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60" r:id="rId2"/>
    <p:sldId id="273" r:id="rId3"/>
    <p:sldId id="279" r:id="rId4"/>
    <p:sldId id="276" r:id="rId5"/>
    <p:sldId id="308" r:id="rId6"/>
    <p:sldId id="277" r:id="rId7"/>
    <p:sldId id="309" r:id="rId8"/>
    <p:sldId id="283" r:id="rId9"/>
    <p:sldId id="321" r:id="rId10"/>
    <p:sldId id="322" r:id="rId11"/>
    <p:sldId id="329" r:id="rId12"/>
    <p:sldId id="328" r:id="rId13"/>
    <p:sldId id="330" r:id="rId14"/>
    <p:sldId id="262" r:id="rId15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29C"/>
    <a:srgbClr val="CCCCCC"/>
    <a:srgbClr val="5FA4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311" autoAdjust="0"/>
    <p:restoredTop sz="94643" autoAdjust="0"/>
  </p:normalViewPr>
  <p:slideViewPr>
    <p:cSldViewPr snapToGrid="0" snapToObjects="1">
      <p:cViewPr>
        <p:scale>
          <a:sx n="81" d="100"/>
          <a:sy n="81" d="100"/>
        </p:scale>
        <p:origin x="-1026" y="204"/>
      </p:cViewPr>
      <p:guideLst>
        <p:guide orient="horz" pos="3382"/>
        <p:guide pos="487"/>
      </p:guideLst>
    </p:cSldViewPr>
  </p:slideViewPr>
  <p:outlineViewPr>
    <p:cViewPr>
      <p:scale>
        <a:sx n="33" d="100"/>
        <a:sy n="33" d="100"/>
      </p:scale>
      <p:origin x="54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image" Target="../media/image5.jpeg"/><Relationship Id="rId4" Type="http://schemas.openxmlformats.org/officeDocument/2006/relationships/image" Target="../media/image8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image" Target="../media/image5.jpeg"/><Relationship Id="rId4" Type="http://schemas.openxmlformats.org/officeDocument/2006/relationships/image" Target="../media/image8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518AB0A-7BED-45CC-8968-54C5D48470FD}" type="doc">
      <dgm:prSet loTypeId="urn:microsoft.com/office/officeart/2005/8/layout/vList4#1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38804BD3-7704-44DB-93A2-A6FB8DF386BF}">
      <dgm:prSet phldrT="[Text]"/>
      <dgm:spPr/>
      <dgm:t>
        <a:bodyPr/>
        <a:lstStyle/>
        <a:p>
          <a:r>
            <a:rPr lang="cs-CZ" b="1" dirty="0" smtClean="0"/>
            <a:t>Prioritní osa 1 - Infrastruktura</a:t>
          </a:r>
          <a:endParaRPr lang="cs-CZ" b="1" dirty="0"/>
        </a:p>
      </dgm:t>
    </dgm:pt>
    <dgm:pt modelId="{5AECA738-EC58-4AD8-B30B-720E0E369E9D}" type="parTrans" cxnId="{B64F7126-809B-46FA-8512-AB45C1CB52DD}">
      <dgm:prSet/>
      <dgm:spPr/>
      <dgm:t>
        <a:bodyPr/>
        <a:lstStyle/>
        <a:p>
          <a:endParaRPr lang="cs-CZ"/>
        </a:p>
      </dgm:t>
    </dgm:pt>
    <dgm:pt modelId="{97E853D5-3B2B-4DCE-BF44-F459F80E6EE5}" type="sibTrans" cxnId="{B64F7126-809B-46FA-8512-AB45C1CB52DD}">
      <dgm:prSet/>
      <dgm:spPr/>
      <dgm:t>
        <a:bodyPr/>
        <a:lstStyle/>
        <a:p>
          <a:endParaRPr lang="cs-CZ"/>
        </a:p>
      </dgm:t>
    </dgm:pt>
    <dgm:pt modelId="{C5C86733-1C4E-4ABE-BC8B-70E73BF8076C}">
      <dgm:prSet phldrT="[Text]"/>
      <dgm:spPr/>
      <dgm:t>
        <a:bodyPr/>
        <a:lstStyle/>
        <a:p>
          <a:r>
            <a:rPr lang="cs-CZ" dirty="0" smtClean="0"/>
            <a:t>Konkurenceschopné, dostupné a bezpečné regiony</a:t>
          </a:r>
          <a:endParaRPr lang="cs-CZ" dirty="0"/>
        </a:p>
      </dgm:t>
    </dgm:pt>
    <dgm:pt modelId="{AEF1FBBF-C95F-45ED-A8E1-CE69CDF9D44F}" type="parTrans" cxnId="{15A7B2A0-6A73-413A-BB86-87F351908914}">
      <dgm:prSet/>
      <dgm:spPr/>
      <dgm:t>
        <a:bodyPr/>
        <a:lstStyle/>
        <a:p>
          <a:endParaRPr lang="cs-CZ"/>
        </a:p>
      </dgm:t>
    </dgm:pt>
    <dgm:pt modelId="{286C2363-6DA5-4FB5-8346-569610400F7C}" type="sibTrans" cxnId="{15A7B2A0-6A73-413A-BB86-87F351908914}">
      <dgm:prSet/>
      <dgm:spPr/>
      <dgm:t>
        <a:bodyPr/>
        <a:lstStyle/>
        <a:p>
          <a:endParaRPr lang="cs-CZ"/>
        </a:p>
      </dgm:t>
    </dgm:pt>
    <dgm:pt modelId="{A8C219C7-9F00-4E75-8B16-481975849224}">
      <dgm:prSet phldrT="[Text]"/>
      <dgm:spPr/>
      <dgm:t>
        <a:bodyPr/>
        <a:lstStyle/>
        <a:p>
          <a:r>
            <a:rPr lang="cs-CZ" dirty="0" smtClean="0"/>
            <a:t>Alokace 1,6 mld. EUR</a:t>
          </a:r>
          <a:endParaRPr lang="cs-CZ" dirty="0"/>
        </a:p>
      </dgm:t>
    </dgm:pt>
    <dgm:pt modelId="{3D529C3B-331C-4A53-8447-64F92C02A4C9}" type="parTrans" cxnId="{DC478773-C6CC-4E8E-9071-ECCDF2C2EF2E}">
      <dgm:prSet/>
      <dgm:spPr/>
      <dgm:t>
        <a:bodyPr/>
        <a:lstStyle/>
        <a:p>
          <a:endParaRPr lang="cs-CZ"/>
        </a:p>
      </dgm:t>
    </dgm:pt>
    <dgm:pt modelId="{7EDC45D9-79A5-434A-AB8A-41008476D2F4}" type="sibTrans" cxnId="{DC478773-C6CC-4E8E-9071-ECCDF2C2EF2E}">
      <dgm:prSet/>
      <dgm:spPr/>
      <dgm:t>
        <a:bodyPr/>
        <a:lstStyle/>
        <a:p>
          <a:endParaRPr lang="cs-CZ"/>
        </a:p>
      </dgm:t>
    </dgm:pt>
    <dgm:pt modelId="{855CB492-B9C1-4831-9453-D02DC01556CB}">
      <dgm:prSet phldrT="[Text]"/>
      <dgm:spPr/>
      <dgm:t>
        <a:bodyPr/>
        <a:lstStyle/>
        <a:p>
          <a:r>
            <a:rPr lang="cs-CZ" b="1" dirty="0" smtClean="0"/>
            <a:t>Prioritní osa 2 - Lidé</a:t>
          </a:r>
          <a:endParaRPr lang="cs-CZ" b="1" dirty="0"/>
        </a:p>
      </dgm:t>
    </dgm:pt>
    <dgm:pt modelId="{46A500E4-F521-4FED-80BC-55EF97D6434D}" type="parTrans" cxnId="{E1E70704-B184-417B-9262-1209773EB354}">
      <dgm:prSet/>
      <dgm:spPr/>
      <dgm:t>
        <a:bodyPr/>
        <a:lstStyle/>
        <a:p>
          <a:endParaRPr lang="cs-CZ"/>
        </a:p>
      </dgm:t>
    </dgm:pt>
    <dgm:pt modelId="{89B1A5F6-0C83-44AA-BDC4-F0486C8FEB1C}" type="sibTrans" cxnId="{E1E70704-B184-417B-9262-1209773EB354}">
      <dgm:prSet/>
      <dgm:spPr/>
      <dgm:t>
        <a:bodyPr/>
        <a:lstStyle/>
        <a:p>
          <a:endParaRPr lang="cs-CZ"/>
        </a:p>
      </dgm:t>
    </dgm:pt>
    <dgm:pt modelId="{098ADAF1-68DC-4019-95EC-CF9DEA0595F5}">
      <dgm:prSet phldrT="[Text]"/>
      <dgm:spPr/>
      <dgm:t>
        <a:bodyPr/>
        <a:lstStyle/>
        <a:p>
          <a:r>
            <a:rPr lang="cs-CZ" dirty="0" smtClean="0"/>
            <a:t>Zkvalitnění veřejných služeb a podmínek života pro obyvatele regionů</a:t>
          </a:r>
          <a:endParaRPr lang="cs-CZ" dirty="0"/>
        </a:p>
      </dgm:t>
    </dgm:pt>
    <dgm:pt modelId="{BBC28CAB-1411-42FD-AE69-490F5FA47BCC}" type="parTrans" cxnId="{0D1EA085-623E-4D57-808B-B23AF2C24995}">
      <dgm:prSet/>
      <dgm:spPr/>
      <dgm:t>
        <a:bodyPr/>
        <a:lstStyle/>
        <a:p>
          <a:endParaRPr lang="cs-CZ"/>
        </a:p>
      </dgm:t>
    </dgm:pt>
    <dgm:pt modelId="{3601A7EA-3FDB-4E9C-A299-B4AF145636B4}" type="sibTrans" cxnId="{0D1EA085-623E-4D57-808B-B23AF2C24995}">
      <dgm:prSet/>
      <dgm:spPr/>
      <dgm:t>
        <a:bodyPr/>
        <a:lstStyle/>
        <a:p>
          <a:endParaRPr lang="cs-CZ"/>
        </a:p>
      </dgm:t>
    </dgm:pt>
    <dgm:pt modelId="{75152ED6-09D4-4CB2-B330-0EBA2A1F6BEE}">
      <dgm:prSet phldrT="[Text]"/>
      <dgm:spPr/>
      <dgm:t>
        <a:bodyPr/>
        <a:lstStyle/>
        <a:p>
          <a:r>
            <a:rPr lang="cs-CZ" dirty="0" smtClean="0"/>
            <a:t>Alokace 1,7 mld. EUR</a:t>
          </a:r>
          <a:endParaRPr lang="cs-CZ" dirty="0"/>
        </a:p>
      </dgm:t>
    </dgm:pt>
    <dgm:pt modelId="{CC109D3F-9445-4552-9CA0-A9E9B002361B}" type="parTrans" cxnId="{7442FBE8-417F-4111-B6ED-AEAE7C9C435B}">
      <dgm:prSet/>
      <dgm:spPr/>
      <dgm:t>
        <a:bodyPr/>
        <a:lstStyle/>
        <a:p>
          <a:endParaRPr lang="cs-CZ"/>
        </a:p>
      </dgm:t>
    </dgm:pt>
    <dgm:pt modelId="{C930B535-36DD-47E2-9858-8F6E44F2C9EA}" type="sibTrans" cxnId="{7442FBE8-417F-4111-B6ED-AEAE7C9C435B}">
      <dgm:prSet/>
      <dgm:spPr/>
      <dgm:t>
        <a:bodyPr/>
        <a:lstStyle/>
        <a:p>
          <a:endParaRPr lang="cs-CZ"/>
        </a:p>
      </dgm:t>
    </dgm:pt>
    <dgm:pt modelId="{D74C87B0-8199-4D82-97CA-8716D0810C88}">
      <dgm:prSet phldrT="[Text]"/>
      <dgm:spPr/>
      <dgm:t>
        <a:bodyPr/>
        <a:lstStyle/>
        <a:p>
          <a:r>
            <a:rPr lang="cs-CZ" b="1" dirty="0" smtClean="0"/>
            <a:t>Prioritní osa 3 - Instituce</a:t>
          </a:r>
          <a:endParaRPr lang="cs-CZ" b="1" dirty="0"/>
        </a:p>
      </dgm:t>
    </dgm:pt>
    <dgm:pt modelId="{BA6FD47A-7786-47D8-9381-A1E3D218F4E4}" type="parTrans" cxnId="{CC11735D-CD9A-491C-AEF0-7073EE76FB85}">
      <dgm:prSet/>
      <dgm:spPr/>
      <dgm:t>
        <a:bodyPr/>
        <a:lstStyle/>
        <a:p>
          <a:endParaRPr lang="cs-CZ"/>
        </a:p>
      </dgm:t>
    </dgm:pt>
    <dgm:pt modelId="{63D68963-997E-49B1-9594-476FD97AA95B}" type="sibTrans" cxnId="{CC11735D-CD9A-491C-AEF0-7073EE76FB85}">
      <dgm:prSet/>
      <dgm:spPr/>
      <dgm:t>
        <a:bodyPr/>
        <a:lstStyle/>
        <a:p>
          <a:endParaRPr lang="cs-CZ"/>
        </a:p>
      </dgm:t>
    </dgm:pt>
    <dgm:pt modelId="{34C60AC1-3BAF-4349-9B04-1EBEAA6874AE}">
      <dgm:prSet phldrT="[Text]"/>
      <dgm:spPr/>
      <dgm:t>
        <a:bodyPr/>
        <a:lstStyle/>
        <a:p>
          <a:r>
            <a:rPr lang="cs-CZ" dirty="0" smtClean="0"/>
            <a:t>Dobrá správa území a zefektivnění veřejných institucí</a:t>
          </a:r>
          <a:endParaRPr lang="cs-CZ" dirty="0"/>
        </a:p>
      </dgm:t>
    </dgm:pt>
    <dgm:pt modelId="{B31C10BD-BE4E-4EEF-981F-25C40EBC00D4}" type="parTrans" cxnId="{3D52D5DF-88CF-4499-8222-584F5AB467B0}">
      <dgm:prSet/>
      <dgm:spPr/>
      <dgm:t>
        <a:bodyPr/>
        <a:lstStyle/>
        <a:p>
          <a:endParaRPr lang="cs-CZ"/>
        </a:p>
      </dgm:t>
    </dgm:pt>
    <dgm:pt modelId="{23EAEF30-F210-45C2-A3C7-7E5016B64A98}" type="sibTrans" cxnId="{3D52D5DF-88CF-4499-8222-584F5AB467B0}">
      <dgm:prSet/>
      <dgm:spPr/>
      <dgm:t>
        <a:bodyPr/>
        <a:lstStyle/>
        <a:p>
          <a:endParaRPr lang="cs-CZ"/>
        </a:p>
      </dgm:t>
    </dgm:pt>
    <dgm:pt modelId="{273BDC39-9757-4293-83AA-A9E9CC915DA0}">
      <dgm:prSet phldrT="[Text]"/>
      <dgm:spPr/>
      <dgm:t>
        <a:bodyPr/>
        <a:lstStyle/>
        <a:p>
          <a:r>
            <a:rPr lang="cs-CZ" dirty="0" smtClean="0"/>
            <a:t>Alokace 0,8 mld. EUR</a:t>
          </a:r>
          <a:endParaRPr lang="cs-CZ" dirty="0"/>
        </a:p>
      </dgm:t>
    </dgm:pt>
    <dgm:pt modelId="{982DFF29-8236-4E99-97CE-FD76D273CBEC}" type="parTrans" cxnId="{CF6D3D8A-7289-43F1-82F2-5F5C4672169C}">
      <dgm:prSet/>
      <dgm:spPr/>
      <dgm:t>
        <a:bodyPr/>
        <a:lstStyle/>
        <a:p>
          <a:endParaRPr lang="cs-CZ"/>
        </a:p>
      </dgm:t>
    </dgm:pt>
    <dgm:pt modelId="{13EEE600-D28C-4CBF-9128-6CDA52976D52}" type="sibTrans" cxnId="{CF6D3D8A-7289-43F1-82F2-5F5C4672169C}">
      <dgm:prSet/>
      <dgm:spPr/>
      <dgm:t>
        <a:bodyPr/>
        <a:lstStyle/>
        <a:p>
          <a:endParaRPr lang="cs-CZ"/>
        </a:p>
      </dgm:t>
    </dgm:pt>
    <dgm:pt modelId="{D3784C62-6E03-4E88-AA8E-EC0DCEAD96BC}">
      <dgm:prSet custT="1"/>
      <dgm:spPr/>
      <dgm:t>
        <a:bodyPr/>
        <a:lstStyle/>
        <a:p>
          <a:endParaRPr lang="cs-CZ" sz="1900" b="1" dirty="0" smtClean="0"/>
        </a:p>
        <a:p>
          <a:r>
            <a:rPr lang="cs-CZ" sz="1400" b="1" dirty="0" smtClean="0"/>
            <a:t>Prioritní osa 4 - Komunitně vedený místní rozvoj</a:t>
          </a:r>
        </a:p>
        <a:p>
          <a:r>
            <a:rPr lang="cs-CZ" sz="1200" dirty="0" smtClean="0"/>
            <a:t> - Alokace 390 mil. EUR</a:t>
          </a:r>
        </a:p>
        <a:p>
          <a:r>
            <a:rPr lang="cs-CZ" sz="1200" dirty="0" smtClean="0"/>
            <a:t>- Posílení CLLD, provozní a animační náklady</a:t>
          </a:r>
        </a:p>
        <a:p>
          <a:endParaRPr lang="cs-CZ" sz="1500" dirty="0" smtClean="0"/>
        </a:p>
        <a:p>
          <a:r>
            <a:rPr lang="cs-CZ" sz="1800" dirty="0" smtClean="0"/>
            <a:t> </a:t>
          </a:r>
          <a:endParaRPr lang="cs-CZ" sz="1800" dirty="0"/>
        </a:p>
      </dgm:t>
    </dgm:pt>
    <dgm:pt modelId="{7AF4961A-ED0F-4EDC-8D12-D24EE5DE0A42}" type="sibTrans" cxnId="{B38F51DE-8E25-4857-B3F8-75840DF3F177}">
      <dgm:prSet/>
      <dgm:spPr/>
      <dgm:t>
        <a:bodyPr/>
        <a:lstStyle/>
        <a:p>
          <a:endParaRPr lang="cs-CZ"/>
        </a:p>
      </dgm:t>
    </dgm:pt>
    <dgm:pt modelId="{9D3428C1-5D9B-4B48-89F0-11E980CE6367}" type="parTrans" cxnId="{B38F51DE-8E25-4857-B3F8-75840DF3F177}">
      <dgm:prSet/>
      <dgm:spPr/>
      <dgm:t>
        <a:bodyPr/>
        <a:lstStyle/>
        <a:p>
          <a:endParaRPr lang="cs-CZ"/>
        </a:p>
      </dgm:t>
    </dgm:pt>
    <dgm:pt modelId="{9BEAB610-B179-412C-A911-0AE990A76040}">
      <dgm:prSet phldrT="[Text]"/>
      <dgm:spPr/>
      <dgm:t>
        <a:bodyPr/>
        <a:lstStyle/>
        <a:p>
          <a:r>
            <a:rPr lang="cs-CZ" dirty="0" smtClean="0"/>
            <a:t>Doprava, integrované dopravní systémy, IZS</a:t>
          </a:r>
          <a:endParaRPr lang="cs-CZ" dirty="0"/>
        </a:p>
      </dgm:t>
    </dgm:pt>
    <dgm:pt modelId="{B058C57C-1932-4F82-B960-E9ABCE39DA10}" type="parTrans" cxnId="{4B201E5A-B514-43A8-9FF2-13EE75C6267D}">
      <dgm:prSet/>
      <dgm:spPr/>
      <dgm:t>
        <a:bodyPr/>
        <a:lstStyle/>
        <a:p>
          <a:endParaRPr lang="cs-CZ"/>
        </a:p>
      </dgm:t>
    </dgm:pt>
    <dgm:pt modelId="{3EB8B75A-1CCF-4180-9542-77B7289E93F6}" type="sibTrans" cxnId="{4B201E5A-B514-43A8-9FF2-13EE75C6267D}">
      <dgm:prSet/>
      <dgm:spPr/>
      <dgm:t>
        <a:bodyPr/>
        <a:lstStyle/>
        <a:p>
          <a:endParaRPr lang="cs-CZ"/>
        </a:p>
      </dgm:t>
    </dgm:pt>
    <dgm:pt modelId="{CE8BA2DC-6A07-4136-AE2C-02E787173318}">
      <dgm:prSet phldrT="[Text]"/>
      <dgm:spPr/>
      <dgm:t>
        <a:bodyPr/>
        <a:lstStyle/>
        <a:p>
          <a:r>
            <a:rPr lang="cs-CZ" dirty="0" smtClean="0"/>
            <a:t>Sociální služby/bydlení, sociální podnikání, zdravotní péče, vzdělávání, zateplování</a:t>
          </a:r>
          <a:endParaRPr lang="cs-CZ" dirty="0"/>
        </a:p>
      </dgm:t>
    </dgm:pt>
    <dgm:pt modelId="{2364E369-AC98-4AC6-8070-77B5CDF58140}" type="parTrans" cxnId="{2BE8E23A-86C2-47E7-AB01-A3AC2D35367C}">
      <dgm:prSet/>
      <dgm:spPr/>
      <dgm:t>
        <a:bodyPr/>
        <a:lstStyle/>
        <a:p>
          <a:endParaRPr lang="cs-CZ"/>
        </a:p>
      </dgm:t>
    </dgm:pt>
    <dgm:pt modelId="{1EF5AC0F-9C89-46BA-931D-093812BF1C36}" type="sibTrans" cxnId="{2BE8E23A-86C2-47E7-AB01-A3AC2D35367C}">
      <dgm:prSet/>
      <dgm:spPr/>
      <dgm:t>
        <a:bodyPr/>
        <a:lstStyle/>
        <a:p>
          <a:endParaRPr lang="cs-CZ"/>
        </a:p>
      </dgm:t>
    </dgm:pt>
    <dgm:pt modelId="{011776CB-E079-448D-8CBF-0D6A1B0031D4}">
      <dgm:prSet phldrT="[Text]"/>
      <dgm:spPr/>
      <dgm:t>
        <a:bodyPr/>
        <a:lstStyle/>
        <a:p>
          <a:endParaRPr lang="cs-CZ" dirty="0"/>
        </a:p>
      </dgm:t>
    </dgm:pt>
    <dgm:pt modelId="{96EFE842-57A1-4857-AB91-F6EC5AF4C58A}" type="parTrans" cxnId="{A37C4BF5-B775-4ED6-85F3-E253392DFE69}">
      <dgm:prSet/>
      <dgm:spPr/>
      <dgm:t>
        <a:bodyPr/>
        <a:lstStyle/>
        <a:p>
          <a:endParaRPr lang="cs-CZ"/>
        </a:p>
      </dgm:t>
    </dgm:pt>
    <dgm:pt modelId="{6E105E89-4A89-4F46-9629-6926A46E3211}" type="sibTrans" cxnId="{A37C4BF5-B775-4ED6-85F3-E253392DFE69}">
      <dgm:prSet/>
      <dgm:spPr/>
      <dgm:t>
        <a:bodyPr/>
        <a:lstStyle/>
        <a:p>
          <a:endParaRPr lang="cs-CZ"/>
        </a:p>
      </dgm:t>
    </dgm:pt>
    <dgm:pt modelId="{F883D463-9FC1-405D-86B6-DFDB1BF4DFD4}">
      <dgm:prSet phldrT="[Text]"/>
      <dgm:spPr/>
      <dgm:t>
        <a:bodyPr/>
        <a:lstStyle/>
        <a:p>
          <a:r>
            <a:rPr lang="cs-CZ" dirty="0" smtClean="0"/>
            <a:t>Kulturní dědictví, e-Government, dokumenty územního rozvoje</a:t>
          </a:r>
          <a:endParaRPr lang="cs-CZ" dirty="0"/>
        </a:p>
      </dgm:t>
    </dgm:pt>
    <dgm:pt modelId="{4089294D-1236-4D90-A4CA-5ABFB48B4A69}" type="parTrans" cxnId="{C682256E-1973-4AC7-954E-3675913CCEA0}">
      <dgm:prSet/>
      <dgm:spPr/>
      <dgm:t>
        <a:bodyPr/>
        <a:lstStyle/>
        <a:p>
          <a:endParaRPr lang="cs-CZ"/>
        </a:p>
      </dgm:t>
    </dgm:pt>
    <dgm:pt modelId="{C7B43A55-CB70-4631-995C-E69EA77BC0FA}" type="sibTrans" cxnId="{C682256E-1973-4AC7-954E-3675913CCEA0}">
      <dgm:prSet/>
      <dgm:spPr/>
      <dgm:t>
        <a:bodyPr/>
        <a:lstStyle/>
        <a:p>
          <a:endParaRPr lang="cs-CZ"/>
        </a:p>
      </dgm:t>
    </dgm:pt>
    <dgm:pt modelId="{8A587B36-857B-41ED-B7A7-D47113F79935}" type="pres">
      <dgm:prSet presAssocID="{A518AB0A-7BED-45CC-8968-54C5D48470FD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64EB5DFD-492E-47C2-A4DD-BBD451AF4F4E}" type="pres">
      <dgm:prSet presAssocID="{38804BD3-7704-44DB-93A2-A6FB8DF386BF}" presName="comp" presStyleCnt="0"/>
      <dgm:spPr/>
    </dgm:pt>
    <dgm:pt modelId="{50CD8E78-60B6-449B-AD20-121950675E4A}" type="pres">
      <dgm:prSet presAssocID="{38804BD3-7704-44DB-93A2-A6FB8DF386BF}" presName="box" presStyleLbl="node1" presStyleIdx="0" presStyleCnt="4" custLinFactNeighborX="-8126"/>
      <dgm:spPr/>
      <dgm:t>
        <a:bodyPr/>
        <a:lstStyle/>
        <a:p>
          <a:endParaRPr lang="cs-CZ"/>
        </a:p>
      </dgm:t>
    </dgm:pt>
    <dgm:pt modelId="{C72FE72D-A4DA-4420-9D63-39C025359A7F}" type="pres">
      <dgm:prSet presAssocID="{38804BD3-7704-44DB-93A2-A6FB8DF386BF}" presName="img" presStyleLbl="fgImgPlace1" presStyleIdx="0" presStyleCnt="4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4000" b="-14000"/>
          </a:stretch>
        </a:blipFill>
      </dgm:spPr>
      <dgm:t>
        <a:bodyPr/>
        <a:lstStyle/>
        <a:p>
          <a:endParaRPr lang="cs-CZ"/>
        </a:p>
      </dgm:t>
    </dgm:pt>
    <dgm:pt modelId="{66C8A01D-04C6-4396-8787-43DC36C8480A}" type="pres">
      <dgm:prSet presAssocID="{38804BD3-7704-44DB-93A2-A6FB8DF386BF}" presName="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93AC31F7-E6D2-45E8-BD17-C2F01F80D57E}" type="pres">
      <dgm:prSet presAssocID="{97E853D5-3B2B-4DCE-BF44-F459F80E6EE5}" presName="spacer" presStyleCnt="0"/>
      <dgm:spPr/>
    </dgm:pt>
    <dgm:pt modelId="{B249F259-2691-44EA-A647-C688963D4FA1}" type="pres">
      <dgm:prSet presAssocID="{855CB492-B9C1-4831-9453-D02DC01556CB}" presName="comp" presStyleCnt="0"/>
      <dgm:spPr/>
    </dgm:pt>
    <dgm:pt modelId="{D220A56B-34B4-4DD0-B125-97D865139D92}" type="pres">
      <dgm:prSet presAssocID="{855CB492-B9C1-4831-9453-D02DC01556CB}" presName="box" presStyleLbl="node1" presStyleIdx="1" presStyleCnt="4"/>
      <dgm:spPr/>
      <dgm:t>
        <a:bodyPr/>
        <a:lstStyle/>
        <a:p>
          <a:endParaRPr lang="cs-CZ"/>
        </a:p>
      </dgm:t>
    </dgm:pt>
    <dgm:pt modelId="{AC85F51E-059B-4E4B-88C8-BEEAF6E6C8CB}" type="pres">
      <dgm:prSet presAssocID="{855CB492-B9C1-4831-9453-D02DC01556CB}" presName="img" presStyleLbl="fgImgPlace1" presStyleIdx="1" presStyleCnt="4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5000" b="-15000"/>
          </a:stretch>
        </a:blipFill>
      </dgm:spPr>
      <dgm:t>
        <a:bodyPr/>
        <a:lstStyle/>
        <a:p>
          <a:endParaRPr lang="cs-CZ"/>
        </a:p>
      </dgm:t>
    </dgm:pt>
    <dgm:pt modelId="{6E62D4D7-9191-4501-B151-D627F722878F}" type="pres">
      <dgm:prSet presAssocID="{855CB492-B9C1-4831-9453-D02DC01556CB}" presName="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821F83A2-5DE7-4DB3-AC2F-3437098DDD8C}" type="pres">
      <dgm:prSet presAssocID="{89B1A5F6-0C83-44AA-BDC4-F0486C8FEB1C}" presName="spacer" presStyleCnt="0"/>
      <dgm:spPr/>
    </dgm:pt>
    <dgm:pt modelId="{42D704DB-7DF6-440E-B7C9-644A864B0BFF}" type="pres">
      <dgm:prSet presAssocID="{D74C87B0-8199-4D82-97CA-8716D0810C88}" presName="comp" presStyleCnt="0"/>
      <dgm:spPr/>
    </dgm:pt>
    <dgm:pt modelId="{9A27448D-784B-4861-9334-121A223779B3}" type="pres">
      <dgm:prSet presAssocID="{D74C87B0-8199-4D82-97CA-8716D0810C88}" presName="box" presStyleLbl="node1" presStyleIdx="2" presStyleCnt="4"/>
      <dgm:spPr/>
      <dgm:t>
        <a:bodyPr/>
        <a:lstStyle/>
        <a:p>
          <a:endParaRPr lang="cs-CZ"/>
        </a:p>
      </dgm:t>
    </dgm:pt>
    <dgm:pt modelId="{CB3108F3-6AC6-46B9-815A-42013ADAA734}" type="pres">
      <dgm:prSet presAssocID="{D74C87B0-8199-4D82-97CA-8716D0810C88}" presName="img" presStyleLbl="fgImgPlace1" presStyleIdx="2" presStyleCnt="4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5000" b="-15000"/>
          </a:stretch>
        </a:blipFill>
      </dgm:spPr>
      <dgm:t>
        <a:bodyPr/>
        <a:lstStyle/>
        <a:p>
          <a:endParaRPr lang="cs-CZ"/>
        </a:p>
      </dgm:t>
    </dgm:pt>
    <dgm:pt modelId="{614AE268-84D0-4EF9-B74B-195569128116}" type="pres">
      <dgm:prSet presAssocID="{D74C87B0-8199-4D82-97CA-8716D0810C88}" presName="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540D9C1A-F7EF-4C42-8E40-E43DCD410462}" type="pres">
      <dgm:prSet presAssocID="{63D68963-997E-49B1-9594-476FD97AA95B}" presName="spacer" presStyleCnt="0"/>
      <dgm:spPr/>
    </dgm:pt>
    <dgm:pt modelId="{8E18C6B9-65AB-4143-ACFB-F77B95B74E4A}" type="pres">
      <dgm:prSet presAssocID="{D3784C62-6E03-4E88-AA8E-EC0DCEAD96BC}" presName="comp" presStyleCnt="0"/>
      <dgm:spPr/>
    </dgm:pt>
    <dgm:pt modelId="{9E808720-DA3C-4D88-83BC-C88B0AC710F3}" type="pres">
      <dgm:prSet presAssocID="{D3784C62-6E03-4E88-AA8E-EC0DCEAD96BC}" presName="box" presStyleLbl="node1" presStyleIdx="3" presStyleCnt="4" custLinFactNeighborX="-15257" custLinFactNeighborY="252"/>
      <dgm:spPr/>
      <dgm:t>
        <a:bodyPr/>
        <a:lstStyle/>
        <a:p>
          <a:endParaRPr lang="cs-CZ"/>
        </a:p>
      </dgm:t>
    </dgm:pt>
    <dgm:pt modelId="{5C5B56BD-76A1-46D2-95E9-D7A31171320F}" type="pres">
      <dgm:prSet presAssocID="{D3784C62-6E03-4E88-AA8E-EC0DCEAD96BC}" presName="img" presStyleLbl="fgImgPlace1" presStyleIdx="3" presStyleCnt="4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3000" b="-23000"/>
          </a:stretch>
        </a:blipFill>
      </dgm:spPr>
      <dgm:t>
        <a:bodyPr/>
        <a:lstStyle/>
        <a:p>
          <a:endParaRPr lang="cs-CZ"/>
        </a:p>
      </dgm:t>
    </dgm:pt>
    <dgm:pt modelId="{C47FD7BB-128E-4643-98CA-3F319452AC98}" type="pres">
      <dgm:prSet presAssocID="{D3784C62-6E03-4E88-AA8E-EC0DCEAD96BC}" presName="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BB847B1D-80FC-4132-A23A-ECE4BF600D92}" type="presOf" srcId="{011776CB-E079-448D-8CBF-0D6A1B0031D4}" destId="{614AE268-84D0-4EF9-B74B-195569128116}" srcOrd="1" destOrd="4" presId="urn:microsoft.com/office/officeart/2005/8/layout/vList4#1"/>
    <dgm:cxn modelId="{26B1B259-3043-4494-BD65-F5A3FC91877A}" type="presOf" srcId="{9BEAB610-B179-412C-A911-0AE990A76040}" destId="{50CD8E78-60B6-449B-AD20-121950675E4A}" srcOrd="0" destOrd="3" presId="urn:microsoft.com/office/officeart/2005/8/layout/vList4#1"/>
    <dgm:cxn modelId="{B38F51DE-8E25-4857-B3F8-75840DF3F177}" srcId="{A518AB0A-7BED-45CC-8968-54C5D48470FD}" destId="{D3784C62-6E03-4E88-AA8E-EC0DCEAD96BC}" srcOrd="3" destOrd="0" parTransId="{9D3428C1-5D9B-4B48-89F0-11E980CE6367}" sibTransId="{7AF4961A-ED0F-4EDC-8D12-D24EE5DE0A42}"/>
    <dgm:cxn modelId="{848E74D2-82B2-4193-8285-0ED6FA124234}" type="presOf" srcId="{C5C86733-1C4E-4ABE-BC8B-70E73BF8076C}" destId="{66C8A01D-04C6-4396-8787-43DC36C8480A}" srcOrd="1" destOrd="1" presId="urn:microsoft.com/office/officeart/2005/8/layout/vList4#1"/>
    <dgm:cxn modelId="{75323308-3808-4E5A-A936-0BF482CEE2C7}" type="presOf" srcId="{38804BD3-7704-44DB-93A2-A6FB8DF386BF}" destId="{50CD8E78-60B6-449B-AD20-121950675E4A}" srcOrd="0" destOrd="0" presId="urn:microsoft.com/office/officeart/2005/8/layout/vList4#1"/>
    <dgm:cxn modelId="{8AF5B1C7-A883-487E-B7ED-0036855BA65F}" type="presOf" srcId="{011776CB-E079-448D-8CBF-0D6A1B0031D4}" destId="{9A27448D-784B-4861-9334-121A223779B3}" srcOrd="0" destOrd="4" presId="urn:microsoft.com/office/officeart/2005/8/layout/vList4#1"/>
    <dgm:cxn modelId="{8C90333B-3B1F-446D-91DD-AFB245FA9452}" type="presOf" srcId="{098ADAF1-68DC-4019-95EC-CF9DEA0595F5}" destId="{D220A56B-34B4-4DD0-B125-97D865139D92}" srcOrd="0" destOrd="1" presId="urn:microsoft.com/office/officeart/2005/8/layout/vList4#1"/>
    <dgm:cxn modelId="{15A7B2A0-6A73-413A-BB86-87F351908914}" srcId="{38804BD3-7704-44DB-93A2-A6FB8DF386BF}" destId="{C5C86733-1C4E-4ABE-BC8B-70E73BF8076C}" srcOrd="0" destOrd="0" parTransId="{AEF1FBBF-C95F-45ED-A8E1-CE69CDF9D44F}" sibTransId="{286C2363-6DA5-4FB5-8346-569610400F7C}"/>
    <dgm:cxn modelId="{DA33B87C-A8D3-4A84-AD28-F8D35A4A8ED8}" type="presOf" srcId="{CE8BA2DC-6A07-4136-AE2C-02E787173318}" destId="{D220A56B-34B4-4DD0-B125-97D865139D92}" srcOrd="0" destOrd="3" presId="urn:microsoft.com/office/officeart/2005/8/layout/vList4#1"/>
    <dgm:cxn modelId="{C682256E-1973-4AC7-954E-3675913CCEA0}" srcId="{D74C87B0-8199-4D82-97CA-8716D0810C88}" destId="{F883D463-9FC1-405D-86B6-DFDB1BF4DFD4}" srcOrd="2" destOrd="0" parTransId="{4089294D-1236-4D90-A4CA-5ABFB48B4A69}" sibTransId="{C7B43A55-CB70-4631-995C-E69EA77BC0FA}"/>
    <dgm:cxn modelId="{B3829507-D7FA-460A-B187-DD002A22C467}" type="presOf" srcId="{34C60AC1-3BAF-4349-9B04-1EBEAA6874AE}" destId="{9A27448D-784B-4861-9334-121A223779B3}" srcOrd="0" destOrd="1" presId="urn:microsoft.com/office/officeart/2005/8/layout/vList4#1"/>
    <dgm:cxn modelId="{98B7D0EA-F261-45B5-8ED2-D25C8ABE357B}" type="presOf" srcId="{34C60AC1-3BAF-4349-9B04-1EBEAA6874AE}" destId="{614AE268-84D0-4EF9-B74B-195569128116}" srcOrd="1" destOrd="1" presId="urn:microsoft.com/office/officeart/2005/8/layout/vList4#1"/>
    <dgm:cxn modelId="{4B201E5A-B514-43A8-9FF2-13EE75C6267D}" srcId="{38804BD3-7704-44DB-93A2-A6FB8DF386BF}" destId="{9BEAB610-B179-412C-A911-0AE990A76040}" srcOrd="2" destOrd="0" parTransId="{B058C57C-1932-4F82-B960-E9ABCE39DA10}" sibTransId="{3EB8B75A-1CCF-4180-9542-77B7289E93F6}"/>
    <dgm:cxn modelId="{2889F74A-D1CD-4B2D-A435-AE0649EA2FD6}" type="presOf" srcId="{273BDC39-9757-4293-83AA-A9E9CC915DA0}" destId="{9A27448D-784B-4861-9334-121A223779B3}" srcOrd="0" destOrd="2" presId="urn:microsoft.com/office/officeart/2005/8/layout/vList4#1"/>
    <dgm:cxn modelId="{29B1FBBD-D685-4F66-B142-18409F884C7C}" type="presOf" srcId="{855CB492-B9C1-4831-9453-D02DC01556CB}" destId="{6E62D4D7-9191-4501-B151-D627F722878F}" srcOrd="1" destOrd="0" presId="urn:microsoft.com/office/officeart/2005/8/layout/vList4#1"/>
    <dgm:cxn modelId="{7442FBE8-417F-4111-B6ED-AEAE7C9C435B}" srcId="{855CB492-B9C1-4831-9453-D02DC01556CB}" destId="{75152ED6-09D4-4CB2-B330-0EBA2A1F6BEE}" srcOrd="1" destOrd="0" parTransId="{CC109D3F-9445-4552-9CA0-A9E9B002361B}" sibTransId="{C930B535-36DD-47E2-9858-8F6E44F2C9EA}"/>
    <dgm:cxn modelId="{7A4F63AC-7D30-4674-A8A5-9D130F9324E8}" type="presOf" srcId="{A8C219C7-9F00-4E75-8B16-481975849224}" destId="{50CD8E78-60B6-449B-AD20-121950675E4A}" srcOrd="0" destOrd="2" presId="urn:microsoft.com/office/officeart/2005/8/layout/vList4#1"/>
    <dgm:cxn modelId="{CC11735D-CD9A-491C-AEF0-7073EE76FB85}" srcId="{A518AB0A-7BED-45CC-8968-54C5D48470FD}" destId="{D74C87B0-8199-4D82-97CA-8716D0810C88}" srcOrd="2" destOrd="0" parTransId="{BA6FD47A-7786-47D8-9381-A1E3D218F4E4}" sibTransId="{63D68963-997E-49B1-9594-476FD97AA95B}"/>
    <dgm:cxn modelId="{DC478773-C6CC-4E8E-9071-ECCDF2C2EF2E}" srcId="{38804BD3-7704-44DB-93A2-A6FB8DF386BF}" destId="{A8C219C7-9F00-4E75-8B16-481975849224}" srcOrd="1" destOrd="0" parTransId="{3D529C3B-331C-4A53-8447-64F92C02A4C9}" sibTransId="{7EDC45D9-79A5-434A-AB8A-41008476D2F4}"/>
    <dgm:cxn modelId="{769272D6-0583-49C0-A5C9-00050C2620F0}" type="presOf" srcId="{D74C87B0-8199-4D82-97CA-8716D0810C88}" destId="{9A27448D-784B-4861-9334-121A223779B3}" srcOrd="0" destOrd="0" presId="urn:microsoft.com/office/officeart/2005/8/layout/vList4#1"/>
    <dgm:cxn modelId="{72CFE357-051F-4164-BB41-F5D50396A9A5}" type="presOf" srcId="{38804BD3-7704-44DB-93A2-A6FB8DF386BF}" destId="{66C8A01D-04C6-4396-8787-43DC36C8480A}" srcOrd="1" destOrd="0" presId="urn:microsoft.com/office/officeart/2005/8/layout/vList4#1"/>
    <dgm:cxn modelId="{B64F7126-809B-46FA-8512-AB45C1CB52DD}" srcId="{A518AB0A-7BED-45CC-8968-54C5D48470FD}" destId="{38804BD3-7704-44DB-93A2-A6FB8DF386BF}" srcOrd="0" destOrd="0" parTransId="{5AECA738-EC58-4AD8-B30B-720E0E369E9D}" sibTransId="{97E853D5-3B2B-4DCE-BF44-F459F80E6EE5}"/>
    <dgm:cxn modelId="{5330E588-6EC6-4F22-9803-95F8F3694961}" type="presOf" srcId="{098ADAF1-68DC-4019-95EC-CF9DEA0595F5}" destId="{6E62D4D7-9191-4501-B151-D627F722878F}" srcOrd="1" destOrd="1" presId="urn:microsoft.com/office/officeart/2005/8/layout/vList4#1"/>
    <dgm:cxn modelId="{E1E70704-B184-417B-9262-1209773EB354}" srcId="{A518AB0A-7BED-45CC-8968-54C5D48470FD}" destId="{855CB492-B9C1-4831-9453-D02DC01556CB}" srcOrd="1" destOrd="0" parTransId="{46A500E4-F521-4FED-80BC-55EF97D6434D}" sibTransId="{89B1A5F6-0C83-44AA-BDC4-F0486C8FEB1C}"/>
    <dgm:cxn modelId="{82E9F76C-0950-40D7-A59D-FA83FC6D245E}" type="presOf" srcId="{F883D463-9FC1-405D-86B6-DFDB1BF4DFD4}" destId="{9A27448D-784B-4861-9334-121A223779B3}" srcOrd="0" destOrd="3" presId="urn:microsoft.com/office/officeart/2005/8/layout/vList4#1"/>
    <dgm:cxn modelId="{EA7BBA60-F08D-43E8-8417-A0F75B8D5C03}" type="presOf" srcId="{F883D463-9FC1-405D-86B6-DFDB1BF4DFD4}" destId="{614AE268-84D0-4EF9-B74B-195569128116}" srcOrd="1" destOrd="3" presId="urn:microsoft.com/office/officeart/2005/8/layout/vList4#1"/>
    <dgm:cxn modelId="{AFE96CE2-FA67-48C4-A426-47ECDD7C9CB7}" type="presOf" srcId="{C5C86733-1C4E-4ABE-BC8B-70E73BF8076C}" destId="{50CD8E78-60B6-449B-AD20-121950675E4A}" srcOrd="0" destOrd="1" presId="urn:microsoft.com/office/officeart/2005/8/layout/vList4#1"/>
    <dgm:cxn modelId="{2BE8E23A-86C2-47E7-AB01-A3AC2D35367C}" srcId="{855CB492-B9C1-4831-9453-D02DC01556CB}" destId="{CE8BA2DC-6A07-4136-AE2C-02E787173318}" srcOrd="2" destOrd="0" parTransId="{2364E369-AC98-4AC6-8070-77B5CDF58140}" sibTransId="{1EF5AC0F-9C89-46BA-931D-093812BF1C36}"/>
    <dgm:cxn modelId="{093C00F4-A96C-43D1-A30D-F5705DF2F7CE}" type="presOf" srcId="{75152ED6-09D4-4CB2-B330-0EBA2A1F6BEE}" destId="{6E62D4D7-9191-4501-B151-D627F722878F}" srcOrd="1" destOrd="2" presId="urn:microsoft.com/office/officeart/2005/8/layout/vList4#1"/>
    <dgm:cxn modelId="{3E6CC6CA-CBC1-4F3B-9E55-851190CE52B5}" type="presOf" srcId="{855CB492-B9C1-4831-9453-D02DC01556CB}" destId="{D220A56B-34B4-4DD0-B125-97D865139D92}" srcOrd="0" destOrd="0" presId="urn:microsoft.com/office/officeart/2005/8/layout/vList4#1"/>
    <dgm:cxn modelId="{57FD9A4E-536D-4347-B2AD-5F29ADC357CC}" type="presOf" srcId="{D74C87B0-8199-4D82-97CA-8716D0810C88}" destId="{614AE268-84D0-4EF9-B74B-195569128116}" srcOrd="1" destOrd="0" presId="urn:microsoft.com/office/officeart/2005/8/layout/vList4#1"/>
    <dgm:cxn modelId="{7633DDC0-73B6-4258-8EC6-D7400F8CA693}" type="presOf" srcId="{A518AB0A-7BED-45CC-8968-54C5D48470FD}" destId="{8A587B36-857B-41ED-B7A7-D47113F79935}" srcOrd="0" destOrd="0" presId="urn:microsoft.com/office/officeart/2005/8/layout/vList4#1"/>
    <dgm:cxn modelId="{E7816998-0326-48C5-9F00-BCE825812570}" type="presOf" srcId="{9BEAB610-B179-412C-A911-0AE990A76040}" destId="{66C8A01D-04C6-4396-8787-43DC36C8480A}" srcOrd="1" destOrd="3" presId="urn:microsoft.com/office/officeart/2005/8/layout/vList4#1"/>
    <dgm:cxn modelId="{49021E68-0707-4CD5-B3D6-ACF4E30DFB62}" type="presOf" srcId="{CE8BA2DC-6A07-4136-AE2C-02E787173318}" destId="{6E62D4D7-9191-4501-B151-D627F722878F}" srcOrd="1" destOrd="3" presId="urn:microsoft.com/office/officeart/2005/8/layout/vList4#1"/>
    <dgm:cxn modelId="{FD7F19B1-6054-4F9C-9F06-9AE795794C74}" type="presOf" srcId="{273BDC39-9757-4293-83AA-A9E9CC915DA0}" destId="{614AE268-84D0-4EF9-B74B-195569128116}" srcOrd="1" destOrd="2" presId="urn:microsoft.com/office/officeart/2005/8/layout/vList4#1"/>
    <dgm:cxn modelId="{0A0281BC-FE0D-42CF-82E0-BAD999C284FB}" type="presOf" srcId="{75152ED6-09D4-4CB2-B330-0EBA2A1F6BEE}" destId="{D220A56B-34B4-4DD0-B125-97D865139D92}" srcOrd="0" destOrd="2" presId="urn:microsoft.com/office/officeart/2005/8/layout/vList4#1"/>
    <dgm:cxn modelId="{CF6D3D8A-7289-43F1-82F2-5F5C4672169C}" srcId="{D74C87B0-8199-4D82-97CA-8716D0810C88}" destId="{273BDC39-9757-4293-83AA-A9E9CC915DA0}" srcOrd="1" destOrd="0" parTransId="{982DFF29-8236-4E99-97CE-FD76D273CBEC}" sibTransId="{13EEE600-D28C-4CBF-9128-6CDA52976D52}"/>
    <dgm:cxn modelId="{B789CDE6-A2B7-44AA-8957-CE5B369DA8D9}" type="presOf" srcId="{D3784C62-6E03-4E88-AA8E-EC0DCEAD96BC}" destId="{C47FD7BB-128E-4643-98CA-3F319452AC98}" srcOrd="1" destOrd="0" presId="urn:microsoft.com/office/officeart/2005/8/layout/vList4#1"/>
    <dgm:cxn modelId="{A37C4BF5-B775-4ED6-85F3-E253392DFE69}" srcId="{D74C87B0-8199-4D82-97CA-8716D0810C88}" destId="{011776CB-E079-448D-8CBF-0D6A1B0031D4}" srcOrd="3" destOrd="0" parTransId="{96EFE842-57A1-4857-AB91-F6EC5AF4C58A}" sibTransId="{6E105E89-4A89-4F46-9629-6926A46E3211}"/>
    <dgm:cxn modelId="{B2E81A02-6737-423E-AA3B-1C27A9922FC4}" type="presOf" srcId="{A8C219C7-9F00-4E75-8B16-481975849224}" destId="{66C8A01D-04C6-4396-8787-43DC36C8480A}" srcOrd="1" destOrd="2" presId="urn:microsoft.com/office/officeart/2005/8/layout/vList4#1"/>
    <dgm:cxn modelId="{3D52D5DF-88CF-4499-8222-584F5AB467B0}" srcId="{D74C87B0-8199-4D82-97CA-8716D0810C88}" destId="{34C60AC1-3BAF-4349-9B04-1EBEAA6874AE}" srcOrd="0" destOrd="0" parTransId="{B31C10BD-BE4E-4EEF-981F-25C40EBC00D4}" sibTransId="{23EAEF30-F210-45C2-A3C7-7E5016B64A98}"/>
    <dgm:cxn modelId="{0D1EA085-623E-4D57-808B-B23AF2C24995}" srcId="{855CB492-B9C1-4831-9453-D02DC01556CB}" destId="{098ADAF1-68DC-4019-95EC-CF9DEA0595F5}" srcOrd="0" destOrd="0" parTransId="{BBC28CAB-1411-42FD-AE69-490F5FA47BCC}" sibTransId="{3601A7EA-3FDB-4E9C-A299-B4AF145636B4}"/>
    <dgm:cxn modelId="{412AC912-0BF2-4044-8005-C65A68CB9710}" type="presOf" srcId="{D3784C62-6E03-4E88-AA8E-EC0DCEAD96BC}" destId="{9E808720-DA3C-4D88-83BC-C88B0AC710F3}" srcOrd="0" destOrd="0" presId="urn:microsoft.com/office/officeart/2005/8/layout/vList4#1"/>
    <dgm:cxn modelId="{9E7A415B-1D7C-43FE-AFFD-F92997ED38C6}" type="presParOf" srcId="{8A587B36-857B-41ED-B7A7-D47113F79935}" destId="{64EB5DFD-492E-47C2-A4DD-BBD451AF4F4E}" srcOrd="0" destOrd="0" presId="urn:microsoft.com/office/officeart/2005/8/layout/vList4#1"/>
    <dgm:cxn modelId="{B029713D-DED7-42F2-8DD3-B086489C744B}" type="presParOf" srcId="{64EB5DFD-492E-47C2-A4DD-BBD451AF4F4E}" destId="{50CD8E78-60B6-449B-AD20-121950675E4A}" srcOrd="0" destOrd="0" presId="urn:microsoft.com/office/officeart/2005/8/layout/vList4#1"/>
    <dgm:cxn modelId="{6FB569C8-2077-448D-8C57-46CBE8D01AF2}" type="presParOf" srcId="{64EB5DFD-492E-47C2-A4DD-BBD451AF4F4E}" destId="{C72FE72D-A4DA-4420-9D63-39C025359A7F}" srcOrd="1" destOrd="0" presId="urn:microsoft.com/office/officeart/2005/8/layout/vList4#1"/>
    <dgm:cxn modelId="{2CFDDD0D-B727-43F4-9129-1847D245088B}" type="presParOf" srcId="{64EB5DFD-492E-47C2-A4DD-BBD451AF4F4E}" destId="{66C8A01D-04C6-4396-8787-43DC36C8480A}" srcOrd="2" destOrd="0" presId="urn:microsoft.com/office/officeart/2005/8/layout/vList4#1"/>
    <dgm:cxn modelId="{B2DE8B31-9C6A-41EB-BDEE-C0BB6586B0FE}" type="presParOf" srcId="{8A587B36-857B-41ED-B7A7-D47113F79935}" destId="{93AC31F7-E6D2-45E8-BD17-C2F01F80D57E}" srcOrd="1" destOrd="0" presId="urn:microsoft.com/office/officeart/2005/8/layout/vList4#1"/>
    <dgm:cxn modelId="{1354B021-EC4B-49A1-88D2-2D3F91934B95}" type="presParOf" srcId="{8A587B36-857B-41ED-B7A7-D47113F79935}" destId="{B249F259-2691-44EA-A647-C688963D4FA1}" srcOrd="2" destOrd="0" presId="urn:microsoft.com/office/officeart/2005/8/layout/vList4#1"/>
    <dgm:cxn modelId="{08A199F4-F42B-4394-AB1E-CC779CC9BE88}" type="presParOf" srcId="{B249F259-2691-44EA-A647-C688963D4FA1}" destId="{D220A56B-34B4-4DD0-B125-97D865139D92}" srcOrd="0" destOrd="0" presId="urn:microsoft.com/office/officeart/2005/8/layout/vList4#1"/>
    <dgm:cxn modelId="{5A31C036-A220-436B-9066-A35AC8A13D19}" type="presParOf" srcId="{B249F259-2691-44EA-A647-C688963D4FA1}" destId="{AC85F51E-059B-4E4B-88C8-BEEAF6E6C8CB}" srcOrd="1" destOrd="0" presId="urn:microsoft.com/office/officeart/2005/8/layout/vList4#1"/>
    <dgm:cxn modelId="{9A80D832-49F9-4A3F-85E9-93D13A0F5E62}" type="presParOf" srcId="{B249F259-2691-44EA-A647-C688963D4FA1}" destId="{6E62D4D7-9191-4501-B151-D627F722878F}" srcOrd="2" destOrd="0" presId="urn:microsoft.com/office/officeart/2005/8/layout/vList4#1"/>
    <dgm:cxn modelId="{C853E7F8-F922-45B8-9C55-F38CFD6D0E55}" type="presParOf" srcId="{8A587B36-857B-41ED-B7A7-D47113F79935}" destId="{821F83A2-5DE7-4DB3-AC2F-3437098DDD8C}" srcOrd="3" destOrd="0" presId="urn:microsoft.com/office/officeart/2005/8/layout/vList4#1"/>
    <dgm:cxn modelId="{C0C07031-C17C-4572-BC0E-4DEB9E372F6A}" type="presParOf" srcId="{8A587B36-857B-41ED-B7A7-D47113F79935}" destId="{42D704DB-7DF6-440E-B7C9-644A864B0BFF}" srcOrd="4" destOrd="0" presId="urn:microsoft.com/office/officeart/2005/8/layout/vList4#1"/>
    <dgm:cxn modelId="{DCCA5AEF-3487-4D5A-AE69-3491DE7F7FE6}" type="presParOf" srcId="{42D704DB-7DF6-440E-B7C9-644A864B0BFF}" destId="{9A27448D-784B-4861-9334-121A223779B3}" srcOrd="0" destOrd="0" presId="urn:microsoft.com/office/officeart/2005/8/layout/vList4#1"/>
    <dgm:cxn modelId="{DBD850F2-6763-4EB2-BECE-3F484794A994}" type="presParOf" srcId="{42D704DB-7DF6-440E-B7C9-644A864B0BFF}" destId="{CB3108F3-6AC6-46B9-815A-42013ADAA734}" srcOrd="1" destOrd="0" presId="urn:microsoft.com/office/officeart/2005/8/layout/vList4#1"/>
    <dgm:cxn modelId="{566565F9-7FC8-4E9A-98C5-E983BD2FE3E5}" type="presParOf" srcId="{42D704DB-7DF6-440E-B7C9-644A864B0BFF}" destId="{614AE268-84D0-4EF9-B74B-195569128116}" srcOrd="2" destOrd="0" presId="urn:microsoft.com/office/officeart/2005/8/layout/vList4#1"/>
    <dgm:cxn modelId="{0E328405-C1CB-4AA8-AE11-BBE0E999A8FF}" type="presParOf" srcId="{8A587B36-857B-41ED-B7A7-D47113F79935}" destId="{540D9C1A-F7EF-4C42-8E40-E43DCD410462}" srcOrd="5" destOrd="0" presId="urn:microsoft.com/office/officeart/2005/8/layout/vList4#1"/>
    <dgm:cxn modelId="{9586E941-3AA6-4A5B-95DA-3B68CCB3E981}" type="presParOf" srcId="{8A587B36-857B-41ED-B7A7-D47113F79935}" destId="{8E18C6B9-65AB-4143-ACFB-F77B95B74E4A}" srcOrd="6" destOrd="0" presId="urn:microsoft.com/office/officeart/2005/8/layout/vList4#1"/>
    <dgm:cxn modelId="{952FBEE2-B253-4896-A238-DC9E8DA61F2A}" type="presParOf" srcId="{8E18C6B9-65AB-4143-ACFB-F77B95B74E4A}" destId="{9E808720-DA3C-4D88-83BC-C88B0AC710F3}" srcOrd="0" destOrd="0" presId="urn:microsoft.com/office/officeart/2005/8/layout/vList4#1"/>
    <dgm:cxn modelId="{69ABCC16-0803-4CAD-B761-5A401C5B7F7C}" type="presParOf" srcId="{8E18C6B9-65AB-4143-ACFB-F77B95B74E4A}" destId="{5C5B56BD-76A1-46D2-95E9-D7A31171320F}" srcOrd="1" destOrd="0" presId="urn:microsoft.com/office/officeart/2005/8/layout/vList4#1"/>
    <dgm:cxn modelId="{C5CB69DE-A5D9-4BD8-AAC0-F538ED611A8C}" type="presParOf" srcId="{8E18C6B9-65AB-4143-ACFB-F77B95B74E4A}" destId="{C47FD7BB-128E-4643-98CA-3F319452AC98}" srcOrd="2" destOrd="0" presId="urn:microsoft.com/office/officeart/2005/8/layout/vList4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CD8E78-60B6-449B-AD20-121950675E4A}">
      <dsp:nvSpPr>
        <dsp:cNvPr id="0" name=""/>
        <dsp:cNvSpPr/>
      </dsp:nvSpPr>
      <dsp:spPr>
        <a:xfrm>
          <a:off x="0" y="0"/>
          <a:ext cx="8229600" cy="105193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300" b="1" kern="1200" dirty="0" smtClean="0"/>
            <a:t>Prioritní osa 1 - Infrastruktura</a:t>
          </a:r>
          <a:endParaRPr lang="cs-CZ" sz="1300" b="1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000" kern="1200" dirty="0" smtClean="0"/>
            <a:t>Konkurenceschopné, dostupné a bezpečné regiony</a:t>
          </a:r>
          <a:endParaRPr lang="cs-CZ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000" kern="1200" dirty="0" smtClean="0"/>
            <a:t>Alokace 1,6 mld. EUR</a:t>
          </a:r>
          <a:endParaRPr lang="cs-CZ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000" kern="1200" dirty="0" smtClean="0"/>
            <a:t>Doprava, integrované dopravní systémy, IZS</a:t>
          </a:r>
          <a:endParaRPr lang="cs-CZ" sz="1000" kern="1200" dirty="0"/>
        </a:p>
      </dsp:txBody>
      <dsp:txXfrm>
        <a:off x="1751113" y="0"/>
        <a:ext cx="6478486" cy="1051932"/>
      </dsp:txXfrm>
    </dsp:sp>
    <dsp:sp modelId="{C72FE72D-A4DA-4420-9D63-39C025359A7F}">
      <dsp:nvSpPr>
        <dsp:cNvPr id="0" name=""/>
        <dsp:cNvSpPr/>
      </dsp:nvSpPr>
      <dsp:spPr>
        <a:xfrm>
          <a:off x="105193" y="105193"/>
          <a:ext cx="1645920" cy="84154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4000" b="-14000"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220A56B-34B4-4DD0-B125-97D865139D92}">
      <dsp:nvSpPr>
        <dsp:cNvPr id="0" name=""/>
        <dsp:cNvSpPr/>
      </dsp:nvSpPr>
      <dsp:spPr>
        <a:xfrm>
          <a:off x="0" y="1157126"/>
          <a:ext cx="8229600" cy="105193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300" b="1" kern="1200" dirty="0" smtClean="0"/>
            <a:t>Prioritní osa 2 - Lidé</a:t>
          </a:r>
          <a:endParaRPr lang="cs-CZ" sz="1300" b="1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000" kern="1200" dirty="0" smtClean="0"/>
            <a:t>Zkvalitnění veřejných služeb a podmínek života pro obyvatele regionů</a:t>
          </a:r>
          <a:endParaRPr lang="cs-CZ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000" kern="1200" dirty="0" smtClean="0"/>
            <a:t>Alokace 1,7 mld. EUR</a:t>
          </a:r>
          <a:endParaRPr lang="cs-CZ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000" kern="1200" dirty="0" smtClean="0"/>
            <a:t>Sociální služby/bydlení, sociální podnikání, zdravotní péče, vzdělávání, zateplování</a:t>
          </a:r>
          <a:endParaRPr lang="cs-CZ" sz="1000" kern="1200" dirty="0"/>
        </a:p>
      </dsp:txBody>
      <dsp:txXfrm>
        <a:off x="1751113" y="1157126"/>
        <a:ext cx="6478486" cy="1051932"/>
      </dsp:txXfrm>
    </dsp:sp>
    <dsp:sp modelId="{AC85F51E-059B-4E4B-88C8-BEEAF6E6C8CB}">
      <dsp:nvSpPr>
        <dsp:cNvPr id="0" name=""/>
        <dsp:cNvSpPr/>
      </dsp:nvSpPr>
      <dsp:spPr>
        <a:xfrm>
          <a:off x="105193" y="1262319"/>
          <a:ext cx="1645920" cy="84154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5000" b="-15000"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A27448D-784B-4861-9334-121A223779B3}">
      <dsp:nvSpPr>
        <dsp:cNvPr id="0" name=""/>
        <dsp:cNvSpPr/>
      </dsp:nvSpPr>
      <dsp:spPr>
        <a:xfrm>
          <a:off x="0" y="2314252"/>
          <a:ext cx="8229600" cy="105193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300" b="1" kern="1200" dirty="0" smtClean="0"/>
            <a:t>Prioritní osa 3 - Instituce</a:t>
          </a:r>
          <a:endParaRPr lang="cs-CZ" sz="1300" b="1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000" kern="1200" dirty="0" smtClean="0"/>
            <a:t>Dobrá správa území a zefektivnění veřejných institucí</a:t>
          </a:r>
          <a:endParaRPr lang="cs-CZ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000" kern="1200" dirty="0" smtClean="0"/>
            <a:t>Alokace 0,8 mld. EUR</a:t>
          </a:r>
          <a:endParaRPr lang="cs-CZ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000" kern="1200" dirty="0" smtClean="0"/>
            <a:t>Kulturní dědictví, e-Government, dokumenty územního rozvoje</a:t>
          </a:r>
          <a:endParaRPr lang="cs-CZ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cs-CZ" sz="1000" kern="1200" dirty="0"/>
        </a:p>
      </dsp:txBody>
      <dsp:txXfrm>
        <a:off x="1751113" y="2314252"/>
        <a:ext cx="6478486" cy="1051932"/>
      </dsp:txXfrm>
    </dsp:sp>
    <dsp:sp modelId="{CB3108F3-6AC6-46B9-815A-42013ADAA734}">
      <dsp:nvSpPr>
        <dsp:cNvPr id="0" name=""/>
        <dsp:cNvSpPr/>
      </dsp:nvSpPr>
      <dsp:spPr>
        <a:xfrm>
          <a:off x="105193" y="2419445"/>
          <a:ext cx="1645920" cy="84154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5000" b="-15000"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E808720-DA3C-4D88-83BC-C88B0AC710F3}">
      <dsp:nvSpPr>
        <dsp:cNvPr id="0" name=""/>
        <dsp:cNvSpPr/>
      </dsp:nvSpPr>
      <dsp:spPr>
        <a:xfrm>
          <a:off x="0" y="3474029"/>
          <a:ext cx="8229600" cy="105193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1900" b="1" kern="1200" dirty="0" smtClean="0"/>
        </a:p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400" b="1" kern="1200" dirty="0" smtClean="0"/>
            <a:t>Prioritní osa 4 - Komunitně vedený místní rozvoj</a:t>
          </a:r>
        </a:p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200" kern="1200" dirty="0" smtClean="0"/>
            <a:t> - Alokace 390 mil. EUR</a:t>
          </a:r>
        </a:p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200" kern="1200" dirty="0" smtClean="0"/>
            <a:t>- Posílení CLLD, provozní a animační náklady</a:t>
          </a:r>
        </a:p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1500" kern="1200" dirty="0" smtClean="0"/>
        </a:p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kern="1200" dirty="0" smtClean="0"/>
            <a:t> </a:t>
          </a:r>
          <a:endParaRPr lang="cs-CZ" sz="1800" kern="1200" dirty="0"/>
        </a:p>
      </dsp:txBody>
      <dsp:txXfrm>
        <a:off x="1751113" y="3474029"/>
        <a:ext cx="6478486" cy="1051932"/>
      </dsp:txXfrm>
    </dsp:sp>
    <dsp:sp modelId="{5C5B56BD-76A1-46D2-95E9-D7A31171320F}">
      <dsp:nvSpPr>
        <dsp:cNvPr id="0" name=""/>
        <dsp:cNvSpPr/>
      </dsp:nvSpPr>
      <dsp:spPr>
        <a:xfrm>
          <a:off x="105193" y="3576571"/>
          <a:ext cx="1645920" cy="84154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3000" b="-23000"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24D319-7988-0C47-A5AD-1F558D33A394}" type="datetimeFigureOut">
              <a:rPr lang="en-US" smtClean="0"/>
              <a:pPr/>
              <a:t>2/8/2016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36DEBE-37C2-3D4C-B405-6A6964797A2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9328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6DD4C1-CE3B-8245-AB32-946652F98E9B}" type="datetimeFigureOut">
              <a:rPr lang="en-US" smtClean="0"/>
              <a:pPr/>
              <a:t>2/8/2016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1A35AD-0B81-F94A-83A1-9125CBB4FF2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61958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15082"/>
            <a:ext cx="7772400" cy="1997296"/>
          </a:xfrm>
        </p:spPr>
        <p:txBody>
          <a:bodyPr anchor="t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cs-CZ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5386972"/>
            <a:ext cx="6400800" cy="570201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5FA4E5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</a:t>
            </a:r>
            <a:r>
              <a:rPr lang="cs-CZ" dirty="0" err="1" smtClean="0"/>
              <a:t>subtitle</a:t>
            </a:r>
            <a:r>
              <a:rPr lang="cs-CZ" dirty="0" smtClean="0"/>
              <a:t>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85800" y="3309620"/>
            <a:ext cx="6632575" cy="145256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156851" y="6356350"/>
            <a:ext cx="2006600" cy="369888"/>
          </a:xfrm>
        </p:spPr>
        <p:txBody>
          <a:bodyPr/>
          <a:lstStyle>
            <a:lvl1pPr>
              <a:defRPr>
                <a:solidFill>
                  <a:srgbClr val="CCCCCC"/>
                </a:solidFill>
              </a:defRPr>
            </a:lvl1pPr>
          </a:lstStyle>
          <a:p>
            <a:pPr lvl="0"/>
            <a:r>
              <a:rPr lang="en-US" dirty="0" smtClean="0"/>
              <a:t>16/12/14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98065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6375" y="1306874"/>
            <a:ext cx="7700425" cy="4819290"/>
          </a:xfrm>
        </p:spPr>
        <p:txBody>
          <a:bodyPr/>
          <a:lstStyle>
            <a:lvl1pPr>
              <a:defRPr sz="1800"/>
            </a:lvl1pPr>
            <a:lvl2pPr marL="628650" indent="-171450">
              <a:defRPr sz="2000" b="1"/>
            </a:lvl2pPr>
            <a:lvl3pPr marL="1073150" indent="-158750">
              <a:defRPr sz="1600"/>
            </a:lvl3pPr>
            <a:lvl4pPr marL="1528763" indent="-157163">
              <a:defRPr sz="1600"/>
            </a:lvl4pPr>
            <a:lvl5pPr marL="1973263" indent="-144463">
              <a:defRPr sz="1600"/>
            </a:lvl5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61938"/>
            <a:ext cx="8229600" cy="822325"/>
          </a:xfrm>
        </p:spPr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924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04904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75278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580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77525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</a:t>
            </a:r>
            <a:r>
              <a:rPr lang="cs-CZ" dirty="0" err="1" smtClean="0"/>
              <a:t>title</a:t>
            </a:r>
            <a:r>
              <a:rPr lang="cs-CZ" dirty="0" smtClean="0"/>
              <a:t>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text </a:t>
            </a:r>
            <a:r>
              <a:rPr lang="cs-CZ" dirty="0" err="1" smtClean="0"/>
              <a:t>styles</a:t>
            </a:r>
            <a:endParaRPr lang="cs-CZ" dirty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62908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6341" y="1264906"/>
            <a:ext cx="7383470" cy="1470025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cs-CZ" smtClean="0"/>
              <a:t>Click to edit Master 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ubtitle 2"/>
          <p:cNvSpPr txBox="1">
            <a:spLocks/>
          </p:cNvSpPr>
          <p:nvPr userDrawn="1"/>
        </p:nvSpPr>
        <p:spPr>
          <a:xfrm>
            <a:off x="161280" y="5840002"/>
            <a:ext cx="3312170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3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Centrum pro regionální rozvoj České republiky</a:t>
            </a:r>
          </a:p>
        </p:txBody>
      </p:sp>
      <p:sp>
        <p:nvSpPr>
          <p:cNvPr id="9" name="Subtitle 2"/>
          <p:cNvSpPr txBox="1">
            <a:spLocks/>
          </p:cNvSpPr>
          <p:nvPr userDrawn="1"/>
        </p:nvSpPr>
        <p:spPr>
          <a:xfrm>
            <a:off x="3591250" y="5840002"/>
            <a:ext cx="2464942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300" b="0" dirty="0" smtClean="0">
                <a:solidFill>
                  <a:schemeClr val="bg1"/>
                </a:solidFill>
              </a:rPr>
              <a:t>Vinohradská 46, 120 00  Praha 2</a:t>
            </a:r>
          </a:p>
        </p:txBody>
      </p:sp>
      <p:sp>
        <p:nvSpPr>
          <p:cNvPr id="10" name="Subtitle 2"/>
          <p:cNvSpPr txBox="1">
            <a:spLocks/>
          </p:cNvSpPr>
          <p:nvPr userDrawn="1"/>
        </p:nvSpPr>
        <p:spPr>
          <a:xfrm>
            <a:off x="6140450" y="5840002"/>
            <a:ext cx="1747402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300" b="0" dirty="0" smtClean="0">
                <a:solidFill>
                  <a:schemeClr val="bg1"/>
                </a:solidFill>
              </a:rPr>
              <a:t>tel.: +420 221 580 201</a:t>
            </a:r>
          </a:p>
        </p:txBody>
      </p:sp>
      <p:sp>
        <p:nvSpPr>
          <p:cNvPr id="12" name="Subtitle 2"/>
          <p:cNvSpPr txBox="1">
            <a:spLocks/>
          </p:cNvSpPr>
          <p:nvPr userDrawn="1"/>
        </p:nvSpPr>
        <p:spPr>
          <a:xfrm>
            <a:off x="8048299" y="5828841"/>
            <a:ext cx="1000451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300" b="0" kern="1200" dirty="0" err="1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www.crr.cz</a:t>
            </a:r>
            <a:endParaRPr lang="cs-CZ" sz="1300" b="0" kern="1200" dirty="0" smtClean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10742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0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62310"/>
            <a:ext cx="8229600" cy="8226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6374" y="1306873"/>
            <a:ext cx="7675766" cy="4806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text </a:t>
            </a:r>
            <a:r>
              <a:rPr lang="cs-CZ" dirty="0" err="1" smtClean="0"/>
              <a:t>styles</a:t>
            </a:r>
            <a:endParaRPr lang="cs-CZ" dirty="0" smtClean="0"/>
          </a:p>
          <a:p>
            <a:pPr lvl="1"/>
            <a:r>
              <a:rPr lang="cs-CZ" dirty="0" smtClean="0"/>
              <a:t>Second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2"/>
            <a:r>
              <a:rPr lang="cs-CZ" dirty="0" err="1" smtClean="0"/>
              <a:t>Third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3"/>
            <a:r>
              <a:rPr lang="cs-CZ" dirty="0" err="1" smtClean="0"/>
              <a:t>Fourth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4"/>
            <a:r>
              <a:rPr lang="cs-CZ" dirty="0" err="1" smtClean="0"/>
              <a:t>Fifth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27451" y="6356350"/>
            <a:ext cx="52923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529C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83137" y="6356349"/>
            <a:ext cx="5004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529C"/>
                </a:solidFill>
              </a:defRPr>
            </a:lvl1pPr>
          </a:lstStyle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4051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7" r:id="rId7"/>
    <p:sldLayoutId id="2147483660" r:id="rId8"/>
  </p:sldLayoutIdLst>
  <p:timing>
    <p:tnLst>
      <p:par>
        <p:cTn id="1" dur="indefinite" restart="never" nodeType="tmRoot"/>
      </p:par>
    </p:tnLst>
  </p:timing>
  <p:hf hdr="0" dt="0"/>
  <p:txStyles>
    <p:titleStyle>
      <a:lvl1pPr algn="l" defTabSz="457200" rtl="0" eaLnBrk="1" latinLnBrk="0" hangingPunct="1">
        <a:spcBef>
          <a:spcPct val="0"/>
        </a:spcBef>
        <a:buNone/>
        <a:defRPr sz="3600" b="1" kern="1200">
          <a:solidFill>
            <a:srgbClr val="00529C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lnSpc>
          <a:spcPct val="100000"/>
        </a:lnSpc>
        <a:spcBef>
          <a:spcPct val="20000"/>
        </a:spcBef>
        <a:spcAft>
          <a:spcPts val="200"/>
        </a:spcAft>
        <a:buFont typeface="Arial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4025" indent="-187325" algn="l" defTabSz="457200" rtl="0" eaLnBrk="1" latinLnBrk="0" hangingPunct="1">
        <a:lnSpc>
          <a:spcPct val="100000"/>
        </a:lnSpc>
        <a:spcBef>
          <a:spcPts val="1680"/>
        </a:spcBef>
        <a:spcAft>
          <a:spcPts val="0"/>
        </a:spcAft>
        <a:buFont typeface="Arial"/>
        <a:buChar char="•"/>
        <a:defRPr sz="2000" b="1" kern="1200">
          <a:solidFill>
            <a:srgbClr val="00529C"/>
          </a:solidFill>
          <a:latin typeface="+mn-lt"/>
          <a:ea typeface="+mn-ea"/>
          <a:cs typeface="+mn-cs"/>
        </a:defRPr>
      </a:lvl2pPr>
      <a:lvl3pPr marL="720725" indent="-187325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87425" indent="-187325" algn="l" defTabSz="457200" rtl="0" eaLnBrk="1" latinLnBrk="0" hangingPunct="1">
        <a:lnSpc>
          <a:spcPct val="100000"/>
        </a:lnSpc>
        <a:spcBef>
          <a:spcPct val="20000"/>
        </a:spcBef>
        <a:spcAft>
          <a:spcPts val="0"/>
        </a:spcAft>
        <a:buFont typeface="Arial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54125" indent="-173038" algn="l" defTabSz="457200" rtl="0" eaLnBrk="1" latinLnBrk="0" hangingPunct="1">
        <a:lnSpc>
          <a:spcPct val="100000"/>
        </a:lnSpc>
        <a:spcBef>
          <a:spcPct val="20000"/>
        </a:spcBef>
        <a:spcAft>
          <a:spcPts val="0"/>
        </a:spcAft>
        <a:buFont typeface="Arial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www.dotaceeu.cz/cs/Microsites/IROP/Vyzvy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1" y="715081"/>
            <a:ext cx="8201024" cy="4133143"/>
          </a:xfrm>
        </p:spPr>
        <p:txBody>
          <a:bodyPr>
            <a:normAutofit fontScale="90000"/>
          </a:bodyPr>
          <a:lstStyle/>
          <a:p>
            <a:pPr algn="ctr"/>
            <a:r>
              <a:rPr lang="cs-CZ" sz="4000" dirty="0" smtClean="0"/>
              <a:t/>
            </a:r>
            <a:br>
              <a:rPr lang="cs-CZ" sz="4000" dirty="0" smtClean="0"/>
            </a:br>
            <a:r>
              <a:rPr lang="cs-CZ" sz="4000" dirty="0" smtClean="0"/>
              <a:t/>
            </a:r>
            <a:br>
              <a:rPr lang="cs-CZ" sz="4000" dirty="0" smtClean="0"/>
            </a:br>
            <a:r>
              <a:rPr lang="cs-CZ" sz="4000" dirty="0" smtClean="0"/>
              <a:t>Integrovaný </a:t>
            </a:r>
            <a:r>
              <a:rPr lang="cs-CZ" sz="4000" dirty="0"/>
              <a:t>regionální operační </a:t>
            </a:r>
            <a:r>
              <a:rPr lang="cs-CZ" sz="4000" dirty="0" smtClean="0"/>
              <a:t>program</a:t>
            </a:r>
            <a:br>
              <a:rPr lang="cs-CZ" sz="4000" dirty="0" smtClean="0"/>
            </a:br>
            <a:r>
              <a:rPr lang="cs-CZ" sz="4000" dirty="0"/>
              <a:t/>
            </a:r>
            <a:br>
              <a:rPr lang="cs-CZ" sz="4000" dirty="0"/>
            </a:br>
            <a:r>
              <a:rPr lang="cs-CZ" sz="4000" dirty="0" smtClean="0"/>
              <a:t/>
            </a:r>
            <a:br>
              <a:rPr lang="cs-CZ" sz="4000" dirty="0" smtClean="0"/>
            </a:br>
            <a:r>
              <a:rPr lang="cs-CZ" sz="4000" dirty="0"/>
              <a:t/>
            </a:r>
            <a:br>
              <a:rPr lang="cs-CZ" sz="4000" dirty="0"/>
            </a:br>
            <a:endParaRPr lang="en-US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799" y="5386972"/>
            <a:ext cx="7724775" cy="570201"/>
          </a:xfrm>
        </p:spPr>
        <p:txBody>
          <a:bodyPr>
            <a:normAutofit/>
          </a:bodyPr>
          <a:lstStyle/>
          <a:p>
            <a:pPr algn="ctr"/>
            <a:r>
              <a:rPr lang="cs-CZ" dirty="0" smtClean="0"/>
              <a:t>Mgr. Jan Veselský, Centrum pro regionální rozvoj České republiky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156850" y="6356350"/>
            <a:ext cx="4057009" cy="369888"/>
          </a:xfrm>
        </p:spPr>
        <p:txBody>
          <a:bodyPr>
            <a:normAutofit fontScale="92500"/>
          </a:bodyPr>
          <a:lstStyle/>
          <a:p>
            <a:r>
              <a:rPr lang="cs-CZ" sz="1200" dirty="0" smtClean="0"/>
              <a:t>9.2.2016 </a:t>
            </a:r>
            <a:r>
              <a:rPr lang="cs-CZ" sz="1200" dirty="0"/>
              <a:t>Praha- </a:t>
            </a:r>
            <a:r>
              <a:rPr lang="cs-CZ" sz="1200" b="1" dirty="0"/>
              <a:t>Dotační možnosti a aktuální výzvy v rámci  IROP</a:t>
            </a:r>
            <a:endParaRPr lang="en-US" sz="1200" dirty="0"/>
          </a:p>
        </p:txBody>
      </p:sp>
      <p:pic>
        <p:nvPicPr>
          <p:cNvPr id="7" name="Obrázek 6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658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306874"/>
            <a:ext cx="8229601" cy="4819290"/>
          </a:xfrm>
        </p:spPr>
        <p:txBody>
          <a:bodyPr>
            <a:noAutofit/>
          </a:bodyPr>
          <a:lstStyle/>
          <a:p>
            <a:pPr marL="266700" lvl="1" indent="0">
              <a:buNone/>
            </a:pPr>
            <a:endParaRPr lang="cs-CZ" sz="2800" dirty="0" smtClean="0"/>
          </a:p>
          <a:p>
            <a:pPr marL="266700" lvl="1" indent="0">
              <a:buNone/>
            </a:pPr>
            <a:r>
              <a:rPr lang="cs-CZ" sz="2800" dirty="0" smtClean="0"/>
              <a:t>SC 3.1 Zefektivnění prezentace, posílení ochrany a rozvoje kulturního dědictví </a:t>
            </a:r>
          </a:p>
          <a:p>
            <a:pPr marL="266700" lvl="1" indent="0">
              <a:buNone/>
            </a:pPr>
            <a:r>
              <a:rPr lang="cs-CZ" sz="2800" dirty="0" smtClean="0"/>
              <a:t>SC 3.2 Zvyšování efektivity a transparentnosti veřejné správy prostřednictvím rozvoje využití a kvality	systémů </a:t>
            </a:r>
          </a:p>
          <a:p>
            <a:pPr marL="266700" lvl="1" indent="0">
              <a:buNone/>
            </a:pPr>
            <a:r>
              <a:rPr lang="cs-CZ" sz="2800" dirty="0" smtClean="0"/>
              <a:t>SC 3.3 Podpora pořizování a uplatňování dokumentů územního rozvoje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484549"/>
            <a:ext cx="8229600" cy="822325"/>
          </a:xfrm>
        </p:spPr>
        <p:txBody>
          <a:bodyPr>
            <a:normAutofit/>
          </a:bodyPr>
          <a:lstStyle/>
          <a:p>
            <a:r>
              <a:rPr lang="cs-CZ" dirty="0" smtClean="0"/>
              <a:t>Prioritní osa 3 - INSTITUCE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7" name="Obrázek 6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839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1" y="715081"/>
            <a:ext cx="8201024" cy="4133143"/>
          </a:xfrm>
        </p:spPr>
        <p:txBody>
          <a:bodyPr>
            <a:normAutofit fontScale="90000"/>
          </a:bodyPr>
          <a:lstStyle/>
          <a:p>
            <a:pPr algn="ctr"/>
            <a:r>
              <a:rPr lang="cs-CZ" sz="4000" dirty="0" smtClean="0"/>
              <a:t/>
            </a:r>
            <a:br>
              <a:rPr lang="cs-CZ" sz="4000" dirty="0" smtClean="0"/>
            </a:br>
            <a:r>
              <a:rPr lang="cs-CZ" sz="4000" dirty="0" smtClean="0"/>
              <a:t/>
            </a:r>
            <a:br>
              <a:rPr lang="cs-CZ" sz="4000" dirty="0" smtClean="0"/>
            </a:br>
            <a:r>
              <a:rPr lang="cs-CZ" sz="4000" dirty="0"/>
              <a:t>Prioritní osa </a:t>
            </a:r>
            <a:r>
              <a:rPr lang="cs-CZ" sz="4000" dirty="0" smtClean="0"/>
              <a:t>4 </a:t>
            </a:r>
            <a:r>
              <a:rPr lang="cs-CZ" sz="4000" dirty="0"/>
              <a:t>– </a:t>
            </a:r>
            <a:r>
              <a:rPr lang="cs-CZ" sz="4000" dirty="0" smtClean="0"/>
              <a:t>„</a:t>
            </a:r>
            <a:r>
              <a:rPr lang="cs-CZ" sz="4000" dirty="0" err="1" smtClean="0"/>
              <a:t>Komunitně</a:t>
            </a:r>
            <a:r>
              <a:rPr lang="cs-CZ" sz="4000" dirty="0" smtClean="0"/>
              <a:t> vedený místní rozvoj“</a:t>
            </a:r>
            <a:r>
              <a:rPr lang="cs-CZ" sz="4000" dirty="0"/>
              <a:t/>
            </a:r>
            <a:br>
              <a:rPr lang="cs-CZ" sz="4000" dirty="0"/>
            </a:br>
            <a:r>
              <a:rPr lang="cs-CZ" sz="4000" dirty="0"/>
              <a:t/>
            </a:r>
            <a:br>
              <a:rPr lang="cs-CZ" sz="4000" dirty="0"/>
            </a:br>
            <a:r>
              <a:rPr lang="cs-CZ" sz="4000" dirty="0" smtClean="0"/>
              <a:t/>
            </a:r>
            <a:br>
              <a:rPr lang="cs-CZ" sz="4000" dirty="0" smtClean="0"/>
            </a:br>
            <a:r>
              <a:rPr lang="cs-CZ" sz="4000" dirty="0"/>
              <a:t/>
            </a:r>
            <a:br>
              <a:rPr lang="cs-CZ" sz="4000" dirty="0"/>
            </a:br>
            <a:r>
              <a:rPr lang="cs-CZ" sz="4000" dirty="0" smtClean="0"/>
              <a:t/>
            </a:r>
            <a:br>
              <a:rPr lang="cs-CZ" sz="4000" dirty="0" smtClean="0"/>
            </a:br>
            <a:r>
              <a:rPr lang="cs-CZ" sz="4000" dirty="0"/>
              <a:t/>
            </a:r>
            <a:br>
              <a:rPr lang="cs-CZ" sz="4000" dirty="0"/>
            </a:br>
            <a:endParaRPr lang="en-US" sz="4000" dirty="0"/>
          </a:p>
        </p:txBody>
      </p:sp>
      <p:pic>
        <p:nvPicPr>
          <p:cNvPr id="7" name="Obrázek 6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3883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898525" lvl="2" indent="-187325"/>
            <a:endParaRPr lang="cs-CZ" sz="1500" b="0" dirty="0" smtClean="0"/>
          </a:p>
          <a:p>
            <a:pPr marL="454025" lvl="1" indent="-187325">
              <a:buNone/>
            </a:pPr>
            <a:endParaRPr lang="cs-CZ" sz="2400" dirty="0" smtClean="0"/>
          </a:p>
          <a:p>
            <a:pPr marL="454025" lvl="1" indent="-187325"/>
            <a:endParaRPr lang="cs-CZ" sz="2400" dirty="0" smtClean="0"/>
          </a:p>
          <a:p>
            <a:pPr marL="454025" lvl="1" indent="-187325">
              <a:buNone/>
            </a:pPr>
            <a:endParaRPr lang="cs-CZ" sz="19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 </a:t>
            </a:r>
            <a:br>
              <a:rPr lang="cs-CZ" dirty="0" smtClean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 </a:t>
            </a:r>
            <a:br>
              <a:rPr lang="cs-CZ" dirty="0" smtClean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Prioritní osa 4 – KOMUNITNĚ VEDENÝ MÍSTNÍ ROZVOJ </a:t>
            </a:r>
            <a:br>
              <a:rPr lang="cs-CZ" dirty="0" smtClean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SC 4.1 Posílení </a:t>
            </a:r>
            <a:r>
              <a:rPr lang="cs-CZ" dirty="0" err="1" smtClean="0"/>
              <a:t>komunitně</a:t>
            </a:r>
            <a:r>
              <a:rPr lang="cs-CZ" dirty="0" smtClean="0"/>
              <a:t> vedeného místního rozvoje za účelem zvýšení kvality života ve venkovských oblastech a aktivizace místního potenciálu</a:t>
            </a:r>
            <a:br>
              <a:rPr lang="cs-CZ" dirty="0" smtClean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SC 4.2 Posílení kapacit </a:t>
            </a:r>
            <a:r>
              <a:rPr lang="cs-CZ" dirty="0" err="1" smtClean="0"/>
              <a:t>komunitně</a:t>
            </a:r>
            <a:r>
              <a:rPr lang="cs-CZ" dirty="0" smtClean="0"/>
              <a:t> vedeného místního rozvoje za účelem zlepšení řídících a administrativních schopností MAS</a:t>
            </a:r>
            <a:br>
              <a:rPr lang="cs-CZ" dirty="0" smtClean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/>
            </a:r>
            <a:br>
              <a:rPr lang="cs-CZ" dirty="0" smtClean="0"/>
            </a:b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7" name="Obrázek 6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273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986375" y="1013799"/>
            <a:ext cx="7700425" cy="4819290"/>
          </a:xfrm>
        </p:spPr>
        <p:txBody>
          <a:bodyPr>
            <a:noAutofit/>
          </a:bodyPr>
          <a:lstStyle/>
          <a:p>
            <a:pPr marL="454025" lvl="1" indent="-187325"/>
            <a:r>
              <a:rPr lang="cs-CZ" altLang="cs-CZ" sz="2400" dirty="0" smtClean="0"/>
              <a:t>Alokace pro CLLD – 304 mil. EUR</a:t>
            </a:r>
            <a:endParaRPr lang="cs-CZ" sz="2400" dirty="0" smtClean="0"/>
          </a:p>
          <a:p>
            <a:pPr marL="454025" lvl="1" indent="-187325"/>
            <a:r>
              <a:rPr lang="cs-CZ" sz="2400" dirty="0" smtClean="0"/>
              <a:t>CLLD je zaměřen na zlepšení kvality života a využití potenciálu na venkově, umožňuje zapojení občanů na místní úrovni </a:t>
            </a:r>
          </a:p>
          <a:p>
            <a:pPr marL="454025" lvl="1" indent="-187325"/>
            <a:r>
              <a:rPr lang="cs-CZ" altLang="cs-CZ" sz="2400" dirty="0" smtClean="0"/>
              <a:t>podporované budou aktivity, uvedené ve strategiích komunitně vedeného místního rozvoje (SCLLD)</a:t>
            </a:r>
          </a:p>
          <a:p>
            <a:pPr marL="454025" lvl="1" indent="-187325"/>
            <a:r>
              <a:rPr lang="pl-PL" sz="2400" dirty="0"/>
              <a:t>z IROP mohou být podporované projekty ze SC: 1.2, 1.3, 2.1, 2.2, 2.3, 2.4, 3.1 a 3.3</a:t>
            </a:r>
          </a:p>
          <a:p>
            <a:pPr marL="454025" lvl="1" indent="-187325"/>
            <a:r>
              <a:rPr lang="cs-CZ" altLang="cs-CZ" sz="2400" dirty="0" smtClean="0"/>
              <a:t>projekty, realizované ve 4. prioritní ose IROP, podléhají stejným pravidlům, jako projekty v ostatních prioritních osách a není možné podporovat jiné projekty, než umožňují tyto prioritní osy.</a:t>
            </a:r>
          </a:p>
          <a:p>
            <a:pPr marL="454025" lvl="1" indent="-187325"/>
            <a:endParaRPr lang="cs-CZ" sz="2400" dirty="0" smtClean="0"/>
          </a:p>
          <a:p>
            <a:pPr marL="454025" lvl="1" indent="-187325">
              <a:buNone/>
            </a:pPr>
            <a:endParaRPr lang="cs-CZ" sz="2400" dirty="0" smtClean="0"/>
          </a:p>
          <a:p>
            <a:pPr marL="454025" lvl="1" indent="-187325">
              <a:buNone/>
            </a:pPr>
            <a:endParaRPr lang="cs-CZ" sz="2400" dirty="0" smtClean="0"/>
          </a:p>
          <a:p>
            <a:pPr marL="454025" lvl="1" indent="-187325"/>
            <a:endParaRPr lang="cs-CZ" sz="2400" dirty="0" smtClean="0"/>
          </a:p>
          <a:p>
            <a:pPr marL="454025" lvl="1" indent="-187325">
              <a:buNone/>
            </a:pPr>
            <a:endParaRPr lang="cs-CZ" sz="19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-42860"/>
            <a:ext cx="8229600" cy="822325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 </a:t>
            </a:r>
            <a:r>
              <a:rPr lang="cs-CZ" b="0" dirty="0" smtClean="0">
                <a:latin typeface="Arial"/>
              </a:rPr>
              <a:t>KOMUNITNĚ VEDENÝ MÍSTNÍ ROZVOJ</a:t>
            </a:r>
            <a:r>
              <a:rPr lang="cs-CZ" dirty="0" smtClean="0"/>
              <a:t> </a:t>
            </a:r>
            <a:br>
              <a:rPr lang="cs-CZ" dirty="0" smtClean="0"/>
            </a:b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7" name="Obrázek 6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273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6" name="Obrázek 5" descr="IROP-MMR-CRR – kopi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  <p:sp>
        <p:nvSpPr>
          <p:cNvPr id="7" name="Nadpis 1"/>
          <p:cNvSpPr txBox="1">
            <a:spLocks/>
          </p:cNvSpPr>
          <p:nvPr/>
        </p:nvSpPr>
        <p:spPr>
          <a:xfrm>
            <a:off x="955366" y="1788781"/>
            <a:ext cx="7383470" cy="28784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 smtClean="0"/>
              <a:t>Děkuji za pozornost</a:t>
            </a:r>
            <a:br>
              <a:rPr lang="cs-CZ" dirty="0" smtClean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sz="2000" dirty="0" smtClean="0"/>
              <a:t>iropstredocesky@crr.cz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3473386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90525" y="1371600"/>
            <a:ext cx="8172450" cy="4467225"/>
          </a:xfrm>
        </p:spPr>
        <p:txBody>
          <a:bodyPr>
            <a:noAutofit/>
          </a:bodyPr>
          <a:lstStyle/>
          <a:p>
            <a:pPr lvl="1" indent="-34290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cs-CZ" sz="1900" dirty="0" smtClean="0"/>
              <a:t>Program </a:t>
            </a:r>
            <a:r>
              <a:rPr lang="cs-CZ" sz="1900" dirty="0"/>
              <a:t>schválen Evropskou komisí 4. 6. 2015</a:t>
            </a:r>
          </a:p>
          <a:p>
            <a:pPr lvl="1" indent="-34290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cs-CZ" sz="1900" dirty="0"/>
              <a:t>Celková alokace z EFRR: 4,64 mld. EUR </a:t>
            </a:r>
          </a:p>
          <a:p>
            <a:pPr lvl="1" indent="-34290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cs-CZ" sz="1900" dirty="0"/>
              <a:t>Alokace i s kofinancováním: cca 144 mld. Kč </a:t>
            </a:r>
          </a:p>
          <a:p>
            <a:pPr lvl="1" indent="-34290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cs-CZ" sz="1900" dirty="0"/>
              <a:t>Řídicí orgán: MMR ČR, odbor řízení operačních programů</a:t>
            </a:r>
            <a:r>
              <a:rPr lang="cs-CZ" sz="1800" b="1" dirty="0">
                <a:solidFill>
                  <a:srgbClr val="00529C"/>
                </a:solidFill>
                <a:cs typeface="Arial" charset="0"/>
              </a:rPr>
              <a:t> </a:t>
            </a:r>
            <a:r>
              <a:rPr lang="cs-CZ" sz="1800" b="0" dirty="0">
                <a:solidFill>
                  <a:schemeClr val="tx1"/>
                </a:solidFill>
              </a:rPr>
              <a:t>-</a:t>
            </a:r>
            <a:r>
              <a:rPr lang="cs-CZ" sz="2400" dirty="0" smtClean="0">
                <a:cs typeface="Arial" charset="0"/>
              </a:rPr>
              <a:t> </a:t>
            </a:r>
            <a:r>
              <a:rPr lang="cs-CZ" sz="1500" b="0" dirty="0">
                <a:solidFill>
                  <a:schemeClr val="tx1"/>
                </a:solidFill>
              </a:rPr>
              <a:t>řízení programu, příprava výzev a pravidel pro žadatele a příjemce, poskytovatel dotace </a:t>
            </a:r>
          </a:p>
          <a:p>
            <a:pPr lvl="1" indent="-34290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cs-CZ" sz="1900" dirty="0" smtClean="0"/>
              <a:t>Zprostředkující subjekt: Centrum pro regionální rozvoj České republiky </a:t>
            </a:r>
            <a:r>
              <a:rPr lang="cs-CZ" sz="1500" b="0" dirty="0" smtClean="0">
                <a:solidFill>
                  <a:schemeClr val="tx1"/>
                </a:solidFill>
              </a:rPr>
              <a:t>-</a:t>
            </a:r>
            <a:r>
              <a:rPr lang="cs-CZ" sz="2400" dirty="0" smtClean="0">
                <a:cs typeface="Arial" charset="0"/>
              </a:rPr>
              <a:t> </a:t>
            </a:r>
            <a:r>
              <a:rPr lang="cs-CZ" sz="1500" b="0" dirty="0">
                <a:solidFill>
                  <a:schemeClr val="tx1"/>
                </a:solidFill>
              </a:rPr>
              <a:t>konzultace, příjem a hodnocení žádostí o podporu, </a:t>
            </a:r>
            <a:r>
              <a:rPr lang="cs-CZ" sz="1500" b="0" dirty="0" smtClean="0">
                <a:solidFill>
                  <a:schemeClr val="tx1"/>
                </a:solidFill>
              </a:rPr>
              <a:t>administrace </a:t>
            </a:r>
            <a:r>
              <a:rPr lang="cs-CZ" sz="1500" b="0" dirty="0">
                <a:solidFill>
                  <a:schemeClr val="tx1"/>
                </a:solidFill>
              </a:rPr>
              <a:t>změn, </a:t>
            </a:r>
            <a:r>
              <a:rPr lang="cs-CZ" sz="1500" b="0" dirty="0" smtClean="0">
                <a:solidFill>
                  <a:schemeClr val="tx1"/>
                </a:solidFill>
              </a:rPr>
              <a:t>administrativní ověřování </a:t>
            </a:r>
            <a:r>
              <a:rPr lang="cs-CZ" sz="1500" b="0" dirty="0">
                <a:solidFill>
                  <a:schemeClr val="tx1"/>
                </a:solidFill>
              </a:rPr>
              <a:t>informací o pokroku/zpráv o realizaci/zpráv o </a:t>
            </a:r>
            <a:r>
              <a:rPr lang="cs-CZ" sz="1500" b="0" dirty="0" smtClean="0">
                <a:solidFill>
                  <a:schemeClr val="tx1"/>
                </a:solidFill>
              </a:rPr>
              <a:t>udržitelnosti, </a:t>
            </a:r>
            <a:r>
              <a:rPr lang="cs-CZ" sz="1500" b="0" dirty="0">
                <a:solidFill>
                  <a:schemeClr val="tx1"/>
                </a:solidFill>
              </a:rPr>
              <a:t>kontroly na </a:t>
            </a:r>
            <a:r>
              <a:rPr lang="cs-CZ" sz="1500" b="0" dirty="0" smtClean="0">
                <a:solidFill>
                  <a:schemeClr val="tx1"/>
                </a:solidFill>
              </a:rPr>
              <a:t>místě, kontroly </a:t>
            </a:r>
            <a:r>
              <a:rPr lang="cs-CZ" sz="1500" b="0" dirty="0">
                <a:solidFill>
                  <a:schemeClr val="tx1"/>
                </a:solidFill>
              </a:rPr>
              <a:t>žádostí o </a:t>
            </a:r>
            <a:r>
              <a:rPr lang="cs-CZ" sz="1500" b="0" dirty="0" smtClean="0">
                <a:solidFill>
                  <a:schemeClr val="tx1"/>
                </a:solidFill>
              </a:rPr>
              <a:t>platbu, zpracování podkladů pro certifikaci</a:t>
            </a:r>
          </a:p>
          <a:p>
            <a:pPr lvl="1" indent="-34290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cs-CZ" sz="1900" dirty="0" smtClean="0"/>
              <a:t>Kofinancování</a:t>
            </a:r>
            <a:r>
              <a:rPr lang="cs-CZ" sz="1900" dirty="0"/>
              <a:t>: 85 % EFRR a 15 % (národní spolufinancování) </a:t>
            </a:r>
          </a:p>
          <a:p>
            <a:endParaRPr lang="cs-CZ" sz="1000" b="1" dirty="0" smtClean="0">
              <a:solidFill>
                <a:srgbClr val="00529C"/>
              </a:solidFill>
            </a:endParaRPr>
          </a:p>
          <a:p>
            <a:pPr marL="898525" lvl="2" indent="-187325"/>
            <a:endParaRPr lang="cs-CZ" sz="1500" b="0" dirty="0" smtClean="0"/>
          </a:p>
          <a:p>
            <a:pPr marL="711200" lvl="2" indent="0">
              <a:buNone/>
            </a:pPr>
            <a:endParaRPr lang="cs-CZ" sz="1500" b="0" dirty="0"/>
          </a:p>
          <a:p>
            <a:pPr marL="454025" lvl="1" indent="-187325"/>
            <a:endParaRPr lang="cs-CZ" sz="19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Integrovaný regionální operační program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7" name="Obrázek 6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046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09626" y="1190625"/>
            <a:ext cx="7496174" cy="5010149"/>
          </a:xfrm>
        </p:spPr>
        <p:txBody>
          <a:bodyPr>
            <a:noAutofit/>
          </a:bodyPr>
          <a:lstStyle/>
          <a:p>
            <a:endParaRPr lang="cs-CZ" sz="1000" b="1" dirty="0" smtClean="0">
              <a:solidFill>
                <a:srgbClr val="00529C"/>
              </a:solidFill>
            </a:endParaRPr>
          </a:p>
          <a:p>
            <a:pPr marL="400050" lvl="1" indent="0">
              <a:spcAft>
                <a:spcPts val="600"/>
              </a:spcAft>
              <a:buNone/>
              <a:defRPr/>
            </a:pPr>
            <a:r>
              <a:rPr lang="cs-CZ" sz="2400" u="sng" dirty="0" smtClean="0">
                <a:cs typeface="Arial" charset="0"/>
              </a:rPr>
              <a:t>Obecná pravidla</a:t>
            </a:r>
            <a:r>
              <a:rPr lang="cs-CZ" sz="2400" dirty="0" smtClean="0">
                <a:cs typeface="Arial" charset="0"/>
              </a:rPr>
              <a:t> </a:t>
            </a:r>
            <a:r>
              <a:rPr lang="cs-CZ" sz="2400" i="1" dirty="0" smtClean="0">
                <a:cs typeface="Arial" charset="0"/>
              </a:rPr>
              <a:t>(závazná pro všechny specifické cíle a výzvy)</a:t>
            </a:r>
            <a:endParaRPr lang="cs-CZ" sz="2400" i="1" u="sng" dirty="0" smtClean="0">
              <a:cs typeface="Arial" charset="0"/>
            </a:endParaRPr>
          </a:p>
          <a:p>
            <a:pPr marL="457200" lvl="1" indent="0">
              <a:buNone/>
              <a:defRPr/>
            </a:pPr>
            <a:endParaRPr lang="cs-CZ" sz="2400" dirty="0" smtClean="0"/>
          </a:p>
          <a:p>
            <a:pPr marL="400050" lvl="1" indent="0">
              <a:spcAft>
                <a:spcPts val="600"/>
              </a:spcAft>
              <a:buNone/>
              <a:defRPr/>
            </a:pPr>
            <a:r>
              <a:rPr lang="cs-CZ" sz="2400" u="sng" dirty="0" smtClean="0">
                <a:cs typeface="Arial" charset="0"/>
              </a:rPr>
              <a:t>Specifická pravidla</a:t>
            </a:r>
            <a:r>
              <a:rPr lang="cs-CZ" sz="2400" dirty="0" smtClean="0">
                <a:cs typeface="Arial" charset="0"/>
              </a:rPr>
              <a:t> </a:t>
            </a:r>
            <a:r>
              <a:rPr lang="cs-CZ" sz="2400" i="1" dirty="0" smtClean="0">
                <a:cs typeface="Arial" charset="0"/>
              </a:rPr>
              <a:t>(pro každou výzvu samostatný dokument)</a:t>
            </a:r>
            <a:r>
              <a:rPr lang="cs-CZ" sz="2400" i="1" u="sng" dirty="0" smtClean="0">
                <a:cs typeface="Arial" charset="0"/>
              </a:rPr>
              <a:t> </a:t>
            </a:r>
          </a:p>
          <a:p>
            <a:pPr marL="400050" lvl="1" indent="0">
              <a:spcAft>
                <a:spcPts val="600"/>
              </a:spcAft>
              <a:buNone/>
              <a:defRPr/>
            </a:pPr>
            <a:r>
              <a:rPr lang="cs-CZ" sz="2400" dirty="0">
                <a:cs typeface="Arial" charset="0"/>
                <a:hlinkClick r:id="rId2"/>
              </a:rPr>
              <a:t>http://</a:t>
            </a:r>
            <a:r>
              <a:rPr lang="cs-CZ" sz="2400" dirty="0" smtClean="0">
                <a:cs typeface="Arial" charset="0"/>
                <a:hlinkClick r:id="rId2"/>
              </a:rPr>
              <a:t>www.dotaceeu.cz/cs/Microsites/IROP/Vyzvy</a:t>
            </a:r>
            <a:endParaRPr lang="cs-CZ" sz="2400" dirty="0" smtClean="0">
              <a:cs typeface="Arial" charset="0"/>
            </a:endParaRPr>
          </a:p>
          <a:p>
            <a:pPr marL="400050" lvl="1" indent="0">
              <a:spcAft>
                <a:spcPts val="600"/>
              </a:spcAft>
              <a:buNone/>
              <a:defRPr/>
            </a:pPr>
            <a:r>
              <a:rPr lang="cs-CZ" sz="2400" dirty="0" smtClean="0">
                <a:cs typeface="Arial" charset="0"/>
              </a:rPr>
              <a:t>podporované aktivity, způsobilé výdaje, hodnoticí kritéria, povinné přílohy</a:t>
            </a:r>
          </a:p>
          <a:p>
            <a:pPr marL="711200" lvl="2" indent="0">
              <a:buNone/>
            </a:pPr>
            <a:endParaRPr lang="cs-CZ" sz="1500" b="0" dirty="0"/>
          </a:p>
          <a:p>
            <a:pPr marL="454025" lvl="1" indent="-187325"/>
            <a:endParaRPr lang="cs-CZ" sz="19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Pravidla pro žadatele a příjemce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83137" y="6356349"/>
            <a:ext cx="3744094" cy="365125"/>
          </a:xfrm>
        </p:spPr>
        <p:txBody>
          <a:bodyPr/>
          <a:lstStyle/>
          <a:p>
            <a:fld id="{4000C4B2-41BC-D741-8B94-B76DB6967C01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7" name="Obrázek 6" descr="IROP-MMR-CRR – kopi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991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90575" y="261938"/>
            <a:ext cx="7820026" cy="822325"/>
          </a:xfrm>
        </p:spPr>
        <p:txBody>
          <a:bodyPr/>
          <a:lstStyle/>
          <a:p>
            <a:r>
              <a:rPr lang="cs-CZ" dirty="0" smtClean="0"/>
              <a:t>STRUKTURA IROP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7" name="Obrázek 6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  <p:graphicFrame>
        <p:nvGraphicFramePr>
          <p:cNvPr id="12" name="Zástupný symbol pro obsah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08256879"/>
              </p:ext>
            </p:extLst>
          </p:nvPr>
        </p:nvGraphicFramePr>
        <p:xfrm>
          <a:off x="467544" y="1340768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85204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1" y="715081"/>
            <a:ext cx="8201024" cy="4133143"/>
          </a:xfrm>
        </p:spPr>
        <p:txBody>
          <a:bodyPr>
            <a:normAutofit fontScale="90000"/>
          </a:bodyPr>
          <a:lstStyle/>
          <a:p>
            <a:pPr algn="ctr"/>
            <a:r>
              <a:rPr lang="cs-CZ" sz="4000" dirty="0" smtClean="0"/>
              <a:t/>
            </a:r>
            <a:br>
              <a:rPr lang="cs-CZ" sz="4000" dirty="0" smtClean="0"/>
            </a:br>
            <a:r>
              <a:rPr lang="cs-CZ" sz="4000" dirty="0" smtClean="0"/>
              <a:t/>
            </a:r>
            <a:br>
              <a:rPr lang="cs-CZ" sz="4000" dirty="0" smtClean="0"/>
            </a:br>
            <a:r>
              <a:rPr lang="cs-CZ" sz="4000" dirty="0" smtClean="0"/>
              <a:t>Prioritní </a:t>
            </a:r>
            <a:r>
              <a:rPr lang="cs-CZ" sz="4000" dirty="0"/>
              <a:t>osa 1 – </a:t>
            </a:r>
            <a:r>
              <a:rPr lang="cs-CZ" sz="4000" dirty="0" smtClean="0"/>
              <a:t>„Infrastruktura“</a:t>
            </a:r>
            <a:br>
              <a:rPr lang="cs-CZ" sz="4000" dirty="0" smtClean="0"/>
            </a:br>
            <a:r>
              <a:rPr lang="cs-CZ" sz="4000" dirty="0" smtClean="0"/>
              <a:t/>
            </a:r>
            <a:br>
              <a:rPr lang="cs-CZ" sz="4000" dirty="0" smtClean="0"/>
            </a:br>
            <a:r>
              <a:rPr lang="cs-CZ" sz="4000" i="1" dirty="0" smtClean="0"/>
              <a:t>Konkurenceschopné, dostupné a bezpečné regiony </a:t>
            </a:r>
            <a:br>
              <a:rPr lang="cs-CZ" sz="4000" i="1" dirty="0" smtClean="0"/>
            </a:br>
            <a:r>
              <a:rPr lang="cs-CZ" sz="4000" dirty="0" smtClean="0"/>
              <a:t/>
            </a:r>
            <a:br>
              <a:rPr lang="cs-CZ" sz="4000" dirty="0" smtClean="0"/>
            </a:br>
            <a:r>
              <a:rPr lang="cs-CZ" sz="4000" dirty="0"/>
              <a:t/>
            </a:r>
            <a:br>
              <a:rPr lang="cs-CZ" sz="4000" dirty="0"/>
            </a:br>
            <a:r>
              <a:rPr lang="cs-CZ" sz="4000" dirty="0" smtClean="0"/>
              <a:t/>
            </a:r>
            <a:br>
              <a:rPr lang="cs-CZ" sz="4000" dirty="0" smtClean="0"/>
            </a:br>
            <a:r>
              <a:rPr lang="cs-CZ" sz="4000" dirty="0"/>
              <a:t/>
            </a:r>
            <a:br>
              <a:rPr lang="cs-CZ" sz="4000" dirty="0"/>
            </a:br>
            <a:endParaRPr lang="en-US" sz="4000" dirty="0"/>
          </a:p>
        </p:txBody>
      </p:sp>
      <p:pic>
        <p:nvPicPr>
          <p:cNvPr id="7" name="Obrázek 6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240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90575" y="1306874"/>
            <a:ext cx="7534275" cy="4819290"/>
          </a:xfrm>
        </p:spPr>
        <p:txBody>
          <a:bodyPr>
            <a:noAutofit/>
          </a:bodyPr>
          <a:lstStyle/>
          <a:p>
            <a:pPr marL="266700" lvl="1" indent="0">
              <a:buNone/>
            </a:pPr>
            <a:endParaRPr lang="cs-CZ" sz="2400" dirty="0" smtClean="0"/>
          </a:p>
          <a:p>
            <a:pPr marL="266700" lvl="1" indent="0">
              <a:buNone/>
            </a:pPr>
            <a:r>
              <a:rPr lang="cs-CZ" sz="2800" dirty="0" smtClean="0"/>
              <a:t>SC 1.1 Zvýšení regionální mobility prostřednictvím modernizace a 		rozvoje sítí regionální silniční infrastruktury navazující na síť TEN-T </a:t>
            </a:r>
          </a:p>
          <a:p>
            <a:pPr marL="266700" lvl="1" indent="0">
              <a:buNone/>
            </a:pPr>
            <a:r>
              <a:rPr lang="cs-CZ" sz="2800" dirty="0" smtClean="0"/>
              <a:t>SC 1.2 Zvýšení podílu udržitelných forem dopravy </a:t>
            </a:r>
          </a:p>
          <a:p>
            <a:pPr marL="266700" lvl="1" indent="0">
              <a:buNone/>
            </a:pPr>
            <a:r>
              <a:rPr lang="cs-CZ" sz="2800" dirty="0" smtClean="0"/>
              <a:t>SC 1.3 Zvýšení připravenosti k řešení a řízení rizik a katastrof </a:t>
            </a:r>
            <a:r>
              <a:rPr lang="cs-CZ" sz="1800" dirty="0" smtClean="0"/>
              <a:t/>
            </a:r>
            <a:br>
              <a:rPr lang="cs-CZ" sz="1800" dirty="0" smtClean="0"/>
            </a:br>
            <a:endParaRPr lang="cs-CZ" sz="1500" dirty="0" smtClean="0"/>
          </a:p>
          <a:p>
            <a:pPr marL="898525" lvl="2" indent="-187325"/>
            <a:endParaRPr lang="cs-CZ" sz="1500" dirty="0"/>
          </a:p>
          <a:p>
            <a:pPr marL="898525" lvl="2" indent="-187325"/>
            <a:endParaRPr lang="cs-CZ" sz="1500" dirty="0"/>
          </a:p>
          <a:p>
            <a:pPr marL="454025" lvl="1" indent="-187325"/>
            <a:endParaRPr lang="cs-CZ" sz="1900" dirty="0"/>
          </a:p>
          <a:p>
            <a:pPr marL="898525" lvl="2" indent="-187325"/>
            <a:endParaRPr lang="cs-CZ" sz="1500" b="0" dirty="0" smtClean="0"/>
          </a:p>
          <a:p>
            <a:pPr marL="711200" lvl="2" indent="0">
              <a:buNone/>
            </a:pPr>
            <a:endParaRPr lang="cs-CZ" sz="1500" b="0" dirty="0"/>
          </a:p>
          <a:p>
            <a:pPr marL="454025" lvl="1" indent="-187325"/>
            <a:endParaRPr lang="cs-CZ" sz="19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90575" y="261938"/>
            <a:ext cx="7820026" cy="822325"/>
          </a:xfrm>
        </p:spPr>
        <p:txBody>
          <a:bodyPr>
            <a:normAutofit/>
          </a:bodyPr>
          <a:lstStyle/>
          <a:p>
            <a:r>
              <a:rPr lang="cs-CZ" dirty="0" smtClean="0"/>
              <a:t>Prioritní osa 1 - INFRASTRUKTURA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7" name="Obrázek 6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5726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1" y="715081"/>
            <a:ext cx="8201024" cy="4133143"/>
          </a:xfrm>
        </p:spPr>
        <p:txBody>
          <a:bodyPr>
            <a:normAutofit fontScale="90000"/>
          </a:bodyPr>
          <a:lstStyle/>
          <a:p>
            <a:pPr algn="ctr"/>
            <a:r>
              <a:rPr lang="cs-CZ" sz="4000" dirty="0" smtClean="0"/>
              <a:t/>
            </a:r>
            <a:br>
              <a:rPr lang="cs-CZ" sz="4000" dirty="0" smtClean="0"/>
            </a:br>
            <a:r>
              <a:rPr lang="cs-CZ" sz="4000" dirty="0" smtClean="0"/>
              <a:t/>
            </a:r>
            <a:br>
              <a:rPr lang="cs-CZ" sz="4000" dirty="0" smtClean="0"/>
            </a:br>
            <a:r>
              <a:rPr lang="cs-CZ" sz="4000" dirty="0"/>
              <a:t>Prioritní osa </a:t>
            </a:r>
            <a:r>
              <a:rPr lang="cs-CZ" sz="4000" dirty="0" smtClean="0"/>
              <a:t>2 </a:t>
            </a:r>
            <a:r>
              <a:rPr lang="cs-CZ" sz="4000" dirty="0"/>
              <a:t>– </a:t>
            </a:r>
            <a:r>
              <a:rPr lang="cs-CZ" sz="4000" dirty="0" smtClean="0"/>
              <a:t>„Lidé“</a:t>
            </a:r>
            <a:r>
              <a:rPr lang="cs-CZ" sz="4000" dirty="0"/>
              <a:t/>
            </a:r>
            <a:br>
              <a:rPr lang="cs-CZ" sz="4000" dirty="0"/>
            </a:br>
            <a:r>
              <a:rPr lang="cs-CZ" sz="4000" dirty="0"/>
              <a:t/>
            </a:r>
            <a:br>
              <a:rPr lang="cs-CZ" sz="4000" dirty="0"/>
            </a:br>
            <a:r>
              <a:rPr lang="cs-CZ" sz="4000" i="1" dirty="0" smtClean="0"/>
              <a:t>Zkvalitnění veřejných služeb a podmínek života pro obyvatele regionů</a:t>
            </a:r>
            <a:r>
              <a:rPr lang="cs-CZ" sz="4000" dirty="0" smtClean="0"/>
              <a:t/>
            </a:r>
            <a:br>
              <a:rPr lang="cs-CZ" sz="4000" dirty="0" smtClean="0"/>
            </a:br>
            <a:r>
              <a:rPr lang="cs-CZ" sz="4000" dirty="0"/>
              <a:t/>
            </a:r>
            <a:br>
              <a:rPr lang="cs-CZ" sz="4000" dirty="0"/>
            </a:br>
            <a:r>
              <a:rPr lang="cs-CZ" sz="4000" dirty="0" smtClean="0"/>
              <a:t/>
            </a:r>
            <a:br>
              <a:rPr lang="cs-CZ" sz="4000" dirty="0" smtClean="0"/>
            </a:br>
            <a:r>
              <a:rPr lang="cs-CZ" sz="4000" dirty="0"/>
              <a:t/>
            </a:r>
            <a:br>
              <a:rPr lang="cs-CZ" sz="4000" dirty="0"/>
            </a:br>
            <a:endParaRPr lang="en-US" sz="4000" dirty="0"/>
          </a:p>
        </p:txBody>
      </p:sp>
      <p:pic>
        <p:nvPicPr>
          <p:cNvPr id="7" name="Obrázek 6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  <p:sp>
        <p:nvSpPr>
          <p:cNvPr id="6" name="Zástupný symbol pro text 5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83654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306874"/>
            <a:ext cx="8229601" cy="4819290"/>
          </a:xfrm>
        </p:spPr>
        <p:txBody>
          <a:bodyPr>
            <a:noAutofit/>
          </a:bodyPr>
          <a:lstStyle/>
          <a:p>
            <a:pPr marL="266700" lvl="1" indent="0">
              <a:buNone/>
            </a:pPr>
            <a:r>
              <a:rPr lang="cs-CZ" sz="2400" dirty="0" smtClean="0"/>
              <a:t>SC 2.1 Zvýšení kvality a dostupnosti služeb vedoucí k sociální inkluzi </a:t>
            </a:r>
          </a:p>
          <a:p>
            <a:pPr marL="266700" lvl="1" indent="0">
              <a:buNone/>
            </a:pPr>
            <a:r>
              <a:rPr lang="cs-CZ" sz="2400" dirty="0" smtClean="0"/>
              <a:t>SC 2.2 Vznik nových a rozvoj existujících podnikatelských aktivit v oblasti sociálního podnikání </a:t>
            </a:r>
          </a:p>
          <a:p>
            <a:pPr marL="266700" lvl="1" indent="0">
              <a:buNone/>
            </a:pPr>
            <a:r>
              <a:rPr lang="cs-CZ" sz="2400" dirty="0" smtClean="0"/>
              <a:t>SC 2.3 Rozvoj infrastruktury pro poskytování zdravotních služeb a péče o zdraví</a:t>
            </a:r>
          </a:p>
          <a:p>
            <a:pPr marL="266700" lvl="1" indent="0">
              <a:buNone/>
            </a:pPr>
            <a:r>
              <a:rPr lang="cs-CZ" sz="2400" dirty="0" smtClean="0"/>
              <a:t>SC 2.4 Zvýšení kvality a dostupnosti infrastruktury pro vzdělávání a celoživotní učení</a:t>
            </a:r>
          </a:p>
          <a:p>
            <a:pPr marL="266700" lvl="1" indent="0">
              <a:buNone/>
            </a:pPr>
            <a:r>
              <a:rPr lang="cs-CZ" sz="2400" dirty="0" smtClean="0"/>
              <a:t>SC 2.5 Snížení energetické náročnosti v sektoru bydlení</a:t>
            </a:r>
            <a:endParaRPr lang="cs-CZ" sz="24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484549"/>
            <a:ext cx="8229600" cy="822325"/>
          </a:xfrm>
        </p:spPr>
        <p:txBody>
          <a:bodyPr>
            <a:normAutofit/>
          </a:bodyPr>
          <a:lstStyle/>
          <a:p>
            <a:r>
              <a:rPr lang="cs-CZ" dirty="0" smtClean="0"/>
              <a:t>Prioritní osa 2- LIDÉ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7" name="Obrázek 6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839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1" y="715081"/>
            <a:ext cx="8201024" cy="4133143"/>
          </a:xfrm>
        </p:spPr>
        <p:txBody>
          <a:bodyPr>
            <a:normAutofit fontScale="90000"/>
          </a:bodyPr>
          <a:lstStyle/>
          <a:p>
            <a:pPr algn="ctr"/>
            <a:r>
              <a:rPr lang="cs-CZ" sz="4000" dirty="0" smtClean="0"/>
              <a:t/>
            </a:r>
            <a:br>
              <a:rPr lang="cs-CZ" sz="4000" dirty="0" smtClean="0"/>
            </a:br>
            <a:r>
              <a:rPr lang="cs-CZ" sz="4000" dirty="0" smtClean="0"/>
              <a:t/>
            </a:r>
            <a:br>
              <a:rPr lang="cs-CZ" sz="4000" dirty="0" smtClean="0"/>
            </a:br>
            <a:r>
              <a:rPr lang="cs-CZ" sz="4000" dirty="0"/>
              <a:t>Prioritní osa </a:t>
            </a:r>
            <a:r>
              <a:rPr lang="cs-CZ" sz="4000" dirty="0" smtClean="0"/>
              <a:t>3 </a:t>
            </a:r>
            <a:r>
              <a:rPr lang="cs-CZ" sz="4000" dirty="0"/>
              <a:t>– „</a:t>
            </a:r>
            <a:r>
              <a:rPr lang="cs-CZ" sz="4000" dirty="0" smtClean="0"/>
              <a:t>Instituce“</a:t>
            </a:r>
            <a:r>
              <a:rPr lang="cs-CZ" sz="4000" dirty="0"/>
              <a:t/>
            </a:r>
            <a:br>
              <a:rPr lang="cs-CZ" sz="4000" dirty="0"/>
            </a:br>
            <a:r>
              <a:rPr lang="cs-CZ" sz="4000" dirty="0"/>
              <a:t/>
            </a:r>
            <a:br>
              <a:rPr lang="cs-CZ" sz="4000" dirty="0"/>
            </a:br>
            <a:r>
              <a:rPr lang="cs-CZ" sz="4000" i="1" dirty="0" smtClean="0"/>
              <a:t>Dobrá správa území a zefektivnění veřejných institucí</a:t>
            </a:r>
            <a:r>
              <a:rPr lang="cs-CZ" sz="4000" dirty="0" smtClean="0"/>
              <a:t/>
            </a:r>
            <a:br>
              <a:rPr lang="cs-CZ" sz="4000" dirty="0" smtClean="0"/>
            </a:br>
            <a:r>
              <a:rPr lang="cs-CZ" sz="4000" dirty="0"/>
              <a:t/>
            </a:r>
            <a:br>
              <a:rPr lang="cs-CZ" sz="4000" dirty="0"/>
            </a:br>
            <a:r>
              <a:rPr lang="cs-CZ" sz="4000" dirty="0" smtClean="0"/>
              <a:t/>
            </a:r>
            <a:br>
              <a:rPr lang="cs-CZ" sz="4000" dirty="0" smtClean="0"/>
            </a:br>
            <a:r>
              <a:rPr lang="cs-CZ" sz="4000" dirty="0"/>
              <a:t/>
            </a:r>
            <a:br>
              <a:rPr lang="cs-CZ" sz="4000" dirty="0"/>
            </a:br>
            <a:endParaRPr lang="en-US" sz="4000" dirty="0"/>
          </a:p>
        </p:txBody>
      </p:sp>
      <p:pic>
        <p:nvPicPr>
          <p:cNvPr id="7" name="Obrázek 6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3883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RR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1741</TotalTime>
  <Words>424</Words>
  <Application>Microsoft Office PowerPoint</Application>
  <PresentationFormat>Předvádění na obrazovce (4:3)</PresentationFormat>
  <Paragraphs>84</Paragraphs>
  <Slides>14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5" baseType="lpstr">
      <vt:lpstr>CRR template</vt:lpstr>
      <vt:lpstr>  Integrovaný regionální operační program    </vt:lpstr>
      <vt:lpstr>Integrovaný regionální operační program </vt:lpstr>
      <vt:lpstr>Pravidla pro žadatele a příjemce</vt:lpstr>
      <vt:lpstr>STRUKTURA IROP</vt:lpstr>
      <vt:lpstr>  Prioritní osa 1 – „Infrastruktura“  Konkurenceschopné, dostupné a bezpečné regiony      </vt:lpstr>
      <vt:lpstr>Prioritní osa 1 - INFRASTRUKTURA</vt:lpstr>
      <vt:lpstr>  Prioritní osa 2 – „Lidé“  Zkvalitnění veřejných služeb a podmínek života pro obyvatele regionů    </vt:lpstr>
      <vt:lpstr>Prioritní osa 2- LIDÉ </vt:lpstr>
      <vt:lpstr>  Prioritní osa 3 – „Instituce“  Dobrá správa území a zefektivnění veřejných institucí    </vt:lpstr>
      <vt:lpstr>Prioritní osa 3 - INSTITUCE </vt:lpstr>
      <vt:lpstr>  Prioritní osa 4 – „Komunitně vedený místní rozvoj“      </vt:lpstr>
      <vt:lpstr>              Prioritní osa 4 – KOMUNITNĚ VEDENÝ MÍSTNÍ ROZVOJ   SC 4.1 Posílení komunitně vedeného místního rozvoje za účelem zvýšení kvality života ve venkovských oblastech a aktivizace místního potenciálu  SC 4.2 Posílení kapacit komunitně vedeného místního rozvoje za účelem zlepšení řídících a administrativních schopností MAS   </vt:lpstr>
      <vt:lpstr>   KOMUNITNĚ VEDENÝ MÍSTNÍ ROZVOJ  </vt:lpstr>
      <vt:lpstr>Prezentace aplikace PowerPoint</vt:lpstr>
    </vt:vector>
  </TitlesOfParts>
  <Company>CRR ČR</Company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Centrum pro regionální rozvoj ČR</dc:creator>
  <cp:lastModifiedBy>Veselský Jan</cp:lastModifiedBy>
  <cp:revision>249</cp:revision>
  <cp:lastPrinted>2015-10-22T14:11:23Z</cp:lastPrinted>
  <dcterms:created xsi:type="dcterms:W3CDTF">2014-09-16T20:50:40Z</dcterms:created>
  <dcterms:modified xsi:type="dcterms:W3CDTF">2016-02-08T17:10:42Z</dcterms:modified>
</cp:coreProperties>
</file>