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84975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97DDBBA-61A0-426F-AD5A-8CCA4A4C2448}">
  <a:tblStyle styleId="{297DDBBA-61A0-426F-AD5A-8CCA4A4C244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004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3337" y="0"/>
            <a:ext cx="294004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5987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09111"/>
            <a:ext cx="294004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3337" y="9409111"/>
            <a:ext cx="2940049" cy="495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05693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7862" y="4705350"/>
            <a:ext cx="542924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ortal-vz.cz/getmedia/d6b048ec-856b-4ee0-a1c1-1c547ad15b78/PRUVODCE-socialne-citlive-nakupovani-KZ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internal_market/publicprocurement/docs/sme_code_of_best_practices_en.pdf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growth/single-market/public-procurement/other-aspects/index_en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cialeconomy.pl/node/268" TargetMode="External"/><Relationship Id="rId4" Type="http://schemas.openxmlformats.org/officeDocument/2006/relationships/hyperlink" Target="http://www.klauzulespoleczne.p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DMyl7-thgs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rtal-vz.cz/cs/Spoluprace-a-vymena-informaci/Vyrocni-zpravy-a-souhrnne-udaje-o-verejnych-zakazk/Vyrocni-zpravy-o-stavu-verejnych-zakazek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internal_market/scoreboard/performance_per_policy_area/public_procurement/index_en.htm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www.socialplatform.org/wp-content/uploads/2015/10/Public_procurement_for_social_progres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ni-zaclenovani.cz/socialne-odpovedne-zadavani-verejnych-zakazek-metodika-a-manual-dobrych-prax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2411411" y="1782761"/>
            <a:ext cx="6553200" cy="16462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Společensky odpovědné zadávání veřejných zakázek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legislativa a praxe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2906711" y="4464050"/>
            <a:ext cx="5562600" cy="1062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Mgr. Alena Zieglerová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ředitelka odboru realizace programů ESF – adaptabilita a rovné příležitosti, MPSV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685800" y="2519361"/>
            <a:ext cx="4329112" cy="35702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</a:t>
            </a:r>
            <a:r>
              <a:rPr lang="en-US" sz="16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sociálního začleňování 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podpora organizací sociální ekonomiky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jako například: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rovný přístup k veřejným zakázkám pro firmy, které vlastní nebo zaměstnávají osoby z etnických nebo menšinových skupin, například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družstva, sociální podniky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neziskové organizace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zaměstnání pro zdravotně postižené osoby, jejich začlenění do otevřeného trhu práce.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360987" y="0"/>
            <a:ext cx="3798887" cy="5754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Podpora pracovních příležitostí 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například: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zaměstnávání 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mladých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vyváženého zastoupení 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mužů a žen 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(např. vyvážení práce a života, boj proti odvětvové nebo profesní segregaci atd.);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pracovních příležitostí pro 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dlouhodobě nezaměstnané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starší pracovníky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politiky rozmanitosti a pracovní příležitosti pro osoby ze znevýhodněných skupin (např. pracovníci z řad přistěhovalců, 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etnické menšiny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náboženské menšiny, lidé 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nízkým dosaženým vzděláním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pracovních příležitostí pro zdravotně postižené, včetně přístupného pracovního prostředí, které podporuje </a:t>
            </a:r>
            <a:r>
              <a:rPr lang="en-US" sz="16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sociální začleňování</a:t>
            </a:r>
            <a:r>
              <a:rPr lang="en-US" sz="16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00" y="0"/>
            <a:ext cx="4672011" cy="249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l="9373" r="11612"/>
          <a:stretch/>
        </p:blipFill>
        <p:spPr>
          <a:xfrm>
            <a:off x="7424736" y="5411787"/>
            <a:ext cx="1719262" cy="14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755650" y="6115050"/>
            <a:ext cx="6408737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http://www.portal-vz.cz/getmedia/d6b048ec-856b-4ee0-a1c1-1c547ad15b78/PRUVODCE-socialne-citlive-nakupovani-KZ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066800" y="304800"/>
            <a:ext cx="7696199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„Šesterka“ společensky odpovědného zadávání veřejných zakázek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685800" y="1381125"/>
            <a:ext cx="8458200" cy="5264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AutoNum type="arabicParenR"/>
            </a:pP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Nebojte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konzultovat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potenciálními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dodavateli</a:t>
            </a:r>
            <a:r>
              <a:rPr lang="en-US" sz="16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vyhlášením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zakázky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to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smí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zpravidla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pomůže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zadavateli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ujasnit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co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chce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koupit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1" i="0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cs-CZ" sz="1600" b="1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r>
              <a:rPr lang="en-US" sz="1600" b="1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Přiznejte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celý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předmět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plnění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nejen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stavba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či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služby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ale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také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záměr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zadavatele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například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zaměstnat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znevýhodněné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osoby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 je v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předmětu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plnění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lze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hodnotit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0" i="1" u="none" dirty="0">
              <a:solidFill>
                <a:srgbClr val="0073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cs-CZ" sz="16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r>
              <a:rPr lang="en-US" sz="16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Naučte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hodnotit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kvalitu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nechte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poradit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právníků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to.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Hodnocení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kvality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zabraňuje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účelovému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podhodnocování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nabídek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mimořádně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nízkou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nabídkovou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cenou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endParaRPr sz="1600" b="0" i="1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cs-CZ" sz="1600" b="1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4)</a:t>
            </a:r>
            <a:r>
              <a:rPr lang="en-US" sz="1600" b="1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Dělení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zakázky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části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zakázáno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naopak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umožňuje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přístup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malých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středních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podniků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zakázkám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Všechny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sociální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podniky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zároveň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malé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střední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podniky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zpravidla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místní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endParaRPr sz="1600" b="0" i="1" u="none" dirty="0">
              <a:solidFill>
                <a:srgbClr val="0073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cs-CZ" sz="16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5)</a:t>
            </a:r>
            <a:r>
              <a:rPr lang="en-US" sz="16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Smlouva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příloha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je to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nejdůležitější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část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zadávacích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podmínek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 je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smlouvě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lze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kontrolovat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dodavateli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vyžadovat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legální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práci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termíny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splatnosti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faktur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subdodavatelů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apod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endParaRPr sz="1600" b="0" i="1" u="none" dirty="0">
              <a:solidFill>
                <a:srgbClr val="0073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cs-CZ" sz="1600" b="1" i="0" u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6)</a:t>
            </a:r>
            <a:r>
              <a:rPr lang="en-US" sz="1600" b="1" i="0" u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Objevte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používejte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zvláštní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podmínku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zadavatele</a:t>
            </a:r>
            <a:r>
              <a:rPr lang="en-US" sz="1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dle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§ 44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odst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10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zákona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veřejných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zakázkách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Pozor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neomezovala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okruh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potenciálních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dodavatelů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souvisela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vymezeným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předmětem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plnění</a:t>
            </a:r>
            <a:r>
              <a:rPr lang="en-US" sz="16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066800" y="304800"/>
            <a:ext cx="7696199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Ad 1) Konzultace s potenciálními dodavateli pomohou zadavateli neudělat chybu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900112" y="6218237"/>
            <a:ext cx="82438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Ministerstvo práce a sociálních věcí, odbor realizace programů ESF – adaptabilita a rovné příležitosti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Mgr. Alena Zieglerová, tel. +420 950 192 757, mobil +420 778 728 906, alena.zieglerova@mpsv.cz 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066800" y="1350962"/>
            <a:ext cx="7696199" cy="4802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 č. 137/2006 Sb., o veřejných zakázkách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86 Předběžné oznámení veřejného zadavatele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Both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Veřejný zadavatel uveřejní formou předběžného oznámení nadlimitní a podlimitní veřejné zakázky. Veřejný zadavatel je oprávněn zahájit zadávací řízení nejdříve 1 měsíc od odeslání předběžného oznámení.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 o zadávání veřejných zakázek (vládní návrh)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Předběžné tržní konzultace povoleny černé na bílém – šance na lépe zadávané zakázky s ohledem na možnosti dodavatelů.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ČÁST DRUHÁ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ZÁKLADNÍ USTANOVENÍ O ZADÁVACÍCH ŘÍZENÍCH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33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Předběžné tržní konzultace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Zadavatel je oprávněn vést tržní konzultace s odborníky či dodavateli 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s cílem připravit zadávací podmínky a informovat dodavatele o svých záměrech a požadavcích, pokud to nenarušuje hospodářskou soutěž.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1066800" y="304800"/>
            <a:ext cx="7696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Ad 2) Předmět plnění = vyjádření vůle zadavatele dostat výhodně něco konkrétního + něco navíc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900112" y="6218237"/>
            <a:ext cx="82438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Ministerstvo práce a sociálních věcí, odbor realizace programů ESF – adaptabilita a rovné příležitosti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Mgr. Alena Zieglerová, tel. +420 950 192 757, mobil +420 778 728 906, alena.zieglerova@mpsv.cz 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900112" y="1628775"/>
            <a:ext cx="7862887" cy="20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 č. 137/2006 Sb., o veřejných zakázkách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78 Hodnotící kritéria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(4) … Dílčí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hodnotící kritéria se musí vztahovat k nabízenému plnění veřejné zakázky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Mohou jimi být zejména nabídková cena, kvalita, … vlastnosti plnění  z hlediska vlivu na životní prostředí, </a:t>
            </a: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vliv na zaměstnanost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 se zdravotním postižením a </a:t>
            </a:r>
            <a:r>
              <a:rPr lang="en-US" sz="18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osob se ztíženým přístupem na trh práce,</a:t>
            </a: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provozní náklady …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982662" y="4076700"/>
            <a:ext cx="7696199" cy="1477961"/>
          </a:xfrm>
          <a:prstGeom prst="rect">
            <a:avLst/>
          </a:prstGeom>
          <a:solidFill>
            <a:srgbClr val="D2D2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Příklad z ČR: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„Součástí předmětu díla je také snižování míry nezaměstnanosti, a to uplatněním zvláštní podmínky v sociální oblasti dle § 44 odst. 10 zákona o veřejných zakázkách (viz čl. 8 této zadávací a kvalifikační dokumentace).“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1066800" y="304800"/>
            <a:ext cx="7696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Ad 3) Kvalita především. EU: „Diktát nejnižších cen končí.“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39775" y="1268412"/>
            <a:ext cx="8350250" cy="3770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 č. 137/2006 Sb., o veřejných zakázkách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78 Hodnotící kritéria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Both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Základním hodnotícím kritériem pro zadání veřejné zakázky                              (dále jen "základní hodnotící kritérium") je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ekonomická výhodnost nabídky, nebo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nejnižší nabídková cena.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Jak to dělají v zahraničí?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Rakousko, Tyrolsko: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výběrové řízení na vybavení olympijského areálu nábytkem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Hodnoticí kritéria: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Cena – 40 %,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Vzorek – 20 %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Zaměstnání osob se znevýhodněním na trhu práce – 40 %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(kvalita celkem tedy 60 %)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39775" y="5140325"/>
            <a:ext cx="8404224" cy="1477961"/>
          </a:xfrm>
          <a:prstGeom prst="rect">
            <a:avLst/>
          </a:prstGeom>
          <a:solidFill>
            <a:srgbClr val="D2D2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Zadavatelům veřejných zakázek tato směrnice Evropského parlamentu umožní při výběru vítěze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klást větší důraz na kvalitu, výhody v oblasti životního prostředí, sociální aspekty či inovace. </a:t>
            </a:r>
            <a:r>
              <a:rPr lang="en-US" sz="18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„Nová kritéria ukončí diktát nejnižších cen a postaví opět kvalitu do centra pozornosti,“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řekl zpravodaj Evropského parlamentu Marc Tarabella.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066800" y="304800"/>
            <a:ext cx="7696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Ad 4) Rozdělení na dílčí části znamená mít lepší kontrolu nad kvalitou každé z nich 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b="10321"/>
          <a:stretch/>
        </p:blipFill>
        <p:spPr>
          <a:xfrm>
            <a:off x="6948486" y="5380037"/>
            <a:ext cx="205105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0" y="5715000"/>
            <a:ext cx="6948487" cy="1125536"/>
          </a:xfrm>
          <a:prstGeom prst="rect">
            <a:avLst/>
          </a:prstGeom>
          <a:solidFill>
            <a:srgbClr val="D2D2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… tomu dala, tomu dala;</a:t>
            </a:r>
            <a:r>
              <a:rPr lang="en-US" sz="16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takto se do plnění zakázky dostanou i malé a střední podniky (MSP), které bývají místní, ze dne na den se neodstěhují do Indie a </a:t>
            </a:r>
            <a:r>
              <a:rPr lang="en-US" sz="1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ZAMĚSTNÁVAJÍ MÍSTNÍ OBYVATELE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Bonus: všechny sociální podniky jsou zároveň MSP.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50875" y="1125537"/>
            <a:ext cx="8493124" cy="4400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 č. 137/2006 Sb., o veřejných zakázkách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98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Zadávání částí veřejných zakázek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Zadavatel může rozdělit veřejnou zakázku na části,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připouští-li to povaha předmětu veřejné zakázky.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ALE: § 13 Předpokládaná hodnota veřejné zakázky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Zadavatel nesmí rozdělit předmět veřejné zakázky tak, aby tím došlo ke snížení předpokládané hodnoty pod finanční limity stanovené v tomto zákoně.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Jak to dělají v zahraničí?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Evropský kodex nejlepších praxí v podpoře MSP v přístupu k veřejným zakázkám </a:t>
            </a: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http://ec.europa.eu/internal_market/publicprocurement/docs/sme_code_of_best_practices_en.pdf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 zřejmé, že vnitřní dělení na části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podporuje přístup MSP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veřejným  zakázkám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to jak kvantitativně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(rozsah částí lépe koresponduje s kapacitou produkce MSP), tak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kvalitativně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(předmět dílčích částí blíže odpovídá specializaci MSP).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1066800" y="304800"/>
            <a:ext cx="7696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Ad 5) Co není ve smlouvě, jako by nebylo.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 tam je, je závazné.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685800" y="1338262"/>
            <a:ext cx="8458200" cy="550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Jak to dělají v zahraničí?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EU: </a:t>
            </a: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http://ec.europa.eu/growth/single-market/public-procurement/other-aspects/index_en.htm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Zadavatelé mohou do smluvních ustanovení o plnění zakázky </a:t>
            </a: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začlenit sociální hlediska závazná pro subdodavatele,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např. zákaz dětské a nucené práce, bezpečnost a ochrana zdraví, vyplácení alespoň minimální mzdy, vyplácení příspěvků na sociální zabezpečení a další všeobecné standardy důstojných pracovních podmínek.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Německo: 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zadavatelé požadují, aby dodavatelé neuzavírali se subdodavateli méně výhodné podmínky, než jaké mají ve smlouvě se zadavatelem, zejména podmínky platební.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 o zadávání veřejných zakázek (vládní návrh)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Šance na kontrolu subdodavatelů (nově poddodavatelů). Zadavatel může platit přímo poddodavateli.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106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Platby poddodavatelům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Zadavatel může v zadávacích podmínkách stanovit podmínky, při jejichž splnění budou na žádost poddodavatele převedeny splatné částky úhrady veřejné zakázky přímo poddodavateli, tím nejsou dotčeny jiné právní předpisy.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1066800" y="304800"/>
            <a:ext cx="7696199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Ad 6) Zvláštní podmínka zadavatele = chtít víc, přemýšlet o smysluplnosti všech veřejných výdajů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669925" y="1395412"/>
            <a:ext cx="8458200" cy="460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 č. 137/2006 Sb., o veřejných zakázkách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44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Zadávací dokumentace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(10)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Zadavatel může v zadávacích podmínkách uvést též požadavky týkající              se zvláštních podmínek na plnění veřejné zakázky, a to zejména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sociální           oblasti, v oblasti zaměstnanosti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nebo v oblasti životního prostředí.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Jak to dělají v zahraničí?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Polsku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vydává tamní Úřad dohledu (u nás ÚOHS) vzorové „sociální klauzule“          k využití veřejnými zadavateli: </a:t>
            </a: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http://www.klauzulespoleczne.pl/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doporučujeme článek: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http://www.socialeconomy.pl/node/268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„V roce 2013 čtyři sta veřejných zadavatelů využilo sociální podmínku pro vyhrazené zakázky… </a:t>
            </a:r>
            <a:r>
              <a:rPr lang="en-US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Nová směrnice umožní vyhrazovat zakázky i pro dodavatele, jejichž hlavní cíl je sociální a profesní integrace znevýhodněných pracovníků na trh práce, pokud takových pracovníků zaměstnávají více než 30 %.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Toto řešení by mohlo mít skutečný sociální dopad .. Máme čas do dubna 2016.“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900112" y="6218237"/>
            <a:ext cx="82438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Ministerstvo práce a sociálních věcí, odbor realizace programů ESF – adaptabilita a rovné příležitosti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Mgr. Alena Zieglerová, tel. +420 950 192 757, mobil +420 778 728 906, alena.zieglerova@mpsv.cz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1066800" y="304800"/>
            <a:ext cx="7696199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Děkuji Vám za pozornost!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900112" y="6218237"/>
            <a:ext cx="82438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Ministerstvo práce a sociálních věcí, odbor realizace programů ESF – adaptabilita a rovné příležitosti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Mgr. Alena Zieglerová, tel. +420 950 192 757, </a:t>
            </a:r>
            <a:r>
              <a:rPr lang="en-US" sz="1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mobil +420 778 728 906, alena.zieglerova@mpsv.cz 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l="36285" t="32605" r="19427"/>
          <a:stretch/>
        </p:blipFill>
        <p:spPr>
          <a:xfrm>
            <a:off x="973137" y="1916111"/>
            <a:ext cx="4048125" cy="4125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5205412" y="1916111"/>
            <a:ext cx="3744912" cy="3694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Cimrmanova šesterka, zásada č. 2, Separace průtokových poznatků: </a:t>
            </a: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„devět desetin poznatků je průtokových“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https://www.youtube.com/watch?v=tDMyl7-thgs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37" name="Shape 237"/>
          <p:cNvSpPr/>
          <p:nvPr/>
        </p:nvSpPr>
        <p:spPr>
          <a:xfrm rot="9840000">
            <a:off x="4621211" y="1590674"/>
            <a:ext cx="4521199" cy="2903537"/>
          </a:xfrm>
          <a:prstGeom prst="flowChartMagneticTape">
            <a:avLst/>
          </a:prstGeom>
          <a:noFill/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375" y="404812"/>
            <a:ext cx="3024187" cy="21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427537" y="442912"/>
            <a:ext cx="4465636" cy="2401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Veřejné zakázky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= evropská legislativa            s povinností transpozice     do národní legislativy členských zemí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5867400" y="4581525"/>
            <a:ext cx="2881312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Times New Roman"/>
              <a:buNone/>
            </a:pPr>
            <a:r>
              <a:rPr lang="en-US" sz="14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http://www.portal-vz.cz/cs/Spoluprace-a-vymena-informaci/Vyrocni-zpravy-a-souhrnne-udaje-o-verejnych-zakazk/Vyrocni-zpravy-o-stavu-verejnych-zakazek</a:t>
            </a: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044575" y="2919411"/>
            <a:ext cx="7954962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Veřejné nakupování stavebních prací, dodávek zboží nebo služeb představuje přibližně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18 % HDP EU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Výroční zpráva o stavu veřejných zakázek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 České republice za rok 2014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 2014: 577 mld. Kč,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výhled na r. 2015: </a:t>
            </a: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600 mld. Kč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Cca </a:t>
            </a: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14 % HDP ČR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900112" y="6218237"/>
            <a:ext cx="82438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Ministerstvo práce a sociálních věcí, odbor realizace programů ESF – adaptabilita a rovné příležitosti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Mgr. Alena Zieglerová, tel. +420 950 192 757, mobil +420 778 728 906, alena.zieglerova@mpsv.cz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066800" y="304800"/>
            <a:ext cx="7696199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Srovnání kvality veřejného zadávání v EU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30076" t="21226" r="30076" b="4294"/>
          <a:stretch/>
        </p:blipFill>
        <p:spPr>
          <a:xfrm>
            <a:off x="0" y="942975"/>
            <a:ext cx="5130800" cy="5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003800" y="5762625"/>
            <a:ext cx="41401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http://ec.europa.eu/internal_market/scoreboard/performance_per_policy_area/public_procurement/index_en.htm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aphicFrame>
        <p:nvGraphicFramePr>
          <p:cNvPr id="109" name="Shape 109"/>
          <p:cNvGraphicFramePr/>
          <p:nvPr/>
        </p:nvGraphicFramePr>
        <p:xfrm>
          <a:off x="5022850" y="1042987"/>
          <a:ext cx="4032225" cy="4665055"/>
        </p:xfrm>
        <a:graphic>
          <a:graphicData uri="http://schemas.openxmlformats.org/drawingml/2006/table">
            <a:tbl>
              <a:tblPr>
                <a:noFill/>
                <a:tableStyleId>{297DDBBA-61A0-426F-AD5A-8CCA4A4C2448}</a:tableStyleId>
              </a:tblPr>
              <a:tblGrid>
                <a:gridCol w="1728775"/>
                <a:gridCol w="1150925"/>
                <a:gridCol w="1152525"/>
              </a:tblGrid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[1] Jedna nabídka</a:t>
                      </a: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≤10%</a:t>
                      </a:r>
                    </a:p>
                  </a:txBody>
                  <a:tcPr marL="91425" marR="91425" marT="45725" marB="45725" anchor="ctr">
                    <a:solidFill>
                      <a:srgbClr val="81A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20%</a:t>
                      </a:r>
                    </a:p>
                  </a:txBody>
                  <a:tcPr marL="91425" marR="91425" marT="45725" marB="45725" anchor="ctr">
                    <a:solidFill>
                      <a:srgbClr val="A63737"/>
                    </a:solidFill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[2] Mimo režim veřejných zakázek</a:t>
                      </a: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 5%</a:t>
                      </a:r>
                    </a:p>
                  </a:txBody>
                  <a:tcPr marL="91425" marR="91425" marT="45725" marB="45725" anchor="ctr">
                    <a:solidFill>
                      <a:srgbClr val="81A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≥ 10%</a:t>
                      </a:r>
                    </a:p>
                  </a:txBody>
                  <a:tcPr marL="91425" marR="91425" marT="45725" marB="45725" anchor="ctr">
                    <a:solidFill>
                      <a:srgbClr val="A63737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[3] Spojení zadavatelé</a:t>
                      </a: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≥10%</a:t>
                      </a:r>
                    </a:p>
                  </a:txBody>
                  <a:tcPr marL="91425" marR="91425" marT="45725" marB="45725" anchor="ctr">
                    <a:solidFill>
                      <a:srgbClr val="81A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10%</a:t>
                      </a:r>
                    </a:p>
                  </a:txBody>
                  <a:tcPr marL="91425" marR="91425" marT="45725" marB="45725" anchor="ctr">
                    <a:solidFill>
                      <a:srgbClr val="A63737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[4] Hodnoticí kritérium ceny</a:t>
                      </a: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80%</a:t>
                      </a:r>
                    </a:p>
                  </a:txBody>
                  <a:tcPr marL="91425" marR="91425" marT="45725" marB="45725" anchor="ctr">
                    <a:solidFill>
                      <a:srgbClr val="81A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≥ 80%</a:t>
                      </a:r>
                    </a:p>
                  </a:txBody>
                  <a:tcPr marL="91425" marR="91425" marT="45725" marB="45725" anchor="ctr">
                    <a:solidFill>
                      <a:srgbClr val="A63737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[5] Rychlost rozhodování</a:t>
                      </a: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120 dní</a:t>
                      </a:r>
                    </a:p>
                  </a:txBody>
                  <a:tcPr marL="91425" marR="91425" marT="45725" marB="45725" anchor="ctr">
                    <a:solidFill>
                      <a:srgbClr val="81A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≥ 120 dní</a:t>
                      </a:r>
                    </a:p>
                  </a:txBody>
                  <a:tcPr marL="91425" marR="91425" marT="45725" marB="45725" anchor="ctr">
                    <a:solidFill>
                      <a:srgbClr val="A63737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[6] Sledování kvality</a:t>
                      </a: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 3%</a:t>
                      </a:r>
                    </a:p>
                  </a:txBody>
                  <a:tcPr marL="91425" marR="91425" marT="45725" marB="45725" anchor="ctr">
                    <a:solidFill>
                      <a:srgbClr val="81A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3%</a:t>
                      </a:r>
                    </a:p>
                  </a:txBody>
                  <a:tcPr marL="91425" marR="91425" marT="45725" marB="45725" anchor="ctr">
                    <a:solidFill>
                      <a:srgbClr val="A6373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066800" y="304800"/>
            <a:ext cx="7696199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Cena jako jediné hodnoticí kritérium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l="13653" t="24263" r="14381" b="15211"/>
          <a:stretch/>
        </p:blipFill>
        <p:spPr>
          <a:xfrm>
            <a:off x="0" y="1858961"/>
            <a:ext cx="9144000" cy="499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963612" y="2735261"/>
            <a:ext cx="461961" cy="388937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85800" y="842962"/>
            <a:ext cx="84582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Kromě ČR už jen Estonsko, Řecko, Chorvatsko, Kypr, Litva, Malta, Polsko, Rumunsko, Slovensko a do r. 2012 Island více než z 80 % soutěží tzv. „na cenu“.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 l="31584" r="31395"/>
          <a:stretch/>
        </p:blipFill>
        <p:spPr>
          <a:xfrm>
            <a:off x="1066800" y="1922461"/>
            <a:ext cx="255587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1066800" y="304800"/>
            <a:ext cx="7696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Směrnice Evropského parlamentu a Rady 2014/24/EU o zadávání veřejných zakázek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900112" y="6218237"/>
            <a:ext cx="82438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Ministerstvo práce a sociálních věcí, odbor realizace programů ESF – adaptabilita a rovné příležitosti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Mgr. Alena Zieglerová, tel. +420 950 192 757, mobil +420 778 728 906, alena.zieglerova@mpsv.cz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08025" y="1341437"/>
            <a:ext cx="8278811" cy="3168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 dne 26.2.2014 přinesla do systému VZ poměrně zásadní změny, a to zejména v následujících oblastech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nové řízení inovační partnerství,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-"/>
            </a:pPr>
            <a:r>
              <a:rPr lang="en-US" sz="20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hodnocení nabídek pouze na ekonomickou výhodnost,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 hodnotit tým dodavatele,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 hodnotit celoživotní náklady,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-"/>
            </a:pPr>
            <a:r>
              <a:rPr lang="en-US" sz="20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zohlednění sociálních a environmentálních kritérií,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 nejdříve hodnotit nabídky a požadovat kvalifikaci až od vítěze,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 vyloučit kvůli zásadním profesním pochybením dodavatele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30200" y="4724400"/>
            <a:ext cx="8801100" cy="1323975"/>
          </a:xfrm>
          <a:prstGeom prst="rect">
            <a:avLst/>
          </a:prstGeom>
          <a:solidFill>
            <a:srgbClr val="D2D2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Směrnice vstoupila v platnost od 17. 4. 2014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Česká republika je povinna, stejně jako ostatní členské státy EU,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dvou let od tohoto data </a:t>
            </a:r>
            <a:r>
              <a:rPr lang="en-US" sz="20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(nejpozději od 18. 4. 2016)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převzít nová pravidla do vnitrostátního právního řádu.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066800" y="304800"/>
            <a:ext cx="76961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Šlo to i bez nové evropské směrnice ...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96912" y="768350"/>
            <a:ext cx="8458200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1" i="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§ 44, odst. 10 zákona č. 137/2006 Sb., o veřejných zakázkách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Zadavatel může v zadávacích podmínkách uvést též požadavky týkající se zvláštních  podmínek na plnění veřejné zakázky, a to zejména </a:t>
            </a: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 sociální oblasti,  v oblasti zaměstnanosti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nebo  v oblasti životního prostředí.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1" i="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§ 78, odst. 4 zákona č. 137/2006 Sb., o veřejných zakázkách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dle </a:t>
            </a: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vlivu na zaměstnanost osob se zdravotním postižením a osob se ztíženým přístupem na trh práce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§ 101, odst. 1 a 4 zákona č. 137/2006 Sb., o veřejných zakázkách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Stanoví-li tak zadavatel v oznámení či výzvě o zahájení zadávacího řízení, může se zadávacího řízení </a:t>
            </a: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účastnit pouze dodavatel, který zaměstnává více než 50 % osob se zdravotním postižením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podle zvláštního právního předpisu             z celkového počtu zaměstnanců dodavatele.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0" y="5275262"/>
            <a:ext cx="9144000" cy="1568449"/>
          </a:xfrm>
          <a:prstGeom prst="rect">
            <a:avLst/>
          </a:prstGeom>
          <a:solidFill>
            <a:srgbClr val="D2D2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Tisková zpráva  MPSV z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12. května 2014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MPSV ve svých veřejných zakázkách zohlední sociální kritéria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Ministerstvo práce a sociálních věcí se přihlásilo ke konceptu odpovědného veřejného zadávání – tedy pohledu na veřejné zakázky jako nástroje pro posilování zaměstnanosti, sociální soudržnosti a udržitelnosti. Ve svých zakázkách chce analyzovat </a:t>
            </a:r>
            <a:r>
              <a:rPr lang="en-US" sz="1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příležitosti pro podporu nezaměstnaných, zohlednění sociálních kritérií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či snížení dopadu na životní prostředí.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066800" y="304800"/>
            <a:ext cx="7696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... ale s novým </a:t>
            </a: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zákonem o zadávání veřejných zakázek </a:t>
            </a: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to půjde ještě lépe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755650" y="1341437"/>
            <a:ext cx="8388349" cy="5908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Zákaz hodnocení jen na cenu u vybraných zakázek - povinné hodnocení kvality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nabídek v nadlimitním režimu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Díl 1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Ekonomická výhodnost nabídek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114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</a:t>
            </a:r>
            <a:r>
              <a:rPr lang="en-US" sz="18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Zadavatel nesmí stanovit ekonomickou výhodnost pouze na základě nejnižší nabídkové ceny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v soutěžním dialogu nebo v řízení o inovačním partnerství, nebo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 případě veřejné zakázky na služby uvedené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1. v oddílu 71 hlavního slovníku jednotného klasifikačního systému, nebo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2. v kategorii 1 nebo 5 podle přílohy č. 3 k tomuto zákonu.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Kategorie 	Popis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		</a:t>
            </a: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Zdravotní péče, sociální péče a související služby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		</a:t>
            </a: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Jiné služby pro veřejnost, sociální služby a služby 			jednotlivcům  včetně služeb  poskytovaných odbory, 			politickými organizacemi,  sdruženími mládeže a  jinými 		službami  organizovanými na základě členství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066800" y="304800"/>
            <a:ext cx="7696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... ale s novým </a:t>
            </a: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zákonem o zadávání veřejných zakázek </a:t>
            </a: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to půjde ještě lépe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85800" y="1382712"/>
            <a:ext cx="8458200" cy="532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Posílení sociálních, environmentálních a inovačních hledisek plnění zakázky při hodnocení kvality nabídek.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116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Kritéria kvality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Pro hodnocení ekonomické výhodnosti nabídky podle kvality je zadavatel povinen stanovit kritéria, která vyjadřují kvalitativní, environmentální nebo sociální hlediska spojená s předmětem veřejné zakázky.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</a:t>
            </a:r>
            <a:r>
              <a:rPr lang="en-US" sz="18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Kritériem kvality mohou být zejména</a:t>
            </a: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a) 	technická úroveň,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b) 	estetické nebo funkční vlastnosti,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c) 	uživatelská přístupnost,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d) 	</a:t>
            </a:r>
            <a:r>
              <a:rPr lang="en-US" sz="18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sociální, environmentální nebo inovační aspekty,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e) 	organizace, kvalifikace nebo zkušenost osob, které se mají přímo 	      	podílet na plnění veřejné zakázky v případě, že na úroveň plnění má 	významný dopad 	kvalita těchto osob,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f) 	úroveň servisních služeb včetně technické pomoci, nebo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g) 	podmínky a lhůta dodání nebo dokončení plnění.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881062" y="304800"/>
            <a:ext cx="76961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Jelikož zadavatelé nejsou vždy právníci …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230187" y="6396037"/>
            <a:ext cx="937418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… potřebují metodiky, příklady dobré praxe a poradenství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8312" y="1125537"/>
            <a:ext cx="4525961" cy="318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2050" y="1125537"/>
            <a:ext cx="2930525" cy="416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5715000" y="4752975"/>
            <a:ext cx="3241674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http://www.socialni-zaclenovani.cz/socialne-odpovedne-zadavani-verejnych-zakazek-metodika-a-manual-dobrych-praxi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850900" y="5327650"/>
            <a:ext cx="4873624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http://www.socialplatform.org/wp-content/uploads/2015/10/Public_procurement_for_social_progress.pdf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1866</Words>
  <Application>Microsoft Office PowerPoint</Application>
  <PresentationFormat>Předvádění na obrazovce (4:3)</PresentationFormat>
  <Paragraphs>190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Čechová</dc:creator>
  <cp:lastModifiedBy>ppp</cp:lastModifiedBy>
  <cp:revision>2</cp:revision>
  <dcterms:modified xsi:type="dcterms:W3CDTF">2016-02-11T20:37:29Z</dcterms:modified>
</cp:coreProperties>
</file>