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8" r:id="rId3"/>
    <p:sldId id="259" r:id="rId4"/>
    <p:sldId id="263" r:id="rId5"/>
    <p:sldId id="266" r:id="rId6"/>
    <p:sldId id="269" r:id="rId7"/>
    <p:sldId id="339" r:id="rId8"/>
    <p:sldId id="335" r:id="rId9"/>
    <p:sldId id="336" r:id="rId10"/>
    <p:sldId id="334" r:id="rId11"/>
    <p:sldId id="264" r:id="rId12"/>
    <p:sldId id="340" r:id="rId13"/>
    <p:sldId id="319" r:id="rId14"/>
    <p:sldId id="330" r:id="rId15"/>
    <p:sldId id="320" r:id="rId16"/>
    <p:sldId id="331" r:id="rId17"/>
    <p:sldId id="326" r:id="rId18"/>
    <p:sldId id="327" r:id="rId19"/>
    <p:sldId id="328" r:id="rId20"/>
    <p:sldId id="333" r:id="rId21"/>
    <p:sldId id="270" r:id="rId22"/>
    <p:sldId id="268" r:id="rId23"/>
    <p:sldId id="323" r:id="rId24"/>
    <p:sldId id="346" r:id="rId25"/>
    <p:sldId id="347" r:id="rId26"/>
    <p:sldId id="348" r:id="rId27"/>
    <p:sldId id="338" r:id="rId28"/>
    <p:sldId id="337" r:id="rId29"/>
    <p:sldId id="324" r:id="rId30"/>
    <p:sldId id="345" r:id="rId31"/>
    <p:sldId id="325" r:id="rId32"/>
    <p:sldId id="271" r:id="rId33"/>
    <p:sldId id="343" r:id="rId34"/>
    <p:sldId id="344" r:id="rId35"/>
    <p:sldId id="261" r:id="rId36"/>
    <p:sldId id="341" r:id="rId37"/>
    <p:sldId id="342" r:id="rId3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Filinová" initials="JF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792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12E061-00A7-457C-90B5-EDBD6C2411EB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cs-CZ"/>
        </a:p>
      </dgm:t>
    </dgm:pt>
    <dgm:pt modelId="{E1881413-6426-4BD5-B193-0A5B58793717}">
      <dgm:prSet custT="1"/>
      <dgm:spPr>
        <a:solidFill>
          <a:srgbClr val="00B0F0">
            <a:alpha val="90000"/>
          </a:srgbClr>
        </a:solidFill>
        <a:ln>
          <a:noFill/>
        </a:ln>
        <a:effectLst>
          <a:outerShdw blurRad="114300" dist="50800" dir="5400000" sx="101000" sy="101000" algn="ctr" rotWithShape="0">
            <a:srgbClr val="000000">
              <a:alpha val="9000"/>
            </a:srgbClr>
          </a:outerShdw>
        </a:effectLst>
      </dgm:spPr>
      <dgm:t>
        <a:bodyPr lIns="72000" tIns="108000" rIns="90000" bIns="108000"/>
        <a:lstStyle/>
        <a:p>
          <a:pPr rtl="0"/>
          <a:r>
            <a:rPr lang="cs-CZ" sz="1800" b="1" cap="all" baseline="0" dirty="0"/>
            <a:t> </a:t>
          </a:r>
          <a:r>
            <a:rPr lang="cs-CZ" sz="2400" b="1" cap="all" baseline="0" dirty="0" err="1"/>
            <a:t>Fiche</a:t>
          </a:r>
          <a:r>
            <a:rPr lang="cs-CZ" sz="2400" b="1" cap="all" baseline="0" dirty="0"/>
            <a:t> 2: </a:t>
          </a:r>
          <a:br>
            <a:rPr lang="cs-CZ" sz="1800" b="1" cap="all" baseline="0" dirty="0"/>
          </a:br>
          <a:r>
            <a:rPr lang="cs-CZ" sz="1800" b="1" cap="all" baseline="0" dirty="0"/>
            <a:t>B.1.2 Podpora Šetrných forem zemědělského využívání krajiny, služeb a obchodu</a:t>
          </a:r>
          <a:endParaRPr lang="cs-CZ" sz="1800" cap="all" baseline="0" dirty="0"/>
        </a:p>
      </dgm:t>
    </dgm:pt>
    <dgm:pt modelId="{636DE4C8-3AEE-4A92-A82D-BF8188A6D96E}" type="parTrans" cxnId="{E561B74E-A08D-4D6A-BE09-B308B72C69FF}">
      <dgm:prSet/>
      <dgm:spPr/>
      <dgm:t>
        <a:bodyPr/>
        <a:lstStyle/>
        <a:p>
          <a:endParaRPr lang="cs-CZ"/>
        </a:p>
      </dgm:t>
    </dgm:pt>
    <dgm:pt modelId="{814F1E60-0EA4-4140-A5E1-B6B62F903070}" type="sibTrans" cxnId="{E561B74E-A08D-4D6A-BE09-B308B72C69FF}">
      <dgm:prSet/>
      <dgm:spPr/>
      <dgm:t>
        <a:bodyPr/>
        <a:lstStyle/>
        <a:p>
          <a:endParaRPr lang="cs-CZ"/>
        </a:p>
      </dgm:t>
    </dgm:pt>
    <dgm:pt modelId="{DCF7396B-40FD-4F68-A310-AF1F3C0DC7E6}" type="pres">
      <dgm:prSet presAssocID="{1012E061-00A7-457C-90B5-EDBD6C2411EB}" presName="linear" presStyleCnt="0">
        <dgm:presLayoutVars>
          <dgm:animLvl val="lvl"/>
          <dgm:resizeHandles val="exact"/>
        </dgm:presLayoutVars>
      </dgm:prSet>
      <dgm:spPr/>
    </dgm:pt>
    <dgm:pt modelId="{34D84127-FE32-4816-B72B-529A6DA49950}" type="pres">
      <dgm:prSet presAssocID="{E1881413-6426-4BD5-B193-0A5B58793717}" presName="parentText" presStyleLbl="node1" presStyleIdx="0" presStyleCnt="1" custScaleY="286751" custLinFactNeighborX="-93" custLinFactNeighborY="-45875">
        <dgm:presLayoutVars>
          <dgm:chMax val="0"/>
          <dgm:bulletEnabled val="1"/>
        </dgm:presLayoutVars>
      </dgm:prSet>
      <dgm:spPr/>
    </dgm:pt>
  </dgm:ptLst>
  <dgm:cxnLst>
    <dgm:cxn modelId="{F1A82D05-BB17-42DA-A244-B0C631E14F3B}" type="presOf" srcId="{E1881413-6426-4BD5-B193-0A5B58793717}" destId="{34D84127-FE32-4816-B72B-529A6DA49950}" srcOrd="0" destOrd="0" presId="urn:microsoft.com/office/officeart/2005/8/layout/vList2"/>
    <dgm:cxn modelId="{CB2F9417-EFEA-4B8E-90CB-3F8E573382AF}" type="presOf" srcId="{1012E061-00A7-457C-90B5-EDBD6C2411EB}" destId="{DCF7396B-40FD-4F68-A310-AF1F3C0DC7E6}" srcOrd="0" destOrd="0" presId="urn:microsoft.com/office/officeart/2005/8/layout/vList2"/>
    <dgm:cxn modelId="{E561B74E-A08D-4D6A-BE09-B308B72C69FF}" srcId="{1012E061-00A7-457C-90B5-EDBD6C2411EB}" destId="{E1881413-6426-4BD5-B193-0A5B58793717}" srcOrd="0" destOrd="0" parTransId="{636DE4C8-3AEE-4A92-A82D-BF8188A6D96E}" sibTransId="{814F1E60-0EA4-4140-A5E1-B6B62F903070}"/>
    <dgm:cxn modelId="{9F7A4C54-915B-42E7-99BE-CAD22E824566}" type="presParOf" srcId="{DCF7396B-40FD-4F68-A310-AF1F3C0DC7E6}" destId="{34D84127-FE32-4816-B72B-529A6DA499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012E061-00A7-457C-90B5-EDBD6C2411EB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cs-CZ"/>
        </a:p>
      </dgm:t>
    </dgm:pt>
    <dgm:pt modelId="{E1881413-6426-4BD5-B193-0A5B58793717}">
      <dgm:prSet custT="1"/>
      <dgm:spPr>
        <a:solidFill>
          <a:srgbClr val="00B0F0">
            <a:alpha val="90000"/>
          </a:srgbClr>
        </a:solidFill>
        <a:ln>
          <a:noFill/>
        </a:ln>
        <a:effectLst>
          <a:outerShdw blurRad="114300" dist="50800" dir="5400000" sx="101000" sy="101000" algn="ctr" rotWithShape="0">
            <a:srgbClr val="000000">
              <a:alpha val="9000"/>
            </a:srgbClr>
          </a:outerShdw>
        </a:effectLst>
      </dgm:spPr>
      <dgm:t>
        <a:bodyPr lIns="72000" tIns="108000" rIns="90000" bIns="108000"/>
        <a:lstStyle/>
        <a:p>
          <a:pPr rtl="0"/>
          <a:r>
            <a:rPr lang="cs-CZ" sz="1800" b="1" cap="all" baseline="0" dirty="0"/>
            <a:t> </a:t>
          </a:r>
          <a:r>
            <a:rPr lang="cs-CZ" sz="2400" b="1" cap="all" baseline="0" dirty="0" err="1"/>
            <a:t>Fiche</a:t>
          </a:r>
          <a:r>
            <a:rPr lang="cs-CZ" sz="2400" b="1" cap="all" baseline="0" dirty="0"/>
            <a:t> 3: </a:t>
          </a:r>
          <a:br>
            <a:rPr lang="cs-CZ" sz="1800" b="1" cap="all" baseline="0" dirty="0"/>
          </a:br>
          <a:r>
            <a:rPr lang="cs-CZ" sz="1800" b="1" cap="all" baseline="0" dirty="0"/>
            <a:t>B.1.4: Rozvoj malých a středních podniků (MSP) ve venkovském regionu mas podbrdsko</a:t>
          </a:r>
          <a:endParaRPr lang="cs-CZ" sz="1800" cap="all" baseline="0" dirty="0"/>
        </a:p>
      </dgm:t>
    </dgm:pt>
    <dgm:pt modelId="{636DE4C8-3AEE-4A92-A82D-BF8188A6D96E}" type="parTrans" cxnId="{E561B74E-A08D-4D6A-BE09-B308B72C69FF}">
      <dgm:prSet/>
      <dgm:spPr/>
      <dgm:t>
        <a:bodyPr/>
        <a:lstStyle/>
        <a:p>
          <a:endParaRPr lang="cs-CZ"/>
        </a:p>
      </dgm:t>
    </dgm:pt>
    <dgm:pt modelId="{814F1E60-0EA4-4140-A5E1-B6B62F903070}" type="sibTrans" cxnId="{E561B74E-A08D-4D6A-BE09-B308B72C69FF}">
      <dgm:prSet/>
      <dgm:spPr/>
      <dgm:t>
        <a:bodyPr/>
        <a:lstStyle/>
        <a:p>
          <a:endParaRPr lang="cs-CZ"/>
        </a:p>
      </dgm:t>
    </dgm:pt>
    <dgm:pt modelId="{DCF7396B-40FD-4F68-A310-AF1F3C0DC7E6}" type="pres">
      <dgm:prSet presAssocID="{1012E061-00A7-457C-90B5-EDBD6C2411EB}" presName="linear" presStyleCnt="0">
        <dgm:presLayoutVars>
          <dgm:animLvl val="lvl"/>
          <dgm:resizeHandles val="exact"/>
        </dgm:presLayoutVars>
      </dgm:prSet>
      <dgm:spPr/>
    </dgm:pt>
    <dgm:pt modelId="{34D84127-FE32-4816-B72B-529A6DA49950}" type="pres">
      <dgm:prSet presAssocID="{E1881413-6426-4BD5-B193-0A5B58793717}" presName="parentText" presStyleLbl="node1" presStyleIdx="0" presStyleCnt="1" custScaleY="286751" custLinFactNeighborX="557" custLinFactNeighborY="-23219">
        <dgm:presLayoutVars>
          <dgm:chMax val="0"/>
          <dgm:bulletEnabled val="1"/>
        </dgm:presLayoutVars>
      </dgm:prSet>
      <dgm:spPr/>
    </dgm:pt>
  </dgm:ptLst>
  <dgm:cxnLst>
    <dgm:cxn modelId="{F1A82D05-BB17-42DA-A244-B0C631E14F3B}" type="presOf" srcId="{E1881413-6426-4BD5-B193-0A5B58793717}" destId="{34D84127-FE32-4816-B72B-529A6DA49950}" srcOrd="0" destOrd="0" presId="urn:microsoft.com/office/officeart/2005/8/layout/vList2"/>
    <dgm:cxn modelId="{CB2F9417-EFEA-4B8E-90CB-3F8E573382AF}" type="presOf" srcId="{1012E061-00A7-457C-90B5-EDBD6C2411EB}" destId="{DCF7396B-40FD-4F68-A310-AF1F3C0DC7E6}" srcOrd="0" destOrd="0" presId="urn:microsoft.com/office/officeart/2005/8/layout/vList2"/>
    <dgm:cxn modelId="{E561B74E-A08D-4D6A-BE09-B308B72C69FF}" srcId="{1012E061-00A7-457C-90B5-EDBD6C2411EB}" destId="{E1881413-6426-4BD5-B193-0A5B58793717}" srcOrd="0" destOrd="0" parTransId="{636DE4C8-3AEE-4A92-A82D-BF8188A6D96E}" sibTransId="{814F1E60-0EA4-4140-A5E1-B6B62F903070}"/>
    <dgm:cxn modelId="{9F7A4C54-915B-42E7-99BE-CAD22E824566}" type="presParOf" srcId="{DCF7396B-40FD-4F68-A310-AF1F3C0DC7E6}" destId="{34D84127-FE32-4816-B72B-529A6DA499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012E061-00A7-457C-90B5-EDBD6C2411EB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cs-CZ"/>
        </a:p>
      </dgm:t>
    </dgm:pt>
    <dgm:pt modelId="{E1881413-6426-4BD5-B193-0A5B58793717}">
      <dgm:prSet custT="1"/>
      <dgm:spPr>
        <a:solidFill>
          <a:srgbClr val="00B0F0">
            <a:alpha val="90000"/>
          </a:srgbClr>
        </a:solidFill>
        <a:ln>
          <a:noFill/>
        </a:ln>
        <a:effectLst>
          <a:outerShdw blurRad="114300" dist="50800" dir="5400000" sx="101000" sy="101000" algn="ctr" rotWithShape="0">
            <a:srgbClr val="000000">
              <a:alpha val="9000"/>
            </a:srgbClr>
          </a:outerShdw>
        </a:effectLst>
      </dgm:spPr>
      <dgm:t>
        <a:bodyPr lIns="72000" tIns="108000" rIns="90000" bIns="108000"/>
        <a:lstStyle/>
        <a:p>
          <a:pPr rtl="0"/>
          <a:r>
            <a:rPr lang="cs-CZ" sz="1800" b="1" cap="all" baseline="0" dirty="0"/>
            <a:t> </a:t>
          </a:r>
          <a:r>
            <a:rPr lang="cs-CZ" sz="2400" b="1" cap="all" baseline="0" dirty="0" err="1"/>
            <a:t>Fiche</a:t>
          </a:r>
          <a:r>
            <a:rPr lang="cs-CZ" sz="2400" b="1" cap="all" baseline="0" dirty="0"/>
            <a:t> 3: </a:t>
          </a:r>
          <a:br>
            <a:rPr lang="cs-CZ" sz="1800" b="1" cap="all" baseline="0" dirty="0"/>
          </a:br>
          <a:r>
            <a:rPr lang="cs-CZ" sz="1800" b="1" cap="all" baseline="0" dirty="0"/>
            <a:t>B.1.4: Rozvoj malých a středních podniků (MSP) ve venkovském regionu mas podbrdsko</a:t>
          </a:r>
          <a:endParaRPr lang="cs-CZ" sz="1800" cap="all" baseline="0" dirty="0"/>
        </a:p>
      </dgm:t>
    </dgm:pt>
    <dgm:pt modelId="{636DE4C8-3AEE-4A92-A82D-BF8188A6D96E}" type="parTrans" cxnId="{E561B74E-A08D-4D6A-BE09-B308B72C69FF}">
      <dgm:prSet/>
      <dgm:spPr/>
      <dgm:t>
        <a:bodyPr/>
        <a:lstStyle/>
        <a:p>
          <a:endParaRPr lang="cs-CZ"/>
        </a:p>
      </dgm:t>
    </dgm:pt>
    <dgm:pt modelId="{814F1E60-0EA4-4140-A5E1-B6B62F903070}" type="sibTrans" cxnId="{E561B74E-A08D-4D6A-BE09-B308B72C69FF}">
      <dgm:prSet/>
      <dgm:spPr/>
      <dgm:t>
        <a:bodyPr/>
        <a:lstStyle/>
        <a:p>
          <a:endParaRPr lang="cs-CZ"/>
        </a:p>
      </dgm:t>
    </dgm:pt>
    <dgm:pt modelId="{DCF7396B-40FD-4F68-A310-AF1F3C0DC7E6}" type="pres">
      <dgm:prSet presAssocID="{1012E061-00A7-457C-90B5-EDBD6C2411EB}" presName="linear" presStyleCnt="0">
        <dgm:presLayoutVars>
          <dgm:animLvl val="lvl"/>
          <dgm:resizeHandles val="exact"/>
        </dgm:presLayoutVars>
      </dgm:prSet>
      <dgm:spPr/>
    </dgm:pt>
    <dgm:pt modelId="{34D84127-FE32-4816-B72B-529A6DA49950}" type="pres">
      <dgm:prSet presAssocID="{E1881413-6426-4BD5-B193-0A5B58793717}" presName="parentText" presStyleLbl="node1" presStyleIdx="0" presStyleCnt="1" custScaleY="286751" custLinFactNeighborX="38" custLinFactNeighborY="-67484">
        <dgm:presLayoutVars>
          <dgm:chMax val="0"/>
          <dgm:bulletEnabled val="1"/>
        </dgm:presLayoutVars>
      </dgm:prSet>
      <dgm:spPr/>
    </dgm:pt>
  </dgm:ptLst>
  <dgm:cxnLst>
    <dgm:cxn modelId="{F1A82D05-BB17-42DA-A244-B0C631E14F3B}" type="presOf" srcId="{E1881413-6426-4BD5-B193-0A5B58793717}" destId="{34D84127-FE32-4816-B72B-529A6DA49950}" srcOrd="0" destOrd="0" presId="urn:microsoft.com/office/officeart/2005/8/layout/vList2"/>
    <dgm:cxn modelId="{CB2F9417-EFEA-4B8E-90CB-3F8E573382AF}" type="presOf" srcId="{1012E061-00A7-457C-90B5-EDBD6C2411EB}" destId="{DCF7396B-40FD-4F68-A310-AF1F3C0DC7E6}" srcOrd="0" destOrd="0" presId="urn:microsoft.com/office/officeart/2005/8/layout/vList2"/>
    <dgm:cxn modelId="{E561B74E-A08D-4D6A-BE09-B308B72C69FF}" srcId="{1012E061-00A7-457C-90B5-EDBD6C2411EB}" destId="{E1881413-6426-4BD5-B193-0A5B58793717}" srcOrd="0" destOrd="0" parTransId="{636DE4C8-3AEE-4A92-A82D-BF8188A6D96E}" sibTransId="{814F1E60-0EA4-4140-A5E1-B6B62F903070}"/>
    <dgm:cxn modelId="{9F7A4C54-915B-42E7-99BE-CAD22E824566}" type="presParOf" srcId="{DCF7396B-40FD-4F68-A310-AF1F3C0DC7E6}" destId="{34D84127-FE32-4816-B72B-529A6DA4995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84127-FE32-4816-B72B-529A6DA49950}">
      <dsp:nvSpPr>
        <dsp:cNvPr id="0" name=""/>
        <dsp:cNvSpPr/>
      </dsp:nvSpPr>
      <dsp:spPr>
        <a:xfrm>
          <a:off x="0" y="0"/>
          <a:ext cx="7701949" cy="887336"/>
        </a:xfrm>
        <a:prstGeom prst="roundRect">
          <a:avLst/>
        </a:prstGeom>
        <a:solidFill>
          <a:srgbClr val="00B0F0">
            <a:alpha val="90000"/>
          </a:srgbClr>
        </a:solidFill>
        <a:ln w="25400" cap="flat" cmpd="sng" algn="ctr">
          <a:noFill/>
          <a:prstDash val="solid"/>
        </a:ln>
        <a:effectLst>
          <a:outerShdw blurRad="114300" dist="50800" dir="5400000" sx="101000" sy="101000" algn="ctr" rotWithShape="0">
            <a:srgbClr val="000000">
              <a:alpha val="9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08000" rIns="90000" bIns="10800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all" baseline="0" dirty="0"/>
            <a:t> </a:t>
          </a:r>
          <a:r>
            <a:rPr lang="cs-CZ" sz="2400" b="1" kern="1200" cap="all" baseline="0" dirty="0" err="1"/>
            <a:t>Fiche</a:t>
          </a:r>
          <a:r>
            <a:rPr lang="cs-CZ" sz="2400" b="1" kern="1200" cap="all" baseline="0" dirty="0"/>
            <a:t> 2: </a:t>
          </a:r>
          <a:br>
            <a:rPr lang="cs-CZ" sz="1800" b="1" kern="1200" cap="all" baseline="0" dirty="0"/>
          </a:br>
          <a:r>
            <a:rPr lang="cs-CZ" sz="1800" b="1" kern="1200" cap="all" baseline="0" dirty="0"/>
            <a:t>B.1.2 Podpora Šetrných forem zemědělského využívání krajiny, služeb a obchodu</a:t>
          </a:r>
          <a:endParaRPr lang="cs-CZ" sz="1800" kern="1200" cap="all" baseline="0" dirty="0"/>
        </a:p>
      </dsp:txBody>
      <dsp:txXfrm>
        <a:off x="43316" y="43316"/>
        <a:ext cx="7615317" cy="8007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84127-FE32-4816-B72B-529A6DA49950}">
      <dsp:nvSpPr>
        <dsp:cNvPr id="0" name=""/>
        <dsp:cNvSpPr/>
      </dsp:nvSpPr>
      <dsp:spPr>
        <a:xfrm>
          <a:off x="0" y="0"/>
          <a:ext cx="7701949" cy="887336"/>
        </a:xfrm>
        <a:prstGeom prst="roundRect">
          <a:avLst/>
        </a:prstGeom>
        <a:solidFill>
          <a:srgbClr val="00B0F0">
            <a:alpha val="90000"/>
          </a:srgbClr>
        </a:solidFill>
        <a:ln w="25400" cap="flat" cmpd="sng" algn="ctr">
          <a:noFill/>
          <a:prstDash val="solid"/>
        </a:ln>
        <a:effectLst>
          <a:outerShdw blurRad="114300" dist="50800" dir="5400000" sx="101000" sy="101000" algn="ctr" rotWithShape="0">
            <a:srgbClr val="000000">
              <a:alpha val="9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08000" rIns="90000" bIns="10800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all" baseline="0" dirty="0"/>
            <a:t> </a:t>
          </a:r>
          <a:r>
            <a:rPr lang="cs-CZ" sz="2400" b="1" kern="1200" cap="all" baseline="0" dirty="0" err="1"/>
            <a:t>Fiche</a:t>
          </a:r>
          <a:r>
            <a:rPr lang="cs-CZ" sz="2400" b="1" kern="1200" cap="all" baseline="0" dirty="0"/>
            <a:t> 3: </a:t>
          </a:r>
          <a:br>
            <a:rPr lang="cs-CZ" sz="1800" b="1" kern="1200" cap="all" baseline="0" dirty="0"/>
          </a:br>
          <a:r>
            <a:rPr lang="cs-CZ" sz="1800" b="1" kern="1200" cap="all" baseline="0" dirty="0"/>
            <a:t>B.1.4: Rozvoj malých a středních podniků (MSP) ve venkovském regionu mas podbrdsko</a:t>
          </a:r>
          <a:endParaRPr lang="cs-CZ" sz="1800" kern="1200" cap="all" baseline="0" dirty="0"/>
        </a:p>
      </dsp:txBody>
      <dsp:txXfrm>
        <a:off x="43316" y="43316"/>
        <a:ext cx="7615317" cy="80070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D84127-FE32-4816-B72B-529A6DA49950}">
      <dsp:nvSpPr>
        <dsp:cNvPr id="0" name=""/>
        <dsp:cNvSpPr/>
      </dsp:nvSpPr>
      <dsp:spPr>
        <a:xfrm>
          <a:off x="0" y="0"/>
          <a:ext cx="7701949" cy="887336"/>
        </a:xfrm>
        <a:prstGeom prst="roundRect">
          <a:avLst/>
        </a:prstGeom>
        <a:solidFill>
          <a:srgbClr val="00B0F0">
            <a:alpha val="90000"/>
          </a:srgbClr>
        </a:solidFill>
        <a:ln w="25400" cap="flat" cmpd="sng" algn="ctr">
          <a:noFill/>
          <a:prstDash val="solid"/>
        </a:ln>
        <a:effectLst>
          <a:outerShdw blurRad="114300" dist="50800" dir="5400000" sx="101000" sy="101000" algn="ctr" rotWithShape="0">
            <a:srgbClr val="000000">
              <a:alpha val="9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0" tIns="108000" rIns="90000" bIns="108000" numCol="1" spcCol="1270" anchor="ctr" anchorCtr="0">
          <a:noAutofit/>
        </a:bodyPr>
        <a:lstStyle/>
        <a:p>
          <a:pPr marL="0" lvl="0" indent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cap="all" baseline="0" dirty="0"/>
            <a:t> </a:t>
          </a:r>
          <a:r>
            <a:rPr lang="cs-CZ" sz="2400" b="1" kern="1200" cap="all" baseline="0" dirty="0" err="1"/>
            <a:t>Fiche</a:t>
          </a:r>
          <a:r>
            <a:rPr lang="cs-CZ" sz="2400" b="1" kern="1200" cap="all" baseline="0" dirty="0"/>
            <a:t> 3: </a:t>
          </a:r>
          <a:br>
            <a:rPr lang="cs-CZ" sz="1800" b="1" kern="1200" cap="all" baseline="0" dirty="0"/>
          </a:br>
          <a:r>
            <a:rPr lang="cs-CZ" sz="1800" b="1" kern="1200" cap="all" baseline="0" dirty="0"/>
            <a:t>B.1.4: Rozvoj malých a středních podniků (MSP) ve venkovském regionu mas podbrdsko</a:t>
          </a:r>
          <a:endParaRPr lang="cs-CZ" sz="1800" kern="1200" cap="all" baseline="0" dirty="0"/>
        </a:p>
      </dsp:txBody>
      <dsp:txXfrm>
        <a:off x="43316" y="43316"/>
        <a:ext cx="7615317" cy="800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73D031-A16A-4EBA-A6B3-F51AD013D7C0}" type="datetimeFigureOut">
              <a:rPr lang="cs-CZ" smtClean="0"/>
              <a:t>20.06.2018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FF5E2-391F-4189-99C2-13FCF9E18F9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34899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4E88C-4345-4D0F-8EFF-EAC83397286A}" type="datetimeFigureOut">
              <a:rPr lang="cs-CZ" smtClean="0"/>
              <a:t>20.06.2018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63E08-7D3C-44EB-92D5-EC1F6BB312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7807345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418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4522E-CFDF-4319-9B34-63B8E341A684}" type="datetime1">
              <a:rPr lang="cs-CZ" smtClean="0"/>
              <a:t>20.06.2018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012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889E8-89BB-44BE-8B59-A44BBB244FB9}" type="datetime1">
              <a:rPr lang="cs-CZ" smtClean="0"/>
              <a:t>20.06.2018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07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6DEC1-E98D-48EA-AB13-FC1C0B24128E}" type="datetime1">
              <a:rPr lang="cs-CZ" smtClean="0"/>
              <a:t>20.06.2018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6968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FAA90-83C5-4EF7-9E02-FB22CCD23E8A}" type="datetime1">
              <a:rPr lang="cs-CZ" smtClean="0"/>
              <a:t>20.06.2018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813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8C95-BA99-4093-90EC-444AA893CF73}" type="datetime1">
              <a:rPr lang="cs-CZ" smtClean="0"/>
              <a:t>20.06.2018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043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65300-3A85-4CCD-B073-BC16047F19F4}" type="datetime1">
              <a:rPr lang="cs-CZ" smtClean="0"/>
              <a:t>20.06.2018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245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7EC39-4B42-4A6F-BF84-BE8AF18FDF63}" type="datetime1">
              <a:rPr lang="cs-CZ" smtClean="0"/>
              <a:t>20.06.2018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052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23F60-BB15-460A-A62F-219CFCBCACEA}" type="datetime1">
              <a:rPr lang="cs-CZ" smtClean="0"/>
              <a:t>20.06.2018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564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4AB20-8F99-4D39-AA66-B118D748DB1D}" type="datetime1">
              <a:rPr lang="cs-CZ" smtClean="0"/>
              <a:t>20.06.2018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711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74821-DC9B-4D28-9E1D-B34023D60E36}" type="datetime1">
              <a:rPr lang="cs-CZ" smtClean="0"/>
              <a:t>20.06.2018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6459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2A2AD-239B-4A85-8D54-D7555F240B0A}" type="datetime1">
              <a:rPr lang="cs-CZ" smtClean="0"/>
              <a:t>20.06.2018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64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81BD-8AEF-4BB5-8250-810CE1E1F837}" type="datetime1">
              <a:rPr lang="cs-CZ" smtClean="0"/>
              <a:t>20.06.2018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3050A-9FA1-467C-8B31-629EBD5739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1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5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if.cz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zif.cz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://www.maspodbrdsko.cz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podbrdsko.cz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podbrdsko.cz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s://publicita.dotaceeu.cz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podbrdsko.cz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info@maspodbrdsko.cz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951" y="2041119"/>
            <a:ext cx="7563599" cy="792087"/>
          </a:xfrm>
        </p:spPr>
        <p:txBody>
          <a:bodyPr/>
          <a:lstStyle/>
          <a:p>
            <a:pPr algn="l"/>
            <a:r>
              <a:rPr lang="cs-CZ" b="1" cap="all" spc="-100" dirty="0">
                <a:solidFill>
                  <a:srgbClr val="23A9E1"/>
                </a:solidFill>
              </a:rPr>
              <a:t>Seminář pro žadatele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121" y="2929207"/>
            <a:ext cx="8136904" cy="74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30469" y="3044931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 Výzvě MAS PODBRDSKO, z.s. zaměřené na PROGRAM ROZVOJE VENKOVA</a:t>
            </a:r>
          </a:p>
          <a:p>
            <a:endParaRPr lang="cs-CZ" dirty="0"/>
          </a:p>
          <a:p>
            <a:r>
              <a:rPr lang="cs-CZ" dirty="0"/>
              <a:t>Kancelář MAS Podbrdsko, </a:t>
            </a:r>
            <a:r>
              <a:rPr lang="cs-CZ" dirty="0" err="1"/>
              <a:t>z.s</a:t>
            </a:r>
            <a:r>
              <a:rPr lang="cs-CZ" dirty="0"/>
              <a:t>., dne 17.7.2018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353050A-9FA1-467C-8B31-629EBD573966}" type="slidenum">
              <a:rPr lang="cs-CZ" smtClean="0"/>
              <a:t>1</a:t>
            </a:fld>
            <a:endParaRPr lang="cs-CZ" dirty="0"/>
          </a:p>
        </p:txBody>
      </p:sp>
      <p:pic>
        <p:nvPicPr>
          <p:cNvPr id="9" name="Obrázek 3" descr="C:\Users\poodri\AppData\Local\Temp\Rar$DRa0.378\loga PRV\logo\barevne\logo PRV 2.jpg">
            <a:extLst>
              <a:ext uri="{FF2B5EF4-FFF2-40B4-BE49-F238E27FC236}">
                <a16:creationId xmlns:a16="http://schemas.microsoft.com/office/drawing/2014/main" id="{3427911A-0F9E-4A72-AF81-9898DCE92C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741493"/>
            <a:ext cx="2087231" cy="748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B3516744-7E8B-4390-8ECD-721FFA9911B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270" y="653184"/>
            <a:ext cx="5995913" cy="98850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EEEB3658-6179-4E3D-A66E-7FE37C35C6AC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5" y="5855625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1745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CA45653-BD64-42E3-B71B-3DFDFC002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10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D0C6EF46-EFD9-4FA7-8C59-6539BE1D5F13}"/>
              </a:ext>
            </a:extLst>
          </p:cNvPr>
          <p:cNvSpPr txBox="1">
            <a:spLocks/>
          </p:cNvSpPr>
          <p:nvPr/>
        </p:nvSpPr>
        <p:spPr>
          <a:xfrm>
            <a:off x="899592" y="1412776"/>
            <a:ext cx="7563599" cy="596697"/>
          </a:xfrm>
          <a:prstGeom prst="rect">
            <a:avLst/>
          </a:prstGeom>
        </p:spPr>
        <p:txBody>
          <a:bodyPr vert="horz" lIns="72000" tIns="36000" rIns="9144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cap="all" spc="-100" dirty="0" err="1">
                <a:solidFill>
                  <a:srgbClr val="23A9E1"/>
                </a:solidFill>
              </a:rPr>
              <a:t>Fiche</a:t>
            </a:r>
            <a:endParaRPr lang="cs-CZ" sz="4000" cap="all" spc="-100" dirty="0">
              <a:solidFill>
                <a:srgbClr val="23A9E1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44583E4-E724-4BFC-A635-9F08B7FAE9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347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895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47976" y="692696"/>
            <a:ext cx="7563599" cy="596697"/>
          </a:xfrm>
        </p:spPr>
        <p:txBody>
          <a:bodyPr lIns="72000" tIns="36000" bIns="36000">
            <a:normAutofit/>
          </a:bodyPr>
          <a:lstStyle/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FICHE – ALOKACE výzvy Mas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24" y="1272541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677347" y="1628800"/>
            <a:ext cx="7704856" cy="3458245"/>
          </a:xfrm>
          <a:prstGeom prst="rect">
            <a:avLst/>
          </a:prstGeom>
          <a:noFill/>
        </p:spPr>
        <p:txBody>
          <a:bodyPr wrap="square" lIns="72000" tIns="36000" bIns="36000" rtlCol="0">
            <a:spAutoFit/>
          </a:bodyPr>
          <a:lstStyle/>
          <a:p>
            <a:r>
              <a:rPr lang="cs-CZ" sz="2000" b="1" dirty="0"/>
              <a:t>Celková výše alokace pro 2. Výzvu MAS 		4.162.880 Kč</a:t>
            </a:r>
          </a:p>
          <a:p>
            <a:endParaRPr lang="cs-CZ" sz="2000" dirty="0"/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dirty="0" err="1"/>
              <a:t>Fiche</a:t>
            </a:r>
            <a:r>
              <a:rPr lang="cs-CZ" sz="2000" dirty="0"/>
              <a:t> 2 – Zpracování a uvádění na trh zemědělských produktů: 							</a:t>
            </a:r>
            <a:r>
              <a:rPr lang="cs-CZ" sz="2000" b="1" dirty="0"/>
              <a:t>3.947.880 Kč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dirty="0" err="1"/>
              <a:t>Fiche</a:t>
            </a:r>
            <a:r>
              <a:rPr lang="cs-CZ" sz="2000" dirty="0"/>
              <a:t> 3 – Podpora investic na založení nebo rozvoj nezemědělských 		       činností:				    </a:t>
            </a:r>
            <a:r>
              <a:rPr lang="cs-CZ" sz="2000" b="1" dirty="0"/>
              <a:t>215.000 Kč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sz="2000" dirty="0"/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sz="2000" dirty="0"/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FF0000"/>
                </a:solidFill>
              </a:rPr>
              <a:t>Maximální délka podpory: </a:t>
            </a:r>
            <a:r>
              <a:rPr lang="cs-CZ" sz="2000" b="1" dirty="0">
                <a:solidFill>
                  <a:srgbClr val="FF0000"/>
                </a:solidFill>
              </a:rPr>
              <a:t>24 měsíců </a:t>
            </a:r>
          </a:p>
          <a:p>
            <a:pPr>
              <a:buClr>
                <a:srgbClr val="00B0F0"/>
              </a:buClr>
            </a:pPr>
            <a:endParaRPr lang="cs-CZ" sz="2000" b="1" dirty="0">
              <a:solidFill>
                <a:srgbClr val="FF0000"/>
              </a:solidFill>
            </a:endParaRP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11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2912AD56-6D37-43DE-87E5-ABD848FB46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225" y="5954153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1306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8A52F83-E679-41C4-BFB2-2F6B2F473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12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7239F9FC-4EEF-47C9-AB1F-EFAF7A0DB805}"/>
              </a:ext>
            </a:extLst>
          </p:cNvPr>
          <p:cNvSpPr txBox="1">
            <a:spLocks/>
          </p:cNvSpPr>
          <p:nvPr/>
        </p:nvSpPr>
        <p:spPr>
          <a:xfrm>
            <a:off x="899592" y="1412776"/>
            <a:ext cx="7563599" cy="596697"/>
          </a:xfrm>
          <a:prstGeom prst="rect">
            <a:avLst/>
          </a:prstGeom>
        </p:spPr>
        <p:txBody>
          <a:bodyPr vert="horz" lIns="72000" tIns="36000" rIns="9144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cap="all" spc="-100" dirty="0">
                <a:solidFill>
                  <a:srgbClr val="23A9E1"/>
                </a:solidFill>
              </a:rPr>
              <a:t>Charakteristika </a:t>
            </a:r>
            <a:r>
              <a:rPr lang="cs-CZ" sz="4000" cap="all" spc="-100" dirty="0" err="1">
                <a:solidFill>
                  <a:srgbClr val="23A9E1"/>
                </a:solidFill>
              </a:rPr>
              <a:t>Fichí</a:t>
            </a:r>
            <a:endParaRPr lang="cs-CZ" sz="4000" cap="all" spc="-100" dirty="0">
              <a:solidFill>
                <a:srgbClr val="23A9E1"/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BA2E366-C462-4734-88C4-A74F81C512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9" y="596347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0160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5DB9F22-9912-474A-959E-C879D1B5F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13</a:t>
            </a:fld>
            <a:endParaRPr lang="cs-CZ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EAD64E7-EA08-4B7B-A1A1-2032BCB6F0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34060074"/>
              </p:ext>
            </p:extLst>
          </p:nvPr>
        </p:nvGraphicFramePr>
        <p:xfrm>
          <a:off x="678801" y="476672"/>
          <a:ext cx="7701949" cy="888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ovéPole 3">
            <a:extLst>
              <a:ext uri="{FF2B5EF4-FFF2-40B4-BE49-F238E27FC236}">
                <a16:creationId xmlns:a16="http://schemas.microsoft.com/office/drawing/2014/main" id="{D00CA1EE-1FD3-44E7-A029-F9BC1BA7DA30}"/>
              </a:ext>
            </a:extLst>
          </p:cNvPr>
          <p:cNvSpPr txBox="1"/>
          <p:nvPr/>
        </p:nvSpPr>
        <p:spPr>
          <a:xfrm>
            <a:off x="675894" y="1745269"/>
            <a:ext cx="7704856" cy="4493538"/>
          </a:xfrm>
          <a:prstGeom prst="rect">
            <a:avLst/>
          </a:prstGeom>
          <a:noFill/>
        </p:spPr>
        <p:txBody>
          <a:bodyPr wrap="square" lIns="72000" tIns="36000" bIns="36000" rtlCol="0">
            <a:spAutoFit/>
          </a:bodyPr>
          <a:lstStyle/>
          <a:p>
            <a:r>
              <a:rPr lang="cs-CZ" b="1" dirty="0"/>
              <a:t>Pravidla 19.2.1, článek 17, odstavec 1, b) Zpracování a uvádění na trh zemědělských produktů</a:t>
            </a:r>
          </a:p>
          <a:p>
            <a:r>
              <a:rPr lang="cs-CZ" b="1" dirty="0"/>
              <a:t>Způsobilé výdaje: </a:t>
            </a:r>
            <a:r>
              <a:rPr lang="cs-CZ" dirty="0"/>
              <a:t>Investiční výdaje přesně definovány v kapitole 1 obecných podmínek Pravidel 19.2.1.</a:t>
            </a:r>
          </a:p>
          <a:p>
            <a:pPr marL="285750" indent="-285750">
              <a:buFontTx/>
              <a:buChar char="-"/>
            </a:pPr>
            <a:r>
              <a:rPr lang="cs-CZ" dirty="0"/>
              <a:t>pořízení strojů, nástrojů pro zpracování zemědělského produktu, finální úpravu, balení, značení výrobku</a:t>
            </a:r>
          </a:p>
          <a:p>
            <a:pPr marL="285750" indent="-285750">
              <a:buFontTx/>
              <a:buChar char="-"/>
            </a:pPr>
            <a:r>
              <a:rPr lang="cs-CZ" dirty="0"/>
              <a:t>výstavba, modernizace, rekonstrukce budov</a:t>
            </a:r>
          </a:p>
          <a:p>
            <a:pPr marL="285750" indent="-285750">
              <a:buFontTx/>
              <a:buChar char="-"/>
            </a:pPr>
            <a:r>
              <a:rPr lang="cs-CZ" dirty="0"/>
              <a:t>investice související se skladováním, druhotné suroviny vznikající při zpracování</a:t>
            </a:r>
          </a:p>
          <a:p>
            <a:pPr marL="285750" indent="-285750">
              <a:buFontTx/>
              <a:buChar char="-"/>
            </a:pPr>
            <a:r>
              <a:rPr lang="cs-CZ" dirty="0"/>
              <a:t>investice vedoucí ke zvyšování a monitorování kvality produktu</a:t>
            </a:r>
          </a:p>
          <a:p>
            <a:pPr marL="285750" indent="-285750">
              <a:buFontTx/>
              <a:buChar char="-"/>
            </a:pPr>
            <a:r>
              <a:rPr lang="cs-CZ" dirty="0"/>
              <a:t>investice související s uváděním vlastních produktů na trh vč. marketingu (výstavba a rekonstrukce prodejen, pojízdné prodejny, stánky, prodej ze dvora, vybavení)</a:t>
            </a:r>
          </a:p>
          <a:p>
            <a:pPr marL="285750" indent="-285750">
              <a:buFontTx/>
              <a:buChar char="-"/>
            </a:pPr>
            <a:r>
              <a:rPr lang="cs-CZ" dirty="0"/>
              <a:t>nákup nemovitosti</a:t>
            </a:r>
          </a:p>
          <a:p>
            <a:endParaRPr lang="cs-CZ" dirty="0"/>
          </a:p>
          <a:p>
            <a:endParaRPr lang="cs-CZ" sz="1600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177DB9B9-9B79-42AA-9654-30CDB404225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225" y="596347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002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43FBA6FB-E826-44F3-AFB2-36E0BB5D6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14</a:t>
            </a:fld>
            <a:endParaRPr lang="cs-CZ"/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0C361B49-8C96-4020-9FDD-30119D6593E5}"/>
              </a:ext>
            </a:extLst>
          </p:cNvPr>
          <p:cNvGrpSpPr/>
          <p:nvPr/>
        </p:nvGrpSpPr>
        <p:grpSpPr>
          <a:xfrm>
            <a:off x="810956" y="392710"/>
            <a:ext cx="7701949" cy="887336"/>
            <a:chOff x="0" y="0"/>
            <a:chExt cx="7701949" cy="887336"/>
          </a:xfrm>
        </p:grpSpPr>
        <p:sp>
          <p:nvSpPr>
            <p:cNvPr id="4" name="Obdélník: se zakulacenými rohy 3">
              <a:extLst>
                <a:ext uri="{FF2B5EF4-FFF2-40B4-BE49-F238E27FC236}">
                  <a16:creationId xmlns:a16="http://schemas.microsoft.com/office/drawing/2014/main" id="{63B09902-DA48-4FAD-9695-D6F631C76D1E}"/>
                </a:ext>
              </a:extLst>
            </p:cNvPr>
            <p:cNvSpPr/>
            <p:nvPr/>
          </p:nvSpPr>
          <p:spPr>
            <a:xfrm>
              <a:off x="0" y="0"/>
              <a:ext cx="7701949" cy="887336"/>
            </a:xfrm>
            <a:prstGeom prst="roundRect">
              <a:avLst/>
            </a:prstGeom>
            <a:solidFill>
              <a:srgbClr val="00B0F0">
                <a:alpha val="90000"/>
              </a:srgbClr>
            </a:solidFill>
            <a:ln>
              <a:noFill/>
            </a:ln>
            <a:effectLst>
              <a:outerShdw blurRad="114300" dist="50800" dir="5400000" sx="101000" sy="101000" algn="ctr" rotWithShape="0">
                <a:srgbClr val="000000">
                  <a:alpha val="9000"/>
                </a:srgbClr>
              </a:outerShdw>
            </a:effectLst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5" name="Obdélník: se zakulacenými rohy 4">
              <a:extLst>
                <a:ext uri="{FF2B5EF4-FFF2-40B4-BE49-F238E27FC236}">
                  <a16:creationId xmlns:a16="http://schemas.microsoft.com/office/drawing/2014/main" id="{9AB92A7B-FE04-4DC8-B17E-F8D7E30408B4}"/>
                </a:ext>
              </a:extLst>
            </p:cNvPr>
            <p:cNvSpPr txBox="1"/>
            <p:nvPr/>
          </p:nvSpPr>
          <p:spPr>
            <a:xfrm>
              <a:off x="41862" y="43316"/>
              <a:ext cx="7615317" cy="80070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000" tIns="108000" rIns="90000" bIns="108000" numCol="1" spcCol="1270" anchor="ctr" anchorCtr="0">
              <a:noAutofit/>
            </a:bodyPr>
            <a:lstStyle/>
            <a:p>
              <a:pPr marL="0" lvl="0" indent="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cs-CZ" sz="1800" b="1" kern="1200" cap="all" baseline="0" dirty="0"/>
                <a:t> </a:t>
              </a:r>
              <a:r>
                <a:rPr lang="cs-CZ" sz="2400" b="1" kern="1200" cap="all" baseline="0" dirty="0" err="1"/>
                <a:t>Fiche</a:t>
              </a:r>
              <a:r>
                <a:rPr lang="cs-CZ" sz="2400" b="1" kern="1200" cap="all" baseline="0" dirty="0"/>
                <a:t> 2: </a:t>
              </a:r>
              <a:br>
                <a:rPr lang="cs-CZ" sz="1800" b="1" kern="1200" cap="all" baseline="0" dirty="0"/>
              </a:br>
              <a:r>
                <a:rPr lang="cs-CZ" sz="1800" b="1" kern="1200" cap="all" baseline="0" dirty="0"/>
                <a:t>B.1.2 Podpora Šetrných forem zemědělského využívání krajiny, služeb a obchodu</a:t>
              </a:r>
              <a:endParaRPr lang="cs-CZ" sz="1800" kern="1200" cap="all" baseline="0" dirty="0"/>
            </a:p>
          </p:txBody>
        </p:sp>
      </p:grpSp>
      <p:sp>
        <p:nvSpPr>
          <p:cNvPr id="6" name="TextovéPole 5">
            <a:extLst>
              <a:ext uri="{FF2B5EF4-FFF2-40B4-BE49-F238E27FC236}">
                <a16:creationId xmlns:a16="http://schemas.microsoft.com/office/drawing/2014/main" id="{E29BB650-5F0C-4DF8-A3A4-F5B225F484CB}"/>
              </a:ext>
            </a:extLst>
          </p:cNvPr>
          <p:cNvSpPr txBox="1"/>
          <p:nvPr/>
        </p:nvSpPr>
        <p:spPr>
          <a:xfrm>
            <a:off x="814909" y="1362182"/>
            <a:ext cx="7704856" cy="4770537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r>
              <a:rPr lang="cs-CZ" b="1" dirty="0"/>
              <a:t>Příjemce dotace: </a:t>
            </a:r>
            <a:r>
              <a:rPr lang="cs-CZ" dirty="0"/>
              <a:t>zemědělský podnikatel, výrobce potravin, výrobce krmiv (dle 		              produktů uvedených v příloze Smlouvy o fungování EU)</a:t>
            </a:r>
          </a:p>
          <a:p>
            <a:r>
              <a:rPr lang="cs-CZ" b="1" dirty="0"/>
              <a:t>Výše dotace: </a:t>
            </a:r>
            <a:r>
              <a:rPr lang="cs-CZ" dirty="0"/>
              <a:t>35% výdajů, ze kterých je stanovena dotace u středních podniků</a:t>
            </a:r>
          </a:p>
          <a:p>
            <a:r>
              <a:rPr lang="cs-CZ" dirty="0"/>
              <a:t>	       45% výdajů, ze kterých je stanovena dotace u mikro a malých</a:t>
            </a:r>
            <a:endParaRPr lang="cs-CZ" b="1" dirty="0"/>
          </a:p>
          <a:p>
            <a:r>
              <a:rPr lang="cs-CZ" b="1" dirty="0"/>
              <a:t>Preferenční kritéria: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podpora MSP – velikost podniku žadatele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vytvoření pracovního místa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finanční stránka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využití stávající budovy/stavby pro realizaci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souvislost výrobku s místními tradicemi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inovativnost projektu</a:t>
            </a:r>
          </a:p>
          <a:p>
            <a:r>
              <a:rPr lang="cs-CZ" b="1" dirty="0"/>
              <a:t>Výše způsobilých výdajů:	</a:t>
            </a:r>
            <a:r>
              <a:rPr lang="cs-CZ" dirty="0"/>
              <a:t>min. 50.000 Kč</a:t>
            </a:r>
          </a:p>
          <a:p>
            <a:r>
              <a:rPr lang="cs-CZ" b="1" dirty="0"/>
              <a:t>			</a:t>
            </a:r>
            <a:r>
              <a:rPr lang="cs-CZ" dirty="0"/>
              <a:t>max. 5.000.000 Kč</a:t>
            </a:r>
          </a:p>
          <a:p>
            <a:endParaRPr lang="cs-CZ" b="1" dirty="0"/>
          </a:p>
          <a:p>
            <a:r>
              <a:rPr lang="cs-CZ" b="1" dirty="0"/>
              <a:t>Maximální </a:t>
            </a:r>
            <a:r>
              <a:rPr lang="cs-CZ" dirty="0"/>
              <a:t>počet bodů:</a:t>
            </a:r>
            <a:r>
              <a:rPr lang="cs-CZ" b="1" dirty="0"/>
              <a:t>	190</a:t>
            </a:r>
          </a:p>
          <a:p>
            <a:r>
              <a:rPr lang="cs-CZ" b="1" dirty="0"/>
              <a:t>Minimální </a:t>
            </a:r>
            <a:r>
              <a:rPr lang="cs-CZ" dirty="0"/>
              <a:t>počet bodů:</a:t>
            </a:r>
            <a:r>
              <a:rPr lang="cs-CZ" b="1" dirty="0"/>
              <a:t>	35</a:t>
            </a:r>
          </a:p>
          <a:p>
            <a:endParaRPr lang="cs-CZ" sz="1600" b="1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48AED2-4CC6-4FDF-8D45-2C98505071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08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705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03D2CC5-708B-47C3-9C32-111559FEAE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15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6E1A07BB-F735-4297-B615-810F20B3BF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8181047"/>
              </p:ext>
            </p:extLst>
          </p:nvPr>
        </p:nvGraphicFramePr>
        <p:xfrm>
          <a:off x="678801" y="404951"/>
          <a:ext cx="7701949" cy="888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ovéPole 5">
            <a:extLst>
              <a:ext uri="{FF2B5EF4-FFF2-40B4-BE49-F238E27FC236}">
                <a16:creationId xmlns:a16="http://schemas.microsoft.com/office/drawing/2014/main" id="{958B4271-5E78-4562-974A-D0B88E8EE803}"/>
              </a:ext>
            </a:extLst>
          </p:cNvPr>
          <p:cNvSpPr txBox="1"/>
          <p:nvPr/>
        </p:nvSpPr>
        <p:spPr>
          <a:xfrm>
            <a:off x="649253" y="1406978"/>
            <a:ext cx="7704856" cy="4770537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r>
              <a:rPr lang="cs-CZ" b="1" dirty="0"/>
              <a:t>Pravidla 19.2.1, článek 19, odstavec 1, b) Podpora investic na založení nebo rozvoj nezemědělských činností</a:t>
            </a:r>
          </a:p>
          <a:p>
            <a:r>
              <a:rPr lang="cs-CZ" b="1" dirty="0"/>
              <a:t>Způsobilé výdaje: </a:t>
            </a:r>
            <a:r>
              <a:rPr lang="cs-CZ" dirty="0"/>
              <a:t>Podpora investic do vybraných nezemědělských činností. Způsobilé výdaje dle Pravidel 19.2.1 – obecné podmínky Pravidel. </a:t>
            </a:r>
          </a:p>
          <a:p>
            <a:pPr marL="285750" indent="-285750">
              <a:buFontTx/>
              <a:buChar char="-"/>
            </a:pPr>
            <a:r>
              <a:rPr lang="cs-CZ" dirty="0"/>
              <a:t>stavební obnova či nová výstavba provozovny, kanceláře či malokapacitního ubytovacího zařízení (vč. stravování,  a ploch v rámci turistické infrastruktury, atd.)</a:t>
            </a:r>
          </a:p>
          <a:p>
            <a:pPr marL="285750" indent="-285750">
              <a:buFontTx/>
              <a:buChar char="-"/>
            </a:pPr>
            <a:r>
              <a:rPr lang="cs-CZ" dirty="0"/>
              <a:t>pořízení strojů, technologií, hardware, software v souvislosti s projektem</a:t>
            </a:r>
          </a:p>
          <a:p>
            <a:pPr marL="285750" indent="-285750">
              <a:buFontTx/>
              <a:buChar char="-"/>
            </a:pPr>
            <a:r>
              <a:rPr lang="cs-CZ" dirty="0"/>
              <a:t>doplňující výdaje (úprava povrchů, odstavné a parkovací místa, oplocení, nákup a výsadba doprovodné zeleně)</a:t>
            </a:r>
          </a:p>
          <a:p>
            <a:pPr marL="285750" indent="-285750">
              <a:buFontTx/>
              <a:buChar char="-"/>
            </a:pPr>
            <a:r>
              <a:rPr lang="cs-CZ" dirty="0"/>
              <a:t>nákup nemovitosti </a:t>
            </a:r>
          </a:p>
          <a:p>
            <a:r>
              <a:rPr lang="cs-CZ" b="1" dirty="0"/>
              <a:t>Příjemce dotace: </a:t>
            </a:r>
            <a:r>
              <a:rPr lang="cs-CZ" dirty="0"/>
              <a:t>podnikatelské subjekty (FO a PO) mikro a malé podniky ve venkovských oblastech</a:t>
            </a:r>
          </a:p>
          <a:p>
            <a:r>
              <a:rPr lang="cs-CZ" b="1" dirty="0"/>
              <a:t>Výše dotace: </a:t>
            </a:r>
            <a:r>
              <a:rPr lang="cs-CZ" dirty="0"/>
              <a:t> 25% výdajů, ze kterých je stanovena dotace pro velké podniky</a:t>
            </a:r>
          </a:p>
          <a:p>
            <a:r>
              <a:rPr lang="cs-CZ" dirty="0"/>
              <a:t>	     35% výdajů, ze kterých je stanovena dotace pro střední podniky</a:t>
            </a:r>
          </a:p>
          <a:p>
            <a:r>
              <a:rPr lang="cs-CZ" dirty="0"/>
              <a:t>	     45% výdajů, ze kterých je stanovena dotace pro malé podniky</a:t>
            </a:r>
          </a:p>
          <a:p>
            <a:endParaRPr lang="cs-CZ" sz="1600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A1B8FFF-1EF8-45A2-886D-80AD806E99C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578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64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7A2A44AC-61F5-45EF-B39C-3C79E9691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16</a:t>
            </a:fld>
            <a:endParaRPr lang="cs-CZ"/>
          </a:p>
        </p:txBody>
      </p:sp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95623003-C7B3-4444-B09A-C415F43DEF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45338507"/>
              </p:ext>
            </p:extLst>
          </p:nvPr>
        </p:nvGraphicFramePr>
        <p:xfrm>
          <a:off x="678801" y="373475"/>
          <a:ext cx="7701949" cy="8882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DA1F06C1-05B5-47DE-A1D2-DAE7C60E7663}"/>
              </a:ext>
            </a:extLst>
          </p:cNvPr>
          <p:cNvSpPr txBox="1"/>
          <p:nvPr/>
        </p:nvSpPr>
        <p:spPr>
          <a:xfrm>
            <a:off x="678801" y="1432451"/>
            <a:ext cx="7704856" cy="3662541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r>
              <a:rPr lang="cs-CZ" b="1" dirty="0"/>
              <a:t>Preferenční kritéria: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podpora MSP – velikost podniku žadatele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vytvoření pracovního místa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finanční stránka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využití stávající budovy/stavby pro realizaci projektu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inovace</a:t>
            </a:r>
          </a:p>
          <a:p>
            <a:endParaRPr lang="cs-CZ" b="1" dirty="0"/>
          </a:p>
          <a:p>
            <a:r>
              <a:rPr lang="cs-CZ" b="1" dirty="0"/>
              <a:t>Výše způsobilých výdajů:	</a:t>
            </a:r>
            <a:r>
              <a:rPr lang="cs-CZ" dirty="0"/>
              <a:t>min. 50.000 Kč</a:t>
            </a:r>
          </a:p>
          <a:p>
            <a:r>
              <a:rPr lang="cs-CZ" b="1" dirty="0"/>
              <a:t>			</a:t>
            </a:r>
            <a:r>
              <a:rPr lang="cs-CZ" dirty="0"/>
              <a:t>max. 5.000.000 Kč</a:t>
            </a:r>
          </a:p>
          <a:p>
            <a:endParaRPr lang="cs-CZ" b="1" dirty="0"/>
          </a:p>
          <a:p>
            <a:r>
              <a:rPr lang="cs-CZ" b="1" dirty="0"/>
              <a:t>Maximální </a:t>
            </a:r>
            <a:r>
              <a:rPr lang="cs-CZ" dirty="0"/>
              <a:t>počet bodů:</a:t>
            </a:r>
            <a:r>
              <a:rPr lang="cs-CZ" b="1" dirty="0"/>
              <a:t>	150</a:t>
            </a:r>
          </a:p>
          <a:p>
            <a:r>
              <a:rPr lang="cs-CZ" b="1" dirty="0"/>
              <a:t>Minimální </a:t>
            </a:r>
            <a:r>
              <a:rPr lang="cs-CZ" dirty="0"/>
              <a:t>počet bodů:</a:t>
            </a:r>
            <a:r>
              <a:rPr lang="cs-CZ" b="1" dirty="0"/>
              <a:t>	35</a:t>
            </a:r>
          </a:p>
          <a:p>
            <a:endParaRPr lang="cs-CZ" sz="1600" b="1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5679F63-C36D-4328-ACA3-01BAD0A3AA4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347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89897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B43D9FC-2AFB-4C46-BB0C-37D1CA2F2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17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37D69D27-AEAE-4621-95D9-17EA660868A3}"/>
              </a:ext>
            </a:extLst>
          </p:cNvPr>
          <p:cNvSpPr txBox="1">
            <a:spLocks/>
          </p:cNvSpPr>
          <p:nvPr/>
        </p:nvSpPr>
        <p:spPr>
          <a:xfrm>
            <a:off x="899592" y="1412776"/>
            <a:ext cx="7563599" cy="596697"/>
          </a:xfrm>
          <a:prstGeom prst="rect">
            <a:avLst/>
          </a:prstGeom>
        </p:spPr>
        <p:txBody>
          <a:bodyPr vert="horz" lIns="72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cap="all" spc="-100" dirty="0" err="1">
                <a:solidFill>
                  <a:srgbClr val="23A9E1"/>
                </a:solidFill>
              </a:rPr>
              <a:t>PŘíLOHY</a:t>
            </a:r>
            <a:r>
              <a:rPr lang="cs-CZ" sz="4000" cap="all" spc="-100" dirty="0">
                <a:solidFill>
                  <a:srgbClr val="23A9E1"/>
                </a:solidFill>
              </a:rPr>
              <a:t> VÝZVY MAS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ED2EC2B6-F3E8-44CE-BDC0-50F31A52E4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7533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640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3AE3D2B-0606-4954-802D-8458A6ECC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18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C7A57AF5-AFB6-4D8A-82DC-5736D524977F}"/>
              </a:ext>
            </a:extLst>
          </p:cNvPr>
          <p:cNvSpPr txBox="1">
            <a:spLocks/>
          </p:cNvSpPr>
          <p:nvPr/>
        </p:nvSpPr>
        <p:spPr>
          <a:xfrm>
            <a:off x="508477" y="0"/>
            <a:ext cx="8136904" cy="596697"/>
          </a:xfrm>
          <a:prstGeom prst="rect">
            <a:avLst/>
          </a:prstGeom>
        </p:spPr>
        <p:txBody>
          <a:bodyPr lIns="7200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Přílohy předkládané při podání </a:t>
            </a:r>
            <a:r>
              <a:rPr lang="cs-CZ" sz="3200" cap="all" spc="-100" dirty="0" err="1">
                <a:solidFill>
                  <a:srgbClr val="23A9E1"/>
                </a:solidFill>
              </a:rPr>
              <a:t>žod</a:t>
            </a:r>
            <a:r>
              <a:rPr lang="cs-CZ" sz="3200" cap="all" spc="-100" dirty="0">
                <a:solidFill>
                  <a:srgbClr val="23A9E1"/>
                </a:solidFill>
              </a:rPr>
              <a:t> na mas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07807A-BF2F-4C5B-940F-FC21779E82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1198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CFB22571-6606-4A07-9C21-6633CF200693}"/>
              </a:ext>
            </a:extLst>
          </p:cNvPr>
          <p:cNvSpPr txBox="1"/>
          <p:nvPr/>
        </p:nvSpPr>
        <p:spPr>
          <a:xfrm>
            <a:off x="503548" y="523182"/>
            <a:ext cx="7776864" cy="6186309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věcné stavební povolení – prostá kopie; po vyzvání MAS k doplnění je nutné doložit pravomocné stavební povolení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projektová dokumentace – prostá kopie (lze předložit v listinné podobě</a:t>
            </a:r>
          </a:p>
          <a:p>
            <a:pPr>
              <a:buClr>
                <a:srgbClr val="00B0F0"/>
              </a:buClr>
            </a:pPr>
            <a:r>
              <a:rPr lang="cs-CZ" dirty="0"/>
              <a:t>        - v případě, že projektová dokumentace </a:t>
            </a:r>
            <a:r>
              <a:rPr lang="cs-CZ" b="1" dirty="0"/>
              <a:t>nebude</a:t>
            </a:r>
            <a:r>
              <a:rPr lang="cs-CZ" dirty="0"/>
              <a:t> doložena </a:t>
            </a:r>
            <a:r>
              <a:rPr lang="cs-CZ" b="1" dirty="0"/>
              <a:t>v listinné podobě</a:t>
            </a:r>
            <a:r>
              <a:rPr lang="cs-CZ" dirty="0"/>
              <a:t>, ale </a:t>
            </a:r>
            <a:r>
              <a:rPr lang="cs-CZ" b="1" dirty="0"/>
              <a:t>elektronicky</a:t>
            </a:r>
            <a:r>
              <a:rPr lang="cs-CZ" dirty="0"/>
              <a:t> přes </a:t>
            </a:r>
            <a:r>
              <a:rPr lang="cs-CZ" b="1" dirty="0"/>
              <a:t>Portál farmáře</a:t>
            </a:r>
            <a:r>
              <a:rPr lang="cs-CZ" dirty="0"/>
              <a:t>, pak projektová dokumentace </a:t>
            </a:r>
            <a:r>
              <a:rPr lang="cs-CZ" b="1" dirty="0"/>
              <a:t>nemusí </a:t>
            </a:r>
            <a:r>
              <a:rPr lang="cs-CZ" dirty="0"/>
              <a:t>být </a:t>
            </a:r>
            <a:r>
              <a:rPr lang="cs-CZ" b="1" dirty="0"/>
              <a:t>ověřena</a:t>
            </a:r>
            <a:r>
              <a:rPr lang="cs-CZ" dirty="0"/>
              <a:t> stavební úřadem. Žadatel na výzvu SZIF, případně při kontrole na místě musí doložit tuto projektovou dokumentaci v listinné podobě s úředním ověřením.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půdorys stavby/půdorys dispozice technologie – prostá kopie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katastrální mapa – prostá kopie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formuláře pro posouzení </a:t>
            </a:r>
            <a:r>
              <a:rPr lang="cs-CZ" b="1" dirty="0"/>
              <a:t>finančního zdraví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prohlášení o zařazení podniku </a:t>
            </a:r>
            <a:r>
              <a:rPr lang="cs-CZ" dirty="0"/>
              <a:t>do kategorie </a:t>
            </a:r>
            <a:r>
              <a:rPr lang="cs-CZ" i="1" dirty="0"/>
              <a:t>mikropodniků, malých a středních podniků </a:t>
            </a:r>
            <a:r>
              <a:rPr lang="cs-CZ" b="1" dirty="0"/>
              <a:t>podle velikosti </a:t>
            </a:r>
            <a:r>
              <a:rPr lang="cs-CZ" dirty="0"/>
              <a:t>dle Přílohy 5 Pravidel (elektronický formulář ke stažení na www.eagri.cz/prv a </a:t>
            </a:r>
            <a:r>
              <a:rPr lang="cs-CZ" dirty="0">
                <a:hlinkClick r:id="rId3"/>
              </a:rPr>
              <a:t>www.szif.cz</a:t>
            </a:r>
            <a:r>
              <a:rPr lang="cs-CZ" dirty="0"/>
              <a:t> ) - pokud žadatel uplatňuje nárok  na vyšší míru dotace  nebo se jedná o žadatele, který musí pro splnění definice spadat do určité kategorie podniku podle velikosti nebo žádá v režimu de minimis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 případě </a:t>
            </a:r>
            <a:r>
              <a:rPr lang="cs-CZ" b="1" dirty="0"/>
              <a:t>nákupu nemovitosti </a:t>
            </a:r>
            <a:r>
              <a:rPr lang="cs-CZ" dirty="0"/>
              <a:t>jako výdaje, ze kterého je stanovena dotace, </a:t>
            </a:r>
            <a:r>
              <a:rPr lang="cs-CZ" b="1" dirty="0"/>
              <a:t>znalecký posudek</a:t>
            </a:r>
            <a:r>
              <a:rPr lang="cs-CZ" dirty="0"/>
              <a:t>, </a:t>
            </a:r>
            <a:r>
              <a:rPr lang="cs-CZ" u="sng" dirty="0"/>
              <a:t>ne starší než 6 měsíců před podáním Žádosti o dotaci na          MAS </a:t>
            </a:r>
            <a:r>
              <a:rPr lang="cs-CZ" dirty="0"/>
              <a:t>- prostá kopie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přílohy</a:t>
            </a:r>
            <a:r>
              <a:rPr lang="cs-CZ" dirty="0"/>
              <a:t> stanovené </a:t>
            </a:r>
            <a:r>
              <a:rPr lang="cs-CZ" b="1" dirty="0"/>
              <a:t>MAS Podbrdsko, z. s.  </a:t>
            </a:r>
            <a:r>
              <a:rPr lang="cs-CZ" dirty="0"/>
              <a:t>- viz. jednotlivé </a:t>
            </a:r>
            <a:r>
              <a:rPr lang="cs-CZ" dirty="0" err="1"/>
              <a:t>Fiche</a:t>
            </a:r>
            <a:endParaRPr lang="cs-CZ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6EA8070-2E97-4ADA-914E-B451C8A53D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9" y="596347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5470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A9C5D61C-B560-4BC1-98DB-8455BF6B6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19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684541E-AABE-4FB2-A3D8-C81C89A03063}"/>
              </a:ext>
            </a:extLst>
          </p:cNvPr>
          <p:cNvSpPr txBox="1">
            <a:spLocks/>
          </p:cNvSpPr>
          <p:nvPr/>
        </p:nvSpPr>
        <p:spPr>
          <a:xfrm>
            <a:off x="552158" y="172662"/>
            <a:ext cx="8136904" cy="1006245"/>
          </a:xfrm>
          <a:prstGeom prst="rect">
            <a:avLst/>
          </a:prstGeom>
        </p:spPr>
        <p:txBody>
          <a:bodyPr lIns="7200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Povinné přílohy předkládané po zaregistrování Žádosti o dotaci na RO SZIF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F7FCFB3-E627-43BE-9B35-B100EFC6D9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1201450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305C6B6A-D06E-4DB8-AD5B-830B46A5CC15}"/>
              </a:ext>
            </a:extLst>
          </p:cNvPr>
          <p:cNvSpPr txBox="1"/>
          <p:nvPr/>
        </p:nvSpPr>
        <p:spPr>
          <a:xfrm>
            <a:off x="552158" y="1375731"/>
            <a:ext cx="7776864" cy="4216539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 případě realizace </a:t>
            </a:r>
            <a:r>
              <a:rPr lang="cs-CZ" b="1" dirty="0"/>
              <a:t>výběrového řízení kompletní dokumentace </a:t>
            </a:r>
            <a:r>
              <a:rPr lang="cs-CZ" dirty="0"/>
              <a:t>k výběrovému řízení. Podrobné informace jsou uvedeny v kapitole 8 obecných podmínek Pravidel. Seznam dokumentace k výběrovému řízení, je k dispozici na internetových stránkách www.eagri.cz/prv a </a:t>
            </a:r>
            <a:r>
              <a:rPr lang="cs-CZ" dirty="0">
                <a:hlinkClick r:id="rId3"/>
              </a:rPr>
              <a:t>www.szif.cz</a:t>
            </a:r>
            <a:r>
              <a:rPr lang="cs-CZ" dirty="0"/>
              <a:t> . 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 listinné podobě lze předložit: nabídky uchazečů, projektová/technická dokumentace k zadávací dokumentaci, slepý položkový rozpočet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formulář Žádosti o dotaci </a:t>
            </a:r>
            <a:r>
              <a:rPr lang="cs-CZ" dirty="0"/>
              <a:t>aktualizovaný dle výsledku výběrového řízení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>
              <a:buClr>
                <a:srgbClr val="00B0F0"/>
              </a:buClr>
            </a:pPr>
            <a:r>
              <a:rPr lang="cs-CZ" b="1" dirty="0"/>
              <a:t>Povinné přílohy předkládané při podpisu Dohody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potřebné přílohy jsou uvedeny v Pravidlech viz. str. 34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Clr>
                <a:srgbClr val="00B0F0"/>
              </a:buClr>
            </a:pPr>
            <a:r>
              <a:rPr lang="cs-CZ" b="1" dirty="0"/>
              <a:t>Povinné přílohy předkládané při podání Žádosti o platbu na MAS/RO SZIF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potřebné přílohy jsou uvedeny v Pravidlech viz. str. 34 - 36</a:t>
            </a:r>
          </a:p>
          <a:p>
            <a:pPr>
              <a:buClr>
                <a:srgbClr val="00B0F0"/>
              </a:buClr>
            </a:pPr>
            <a:endParaRPr lang="cs-CZ" sz="1700" dirty="0"/>
          </a:p>
          <a:p>
            <a:pPr lvl="1">
              <a:buClr>
                <a:srgbClr val="00B0F0"/>
              </a:buClr>
            </a:pPr>
            <a:endParaRPr lang="cs-CZ" sz="170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02F6CFB6-C531-41BD-A8BF-7E267DA6A1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10" y="596347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060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21317"/>
            <a:ext cx="7563599" cy="596697"/>
          </a:xfrm>
        </p:spPr>
        <p:txBody>
          <a:bodyPr lIns="72000" tIns="36000" bIns="36000">
            <a:normAutofit/>
          </a:bodyPr>
          <a:lstStyle/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Obsah prezentace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40" y="1302026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55576" y="1556792"/>
            <a:ext cx="7488832" cy="3477875"/>
          </a:xfrm>
          <a:prstGeom prst="rect">
            <a:avLst/>
          </a:prstGeom>
          <a:noFill/>
        </p:spPr>
        <p:txBody>
          <a:bodyPr wrap="square" lIns="72000" tIns="36000" bIns="36000" rtlCol="0">
            <a:spAutoFit/>
          </a:bodyPr>
          <a:lstStyle/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b="1" dirty="0"/>
              <a:t>Úvod 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b="1" dirty="0"/>
              <a:t>Představení Výzvy MAS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b="1" dirty="0"/>
              <a:t>FICHE 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b="1" dirty="0"/>
              <a:t>Přílohy Výzvy MAS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b="1" dirty="0">
                <a:solidFill>
                  <a:schemeClr val="accent2"/>
                </a:solidFill>
              </a:rPr>
              <a:t>Portál farmáře – samostatná prezentace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b="1" dirty="0"/>
              <a:t>Hodnocení a výběr projektů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b="1" dirty="0"/>
              <a:t>Zadávání zakázek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b="1" dirty="0"/>
              <a:t>Postupy pro odvolání žadatele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b="1" dirty="0"/>
              <a:t>Publicita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b="1" dirty="0"/>
              <a:t>Důležité odkazy na </a:t>
            </a:r>
            <a:r>
              <a:rPr lang="cs-CZ" sz="2000" b="1" dirty="0">
                <a:hlinkClick r:id="rId4"/>
              </a:rPr>
              <a:t>www.maspodbrdsko.cz</a:t>
            </a:r>
            <a:r>
              <a:rPr lang="cs-CZ" sz="2000" b="1" dirty="0"/>
              <a:t> </a:t>
            </a:r>
          </a:p>
          <a:p>
            <a:pPr marL="342900" indent="-34290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sz="2000" b="1" dirty="0"/>
              <a:t>Diskuse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0353050A-9FA1-467C-8B31-629EBD573966}" type="slidenum">
              <a:rPr lang="cs-CZ" smtClean="0"/>
              <a:t>2</a:t>
            </a:fld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E195079-5198-433E-AD51-059B83888BA4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8" y="590908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305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8AEDB60-1D60-43D1-85FE-61D64C8E0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20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0B01013C-323A-4762-ADB6-6401A66FBF47}"/>
              </a:ext>
            </a:extLst>
          </p:cNvPr>
          <p:cNvSpPr txBox="1">
            <a:spLocks/>
          </p:cNvSpPr>
          <p:nvPr/>
        </p:nvSpPr>
        <p:spPr>
          <a:xfrm>
            <a:off x="899592" y="1412776"/>
            <a:ext cx="7563599" cy="596697"/>
          </a:xfrm>
          <a:prstGeom prst="rect">
            <a:avLst/>
          </a:prstGeom>
        </p:spPr>
        <p:txBody>
          <a:bodyPr vert="horz" lIns="72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cap="all" spc="-100" dirty="0">
                <a:solidFill>
                  <a:srgbClr val="23A9E1"/>
                </a:solidFill>
              </a:rPr>
              <a:t>Hodnocení projektů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DAE7415-4130-4A02-A2B3-7C4920A7FD7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0506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74520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1344" y="357795"/>
            <a:ext cx="7563599" cy="596697"/>
          </a:xfrm>
        </p:spPr>
        <p:txBody>
          <a:bodyPr lIns="72000">
            <a:normAutofit/>
          </a:bodyPr>
          <a:lstStyle/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Hodnocení projektů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8" y="886452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641344" y="1052736"/>
            <a:ext cx="7747080" cy="4801314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r>
              <a:rPr lang="cs-CZ" b="1" dirty="0"/>
              <a:t>Administrativní kontrola a kontrola přijatelnosti Žádosti o dotaci na MAS</a:t>
            </a:r>
            <a:endParaRPr lang="cs-CZ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MAS provede kontrolu obsahové správnosti, přijatelnosti a kontrolu dalších podmínek vztahujících se pro daný projekt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o výsledku provedených kontrol je žadatel </a:t>
            </a:r>
            <a:r>
              <a:rPr lang="cs-CZ" b="1" dirty="0"/>
              <a:t>informován</a:t>
            </a:r>
            <a:r>
              <a:rPr lang="cs-CZ" dirty="0"/>
              <a:t> MAS </a:t>
            </a:r>
            <a:r>
              <a:rPr lang="cs-CZ" b="1" dirty="0"/>
              <a:t>do 5 pracovních </a:t>
            </a:r>
            <a:r>
              <a:rPr lang="cs-CZ" dirty="0"/>
              <a:t>dní od ukončení kontroly</a:t>
            </a:r>
          </a:p>
          <a:p>
            <a:pPr>
              <a:buClr>
                <a:srgbClr val="00B0F0"/>
              </a:buClr>
            </a:pPr>
            <a:r>
              <a:rPr lang="cs-CZ" b="1" dirty="0"/>
              <a:t>Zjištění nedostatků: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MAS vyzve žadatele s </a:t>
            </a:r>
            <a:r>
              <a:rPr lang="cs-CZ" b="1" dirty="0"/>
              <a:t>pevně daným termínem </a:t>
            </a:r>
            <a:r>
              <a:rPr lang="cs-CZ" dirty="0"/>
              <a:t>k </a:t>
            </a:r>
            <a:r>
              <a:rPr lang="cs-CZ" b="1" dirty="0"/>
              <a:t>doplnění </a:t>
            </a:r>
            <a:r>
              <a:rPr lang="cs-CZ" dirty="0"/>
              <a:t>Žádosti o dotaci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žadatel může provést opravu </a:t>
            </a:r>
            <a:r>
              <a:rPr lang="cs-CZ" b="1" dirty="0"/>
              <a:t>maximálně dvakrát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při </a:t>
            </a:r>
            <a:r>
              <a:rPr lang="cs-CZ" b="1" dirty="0"/>
              <a:t>nedoplnění</a:t>
            </a:r>
            <a:r>
              <a:rPr lang="cs-CZ" dirty="0"/>
              <a:t> ve stanoveném termínu – </a:t>
            </a:r>
            <a:r>
              <a:rPr lang="cs-CZ" b="1" dirty="0"/>
              <a:t>ukončení administrace</a:t>
            </a:r>
          </a:p>
          <a:p>
            <a:pPr>
              <a:buClr>
                <a:srgbClr val="00B0F0"/>
              </a:buClr>
            </a:pPr>
            <a:r>
              <a:rPr lang="cs-CZ" b="1" dirty="0"/>
              <a:t>Hodnocení projektů: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Výběrová komise MAS provede za každou </a:t>
            </a:r>
            <a:r>
              <a:rPr lang="cs-CZ" dirty="0" err="1"/>
              <a:t>Fichi</a:t>
            </a:r>
            <a:r>
              <a:rPr lang="cs-CZ" dirty="0"/>
              <a:t> </a:t>
            </a:r>
            <a:r>
              <a:rPr lang="cs-CZ" b="1" dirty="0"/>
              <a:t>věcné hodnocení </a:t>
            </a:r>
            <a:r>
              <a:rPr lang="cs-CZ" dirty="0"/>
              <a:t>dle stanovených </a:t>
            </a:r>
            <a:r>
              <a:rPr lang="cs-CZ" b="1" dirty="0"/>
              <a:t>preferenčních kritérií </a:t>
            </a:r>
            <a:r>
              <a:rPr lang="cs-CZ" dirty="0"/>
              <a:t>v souladu s výzvou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Výběrová komise MAS </a:t>
            </a:r>
            <a:r>
              <a:rPr lang="cs-CZ" dirty="0"/>
              <a:t>stanoví </a:t>
            </a:r>
            <a:r>
              <a:rPr lang="cs-CZ" b="1" dirty="0"/>
              <a:t>pořadí projektů </a:t>
            </a:r>
            <a:r>
              <a:rPr lang="cs-CZ" dirty="0"/>
              <a:t>a </a:t>
            </a:r>
            <a:r>
              <a:rPr lang="cs-CZ" b="1" dirty="0"/>
              <a:t>výběr </a:t>
            </a:r>
            <a:r>
              <a:rPr lang="cs-CZ" b="1" dirty="0" err="1"/>
              <a:t>ŽoD</a:t>
            </a:r>
            <a:r>
              <a:rPr lang="cs-CZ" b="1" dirty="0"/>
              <a:t> </a:t>
            </a:r>
            <a:r>
              <a:rPr lang="cs-CZ" dirty="0"/>
              <a:t>na základě bodového hodnocení a aktuálních finančních prostředků alokovaných na danou výzvu (</a:t>
            </a:r>
            <a:r>
              <a:rPr lang="cs-CZ" dirty="0" err="1"/>
              <a:t>Fichi</a:t>
            </a:r>
            <a:r>
              <a:rPr lang="cs-CZ" dirty="0"/>
              <a:t>) za každou </a:t>
            </a:r>
            <a:r>
              <a:rPr lang="cs-CZ" dirty="0" err="1"/>
              <a:t>Fichi</a:t>
            </a:r>
            <a:r>
              <a:rPr lang="cs-CZ" dirty="0"/>
              <a:t> zvlášť a to maximálně </a:t>
            </a:r>
            <a:r>
              <a:rPr lang="cs-CZ" b="1" dirty="0"/>
              <a:t>do 20 pracovních dnů </a:t>
            </a:r>
            <a:r>
              <a:rPr lang="cs-CZ" dirty="0"/>
              <a:t>od provedení věcného hodnocení</a:t>
            </a:r>
          </a:p>
          <a:p>
            <a:pPr>
              <a:buClr>
                <a:srgbClr val="00B0F0"/>
              </a:buClr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21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1F029AB-A2F5-40B6-84F7-F5A9E4DBD1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0506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0501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1344" y="294628"/>
            <a:ext cx="7563599" cy="596697"/>
          </a:xfrm>
        </p:spPr>
        <p:txBody>
          <a:bodyPr>
            <a:noAutofit/>
          </a:bodyPr>
          <a:lstStyle/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Hodnocení projektů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6" y="891325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549896" y="1028343"/>
            <a:ext cx="77768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MAS informuje žadatele </a:t>
            </a:r>
            <a:r>
              <a:rPr lang="cs-CZ" dirty="0"/>
              <a:t>o výši přidělených bodů a zda-</a:t>
            </a:r>
            <a:r>
              <a:rPr lang="cs-CZ" dirty="0" err="1"/>
              <a:t>li</a:t>
            </a:r>
            <a:r>
              <a:rPr lang="cs-CZ" dirty="0"/>
              <a:t> je Žádost o dotaci vybrána či nikoliv, a to </a:t>
            </a:r>
            <a:r>
              <a:rPr lang="cs-CZ" b="1" dirty="0"/>
              <a:t>do 5 pracovních dnů </a:t>
            </a:r>
            <a:r>
              <a:rPr lang="cs-CZ" dirty="0"/>
              <a:t>od schválení výběru projektů MAS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MAS vyhotoví </a:t>
            </a:r>
            <a:r>
              <a:rPr lang="cs-CZ" b="1" dirty="0"/>
              <a:t>seznam vybraných a nevybraných Žádostí o dotaci </a:t>
            </a:r>
            <a:r>
              <a:rPr lang="cs-CZ" dirty="0"/>
              <a:t>a </a:t>
            </a:r>
            <a:r>
              <a:rPr lang="cs-CZ" b="1" dirty="0"/>
              <a:t>zveřejní</a:t>
            </a:r>
            <a:r>
              <a:rPr lang="cs-CZ" dirty="0"/>
              <a:t> na svých internetových stránkách nejpozději </a:t>
            </a:r>
            <a:r>
              <a:rPr lang="cs-CZ" b="1" dirty="0"/>
              <a:t>do 5 pracovních dnů </a:t>
            </a:r>
            <a:r>
              <a:rPr lang="cs-CZ" dirty="0"/>
              <a:t>od výběru projektů na MAS </a:t>
            </a:r>
          </a:p>
          <a:p>
            <a:pPr>
              <a:buClr>
                <a:srgbClr val="00B0F0"/>
              </a:buClr>
            </a:pPr>
            <a:r>
              <a:rPr lang="cs-CZ" b="1" dirty="0"/>
              <a:t>Administrace na RO SZIF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MAS vybrané Žádosti o dotaci elektronicky podepíše a </a:t>
            </a:r>
            <a:r>
              <a:rPr lang="cs-CZ" b="1" dirty="0"/>
              <a:t>předá žadateli </a:t>
            </a:r>
            <a:r>
              <a:rPr lang="cs-CZ" dirty="0"/>
              <a:t>přes </a:t>
            </a:r>
            <a:r>
              <a:rPr lang="cs-CZ" b="1" dirty="0"/>
              <a:t>Portál farmáře</a:t>
            </a:r>
            <a:r>
              <a:rPr lang="cs-CZ" dirty="0"/>
              <a:t> minimálně </a:t>
            </a:r>
            <a:r>
              <a:rPr lang="cs-CZ" b="1" dirty="0"/>
              <a:t>3 pracovní dny</a:t>
            </a:r>
            <a:r>
              <a:rPr lang="cs-CZ" dirty="0"/>
              <a:t> před </a:t>
            </a:r>
            <a:r>
              <a:rPr lang="cs-CZ" u="sng" dirty="0"/>
              <a:t>finálním termínem registrace </a:t>
            </a:r>
            <a:r>
              <a:rPr lang="cs-CZ" b="1" u="sng" dirty="0"/>
              <a:t>(30.8.2018) </a:t>
            </a:r>
            <a:r>
              <a:rPr lang="cs-CZ" dirty="0"/>
              <a:t>na RO SZIF Praha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žadatel Žádost o dotaci včetně příloh </a:t>
            </a:r>
            <a:r>
              <a:rPr lang="cs-CZ" b="1" dirty="0"/>
              <a:t>podá</a:t>
            </a:r>
            <a:r>
              <a:rPr lang="cs-CZ" dirty="0"/>
              <a:t> přes svůj účet na </a:t>
            </a:r>
            <a:r>
              <a:rPr lang="cs-CZ" b="1" dirty="0"/>
              <a:t>Portálu farmáře </a:t>
            </a:r>
            <a:r>
              <a:rPr lang="cs-CZ" dirty="0"/>
              <a:t>na </a:t>
            </a:r>
            <a:r>
              <a:rPr lang="cs-CZ" b="1" dirty="0"/>
              <a:t>RO SZIF </a:t>
            </a:r>
            <a:r>
              <a:rPr lang="cs-CZ" dirty="0"/>
              <a:t>nejpozději do </a:t>
            </a:r>
            <a:r>
              <a:rPr lang="cs-CZ" b="1" dirty="0"/>
              <a:t>30.8.2018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o zaregistrování Žádosti o dotaci na RO SZIF bude žadatel informován prostřednictvím Portálu farmáře SZIF nejpozději </a:t>
            </a:r>
            <a:r>
              <a:rPr lang="cs-CZ" b="1" dirty="0"/>
              <a:t>do 14 kalendářních dnů</a:t>
            </a:r>
            <a:r>
              <a:rPr lang="cs-CZ" dirty="0"/>
              <a:t> od finálního termínu registrace na RO SZIF (30.8.2018)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Žádost o dotaci, pro kterou žadatel provádí </a:t>
            </a:r>
            <a:r>
              <a:rPr lang="cs-CZ" b="1" dirty="0"/>
              <a:t>výběrové řízení</a:t>
            </a:r>
            <a:r>
              <a:rPr lang="cs-CZ" dirty="0"/>
              <a:t>, provede RO SZIF ověření administrativní kontroly až </a:t>
            </a:r>
            <a:r>
              <a:rPr lang="cs-CZ" b="1" dirty="0"/>
              <a:t>po předložení dokumentace k výběrovému řízení</a:t>
            </a: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22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65992B7-C46C-4DB6-9F5D-44CC6E6D092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8" y="590908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157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3A39260-5510-4814-B1B6-DCA21F7F8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23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B12AF8F9-2585-4C32-ACD0-B8B90A64DA82}"/>
              </a:ext>
            </a:extLst>
          </p:cNvPr>
          <p:cNvSpPr txBox="1">
            <a:spLocks/>
          </p:cNvSpPr>
          <p:nvPr/>
        </p:nvSpPr>
        <p:spPr>
          <a:xfrm>
            <a:off x="641344" y="294628"/>
            <a:ext cx="7563599" cy="596697"/>
          </a:xfrm>
          <a:prstGeom prst="rect">
            <a:avLst/>
          </a:prstGeom>
        </p:spPr>
        <p:txBody>
          <a:bodyPr lIns="7200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Hodnocení projektů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6521E0-4529-4E5B-B76B-597D0BE6A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6" y="891325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BE81052-E3AC-4589-9AC9-DC634698AE5E}"/>
              </a:ext>
            </a:extLst>
          </p:cNvPr>
          <p:cNvSpPr txBox="1"/>
          <p:nvPr/>
        </p:nvSpPr>
        <p:spPr>
          <a:xfrm>
            <a:off x="579984" y="1196752"/>
            <a:ext cx="7776864" cy="4247317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RO SZIF vyzve žadatele prostřednictvím Portálu farmáře k odstranění nedostatků: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nejpozději </a:t>
            </a:r>
            <a:r>
              <a:rPr lang="cs-CZ" b="1" dirty="0"/>
              <a:t>do 56 kalendářních dnů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b="1" dirty="0"/>
              <a:t>do 126 kalendářních dnů </a:t>
            </a:r>
            <a:r>
              <a:rPr lang="cs-CZ" dirty="0"/>
              <a:t>u Žádosti o dotaci s </a:t>
            </a:r>
            <a:r>
              <a:rPr lang="cs-CZ" b="1" dirty="0"/>
              <a:t>výběrových řízením </a:t>
            </a:r>
            <a:r>
              <a:rPr lang="cs-CZ" dirty="0"/>
              <a:t>od finálního data registrace 30.8.2018 (na RO SZIF)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odstranění nedostatků – </a:t>
            </a:r>
            <a:r>
              <a:rPr lang="cs-CZ" b="1" dirty="0"/>
              <a:t>do 14 kalendářních dnů</a:t>
            </a:r>
            <a:r>
              <a:rPr lang="cs-CZ" dirty="0"/>
              <a:t> od zveřejnění Žádosti o doplnění na Portálu farmáře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doplnění na RO SZIF ze strany žadatele může být v uvedené lhůtě provedeno </a:t>
            </a:r>
            <a:r>
              <a:rPr lang="cs-CZ" b="1" dirty="0"/>
              <a:t>pouze jednou</a:t>
            </a:r>
          </a:p>
          <a:p>
            <a:pPr lvl="1">
              <a:buClr>
                <a:srgbClr val="00B0F0"/>
              </a:buClr>
            </a:pPr>
            <a:endParaRPr lang="cs-CZ" b="1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nejdříve</a:t>
            </a:r>
            <a:r>
              <a:rPr lang="cs-CZ" dirty="0"/>
              <a:t> jsou schvalovány žádosti, kde se </a:t>
            </a:r>
            <a:r>
              <a:rPr lang="cs-CZ" b="1" dirty="0"/>
              <a:t>neprovádí výběrové řízení</a:t>
            </a:r>
            <a:r>
              <a:rPr lang="cs-CZ" dirty="0"/>
              <a:t>, následně žádosti s výběrovým řízením 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pokud je projekt </a:t>
            </a:r>
            <a:r>
              <a:rPr lang="cs-CZ" b="1" dirty="0"/>
              <a:t>schválen</a:t>
            </a:r>
            <a:r>
              <a:rPr lang="cs-CZ" dirty="0"/>
              <a:t> k poskytnutí dotace z PRV, je žadatel vyzván prostřednictvím </a:t>
            </a:r>
            <a:r>
              <a:rPr lang="cs-CZ" b="1" dirty="0"/>
              <a:t>Portálu farmáře </a:t>
            </a:r>
            <a:r>
              <a:rPr lang="cs-CZ" dirty="0"/>
              <a:t>k podpisu </a:t>
            </a:r>
            <a:r>
              <a:rPr lang="cs-CZ" b="1" dirty="0"/>
              <a:t>Dohody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6B2F9FE7-59F4-474E-98DD-1C1454C3A5C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8" y="597099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16005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8EE7CCC0-DD36-430B-8782-7608ACC6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24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CEF624A-F014-46A0-A1DF-7EF38FA13EBC}"/>
              </a:ext>
            </a:extLst>
          </p:cNvPr>
          <p:cNvSpPr txBox="1">
            <a:spLocks/>
          </p:cNvSpPr>
          <p:nvPr/>
        </p:nvSpPr>
        <p:spPr>
          <a:xfrm>
            <a:off x="899592" y="1412776"/>
            <a:ext cx="7563599" cy="596697"/>
          </a:xfrm>
          <a:prstGeom prst="rect">
            <a:avLst/>
          </a:prstGeom>
        </p:spPr>
        <p:txBody>
          <a:bodyPr vert="horz" lIns="72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cap="all" spc="-100" dirty="0">
                <a:solidFill>
                  <a:srgbClr val="23A9E1"/>
                </a:solidFill>
              </a:rPr>
              <a:t>Postup Při výběru projektů</a:t>
            </a:r>
          </a:p>
        </p:txBody>
      </p:sp>
    </p:spTree>
    <p:extLst>
      <p:ext uri="{BB962C8B-B14F-4D97-AF65-F5344CB8AC3E}">
        <p14:creationId xmlns:p14="http://schemas.microsoft.com/office/powerpoint/2010/main" val="1191207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0E5D6B7-E5C7-4F0F-BED6-E2EB1D22A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25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75DE12A-3FD1-477D-9C92-36CD9ED5FB28}"/>
              </a:ext>
            </a:extLst>
          </p:cNvPr>
          <p:cNvSpPr txBox="1">
            <a:spLocks/>
          </p:cNvSpPr>
          <p:nvPr/>
        </p:nvSpPr>
        <p:spPr>
          <a:xfrm>
            <a:off x="641344" y="294628"/>
            <a:ext cx="7563599" cy="596697"/>
          </a:xfrm>
          <a:prstGeom prst="rect">
            <a:avLst/>
          </a:prstGeom>
        </p:spPr>
        <p:txBody>
          <a:bodyPr lIns="7200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Postup v </a:t>
            </a:r>
            <a:r>
              <a:rPr lang="cs-CZ" sz="3200" cap="all" spc="-100" dirty="0" err="1">
                <a:solidFill>
                  <a:srgbClr val="23A9E1"/>
                </a:solidFill>
              </a:rPr>
              <a:t>pŘípadě</a:t>
            </a:r>
            <a:r>
              <a:rPr lang="cs-CZ" sz="3200" cap="all" spc="-100" dirty="0">
                <a:solidFill>
                  <a:srgbClr val="23A9E1"/>
                </a:solidFill>
              </a:rPr>
              <a:t> </a:t>
            </a:r>
            <a:r>
              <a:rPr lang="cs-CZ" sz="3200" cap="all" spc="-100" dirty="0" err="1">
                <a:solidFill>
                  <a:srgbClr val="23A9E1"/>
                </a:solidFill>
              </a:rPr>
              <a:t>nedoČerpání</a:t>
            </a:r>
            <a:r>
              <a:rPr lang="cs-CZ" sz="3200" cap="all" spc="-100" dirty="0">
                <a:solidFill>
                  <a:srgbClr val="23A9E1"/>
                </a:solidFill>
              </a:rPr>
              <a:t> alokace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735E9A-F4F8-4F21-BAE3-7D4D145E3D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6" y="891325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78DF300-0A80-4B80-82BA-AC64B07719BC}"/>
              </a:ext>
            </a:extLst>
          </p:cNvPr>
          <p:cNvSpPr txBox="1"/>
          <p:nvPr/>
        </p:nvSpPr>
        <p:spPr>
          <a:xfrm>
            <a:off x="579984" y="1196752"/>
            <a:ext cx="7776864" cy="3970318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>
              <a:buClr>
                <a:srgbClr val="00B0F0"/>
              </a:buClr>
            </a:pPr>
            <a:r>
              <a:rPr lang="cs-CZ" dirty="0"/>
              <a:t>V případě, že u </a:t>
            </a:r>
            <a:r>
              <a:rPr lang="cs-CZ" b="1" dirty="0"/>
              <a:t>některé </a:t>
            </a:r>
            <a:r>
              <a:rPr lang="cs-CZ" b="1" dirty="0" err="1"/>
              <a:t>Fiche</a:t>
            </a:r>
            <a:r>
              <a:rPr lang="cs-CZ" b="1" dirty="0"/>
              <a:t> </a:t>
            </a:r>
            <a:r>
              <a:rPr lang="cs-CZ" dirty="0"/>
              <a:t>dojde k </a:t>
            </a:r>
            <a:r>
              <a:rPr lang="cs-CZ" b="1" dirty="0"/>
              <a:t>nedočerpání alokace </a:t>
            </a:r>
            <a:r>
              <a:rPr lang="cs-CZ" dirty="0"/>
              <a:t>stanovené ve Výzvě MAS, lze stanovenou </a:t>
            </a:r>
            <a:r>
              <a:rPr lang="cs-CZ" b="1" dirty="0"/>
              <a:t>částku převést </a:t>
            </a:r>
            <a:r>
              <a:rPr lang="cs-CZ" dirty="0"/>
              <a:t>na </a:t>
            </a:r>
            <a:r>
              <a:rPr lang="cs-CZ" b="1" dirty="0"/>
              <a:t>jinou </a:t>
            </a:r>
            <a:r>
              <a:rPr lang="cs-CZ" b="1" dirty="0" err="1"/>
              <a:t>Fichi</a:t>
            </a:r>
            <a:r>
              <a:rPr lang="cs-CZ" b="1" dirty="0"/>
              <a:t> či více </a:t>
            </a:r>
            <a:r>
              <a:rPr lang="cs-CZ" b="1" dirty="0" err="1"/>
              <a:t>Fichí</a:t>
            </a:r>
            <a:r>
              <a:rPr lang="cs-CZ" b="1" dirty="0"/>
              <a:t> </a:t>
            </a:r>
            <a:r>
              <a:rPr lang="cs-CZ" dirty="0"/>
              <a:t>v rámci této vyhlášené Výzvy MAS. </a:t>
            </a:r>
          </a:p>
          <a:p>
            <a:pPr>
              <a:buClr>
                <a:srgbClr val="00B0F0"/>
              </a:buClr>
            </a:pPr>
            <a:r>
              <a:rPr lang="cs-CZ" dirty="0"/>
              <a:t>  </a:t>
            </a:r>
          </a:p>
          <a:p>
            <a:pPr>
              <a:buClr>
                <a:srgbClr val="00B0F0"/>
              </a:buClr>
            </a:pPr>
            <a:r>
              <a:rPr lang="cs-CZ" dirty="0"/>
              <a:t>O přesunu těchto finančních prostředků </a:t>
            </a:r>
            <a:r>
              <a:rPr lang="cs-CZ" b="1" dirty="0"/>
              <a:t>rozhodne Správní rada MAS </a:t>
            </a:r>
            <a:r>
              <a:rPr lang="cs-CZ" dirty="0"/>
              <a:t>zejména s ohledem na aktuální plnění finančního plánu SCLLD a aktuální rozložení projektů v rámci vyhlášených </a:t>
            </a:r>
            <a:r>
              <a:rPr lang="cs-CZ" dirty="0" err="1"/>
              <a:t>Fichí</a:t>
            </a:r>
            <a:r>
              <a:rPr lang="cs-CZ" dirty="0"/>
              <a:t>. Navržený přesun finančních prostředků musí být vždy zdůvodněn. </a:t>
            </a:r>
          </a:p>
          <a:p>
            <a:pPr>
              <a:buClr>
                <a:srgbClr val="00B0F0"/>
              </a:buClr>
            </a:pPr>
            <a:r>
              <a:rPr lang="cs-CZ" dirty="0"/>
              <a:t> </a:t>
            </a:r>
          </a:p>
          <a:p>
            <a:pPr>
              <a:buClr>
                <a:srgbClr val="00B0F0"/>
              </a:buClr>
            </a:pPr>
            <a:r>
              <a:rPr lang="cs-CZ" dirty="0"/>
              <a:t>Alokace na danou </a:t>
            </a:r>
            <a:r>
              <a:rPr lang="cs-CZ" dirty="0" err="1"/>
              <a:t>Fichi</a:t>
            </a:r>
            <a:r>
              <a:rPr lang="cs-CZ" dirty="0"/>
              <a:t> bude z důvodu podpory hraničního projektu (tedy projektu, který je prvním nevybraným projektem v dané </a:t>
            </a:r>
            <a:r>
              <a:rPr lang="cs-CZ" dirty="0" err="1"/>
              <a:t>Fichi</a:t>
            </a:r>
            <a:r>
              <a:rPr lang="cs-CZ" dirty="0"/>
              <a:t> a zároveň splňuje minimální stanovenou výši bodů) navýšena vždy tak, aby byl </a:t>
            </a:r>
            <a:r>
              <a:rPr lang="cs-CZ" b="1" dirty="0"/>
              <a:t>hraniční projekt podpořen v plné výši. Jinak projekt podpořen nebude</a:t>
            </a:r>
            <a:r>
              <a:rPr lang="cs-CZ" dirty="0"/>
              <a:t>. </a:t>
            </a:r>
          </a:p>
          <a:p>
            <a:pPr>
              <a:buClr>
                <a:srgbClr val="00B0F0"/>
              </a:buClr>
            </a:pPr>
            <a:r>
              <a:rPr lang="cs-CZ" dirty="0"/>
              <a:t>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1206240-B8D8-43C7-B15D-A114C419DC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8" y="597099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15659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396C141-D66A-41E3-B160-56021DD1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26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CD9B08F-B58B-4AFE-9804-E5F87464D767}"/>
              </a:ext>
            </a:extLst>
          </p:cNvPr>
          <p:cNvSpPr txBox="1">
            <a:spLocks/>
          </p:cNvSpPr>
          <p:nvPr/>
        </p:nvSpPr>
        <p:spPr>
          <a:xfrm>
            <a:off x="641344" y="294628"/>
            <a:ext cx="7563599" cy="596697"/>
          </a:xfrm>
          <a:prstGeom prst="rect">
            <a:avLst/>
          </a:prstGeom>
        </p:spPr>
        <p:txBody>
          <a:bodyPr lIns="7200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postup v </a:t>
            </a:r>
            <a:r>
              <a:rPr lang="cs-CZ" sz="3200" cap="all" spc="-100" dirty="0" err="1">
                <a:solidFill>
                  <a:srgbClr val="23A9E1"/>
                </a:solidFill>
              </a:rPr>
              <a:t>pŘípadĚ</a:t>
            </a:r>
            <a:r>
              <a:rPr lang="cs-CZ" sz="3200" cap="all" spc="-100" dirty="0">
                <a:solidFill>
                  <a:srgbClr val="23A9E1"/>
                </a:solidFill>
              </a:rPr>
              <a:t> shodného </a:t>
            </a:r>
            <a:r>
              <a:rPr lang="cs-CZ" sz="3200" cap="all" spc="-100" dirty="0" err="1">
                <a:solidFill>
                  <a:srgbClr val="23A9E1"/>
                </a:solidFill>
              </a:rPr>
              <a:t>poČtu</a:t>
            </a:r>
            <a:r>
              <a:rPr lang="cs-CZ" sz="3200" cap="all" spc="-100" dirty="0">
                <a:solidFill>
                  <a:srgbClr val="23A9E1"/>
                </a:solidFill>
              </a:rPr>
              <a:t> bodů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5A6283-8234-4E94-B9C6-E5FFF5958C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6" y="891325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8CC57312-80F3-4F4A-85B7-6CB26BD94B01}"/>
              </a:ext>
            </a:extLst>
          </p:cNvPr>
          <p:cNvSpPr txBox="1"/>
          <p:nvPr/>
        </p:nvSpPr>
        <p:spPr>
          <a:xfrm>
            <a:off x="579984" y="1196752"/>
            <a:ext cx="7776864" cy="4247317"/>
          </a:xfrm>
          <a:prstGeom prst="rect">
            <a:avLst/>
          </a:prstGeom>
          <a:noFill/>
        </p:spPr>
        <p:txBody>
          <a:bodyPr wrap="square" lIns="72000" rtlCol="0">
            <a:spAutoFit/>
          </a:bodyPr>
          <a:lstStyle/>
          <a:p>
            <a:pPr>
              <a:buClr>
                <a:srgbClr val="00B0F0"/>
              </a:buClr>
            </a:pPr>
            <a:r>
              <a:rPr lang="cs-CZ" dirty="0"/>
              <a:t> Pokud </a:t>
            </a:r>
            <a:r>
              <a:rPr lang="cs-CZ" b="1" dirty="0"/>
              <a:t>získají dva a více projektů stejný počet bodů </a:t>
            </a:r>
            <a:r>
              <a:rPr lang="cs-CZ" dirty="0"/>
              <a:t>postupuje se následovně: 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v případě rovnosti bodů budou </a:t>
            </a:r>
            <a:r>
              <a:rPr lang="cs-CZ" b="1" dirty="0"/>
              <a:t>projekty řazeny vzestupně</a:t>
            </a:r>
            <a:r>
              <a:rPr lang="cs-CZ" dirty="0"/>
              <a:t> dle výše požadované dotace (tzn. </a:t>
            </a:r>
            <a:r>
              <a:rPr lang="cs-CZ" b="1" dirty="0"/>
              <a:t>preferován bude projekt s nižší požadovanou dotací</a:t>
            </a:r>
            <a:r>
              <a:rPr lang="cs-CZ" dirty="0"/>
              <a:t>), </a:t>
            </a:r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a </a:t>
            </a:r>
            <a:r>
              <a:rPr lang="cs-CZ" b="1" dirty="0"/>
              <a:t>dále</a:t>
            </a:r>
            <a:r>
              <a:rPr lang="cs-CZ" dirty="0"/>
              <a:t> případně </a:t>
            </a:r>
            <a:r>
              <a:rPr lang="cs-CZ" b="1" dirty="0"/>
              <a:t>projekt s dřívějším datem </a:t>
            </a:r>
            <a:r>
              <a:rPr lang="cs-CZ" dirty="0"/>
              <a:t>a </a:t>
            </a:r>
            <a:r>
              <a:rPr lang="cs-CZ" b="1" dirty="0"/>
              <a:t>časem finalizace Žádosti o dotaci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>
              <a:buClr>
                <a:srgbClr val="00B0F0"/>
              </a:buClr>
            </a:pPr>
            <a:r>
              <a:rPr lang="cs-CZ" dirty="0"/>
              <a:t>Na základě těchto hodnot se projekty seřadí od nejlépe hodnoceného po nejhůře hodnocený.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>
              <a:buClr>
                <a:srgbClr val="00B0F0"/>
              </a:buClr>
            </a:pPr>
            <a:r>
              <a:rPr lang="cs-CZ" dirty="0"/>
              <a:t>Podrobnější informace k postupu hodnocení projektů na </a:t>
            </a:r>
            <a:r>
              <a:rPr lang="cs-CZ" dirty="0">
                <a:hlinkClick r:id="rId3"/>
              </a:rPr>
              <a:t>www.maspodbrdsko.cz</a:t>
            </a:r>
            <a:endParaRPr lang="cs-CZ" dirty="0"/>
          </a:p>
          <a:p>
            <a:pPr>
              <a:buClr>
                <a:srgbClr val="00B0F0"/>
              </a:buClr>
            </a:pPr>
            <a:endParaRPr lang="cs-CZ" dirty="0"/>
          </a:p>
          <a:p>
            <a:pPr>
              <a:buClr>
                <a:srgbClr val="00B0F0"/>
              </a:buClr>
            </a:pPr>
            <a:r>
              <a:rPr lang="cs-CZ" dirty="0"/>
              <a:t> – </a:t>
            </a:r>
            <a:r>
              <a:rPr lang="cs-CZ" b="1" dirty="0"/>
              <a:t>Způsob výběru projektů na MAS, řešení zájmů a zaručení transparentnosti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>
              <a:buClr>
                <a:srgbClr val="00B0F0"/>
              </a:buClr>
            </a:pP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403A59E-6DE0-40FA-BAF2-4D362F6267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8" y="597099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25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2D98818-08F4-4507-BB8E-834247DD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27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AEB44EAD-E6F0-40A9-B7E2-8A658B3111C1}"/>
              </a:ext>
            </a:extLst>
          </p:cNvPr>
          <p:cNvSpPr txBox="1">
            <a:spLocks/>
          </p:cNvSpPr>
          <p:nvPr/>
        </p:nvSpPr>
        <p:spPr>
          <a:xfrm>
            <a:off x="899592" y="1412776"/>
            <a:ext cx="7563599" cy="596697"/>
          </a:xfrm>
          <a:prstGeom prst="rect">
            <a:avLst/>
          </a:prstGeom>
        </p:spPr>
        <p:txBody>
          <a:bodyPr vert="horz" lIns="7200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cap="all" spc="-100" dirty="0">
                <a:solidFill>
                  <a:srgbClr val="23A9E1"/>
                </a:solidFill>
              </a:rPr>
              <a:t>Zadávání zakázek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1DE38E8-CBE6-485E-8231-D079AF41E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47" y="598144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7553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669FA399-BC91-455C-94BC-F1F811EB9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28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7FD4BE47-1C95-4EB7-ABA2-CDE59A977D70}"/>
              </a:ext>
            </a:extLst>
          </p:cNvPr>
          <p:cNvSpPr txBox="1">
            <a:spLocks/>
          </p:cNvSpPr>
          <p:nvPr/>
        </p:nvSpPr>
        <p:spPr>
          <a:xfrm>
            <a:off x="656528" y="216243"/>
            <a:ext cx="7563599" cy="59669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Zadávání zakázek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56FC2EAA-B842-4CC7-85EA-40CAF5C0AB9E}"/>
              </a:ext>
            </a:extLst>
          </p:cNvPr>
          <p:cNvSpPr txBox="1"/>
          <p:nvPr/>
        </p:nvSpPr>
        <p:spPr>
          <a:xfrm>
            <a:off x="558815" y="1067989"/>
            <a:ext cx="7776864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žadatel dotace je povinen provést </a:t>
            </a:r>
            <a:r>
              <a:rPr lang="cs-CZ" b="1" dirty="0"/>
              <a:t>výběrové řízení </a:t>
            </a:r>
            <a:r>
              <a:rPr lang="cs-CZ" dirty="0"/>
              <a:t>na dodavatele projektu a uzavřít s ním písemnou smlouvu či vystavit písemnou objednávku, dle kapitoly 8. </a:t>
            </a:r>
            <a:r>
              <a:rPr lang="cs-CZ" i="1" dirty="0"/>
              <a:t>Zadávání zakázek žadatelem dotace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b="1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accent2"/>
                </a:solidFill>
              </a:rPr>
              <a:t>Hodnota zakázky do 20.000 Kč (bez DPH)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nákup přímo; součet do 100.000 Kč za projekt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accent2"/>
                </a:solidFill>
              </a:rPr>
              <a:t>Hodnota zakázky do 400.000 Kč (bez DPH) veřejný/dotovaný zadavatel, resp. do  500.000 Kč (bez DPH)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Cenový marketing (3 dodavatelé)</a:t>
            </a:r>
          </a:p>
          <a:p>
            <a:pPr lvl="1">
              <a:buClr>
                <a:srgbClr val="00B0F0"/>
              </a:buClr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accent2"/>
                </a:solidFill>
              </a:rPr>
              <a:t>Hodnota zakázky nad nebo je rovna 400.000 Kč (bez DPH) veřejný/dotovaný zadavatel, resp. nad 500.000 Kč (bez DPH)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VŘ dle Příručky pro zadávání veřejných zakázek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sz="1700" dirty="0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C903426D-6D50-4DA7-976F-ACC57C628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15" y="781312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15BDDF3A-851D-467B-ABB8-FAED08CA68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8" y="5961692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629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A897E1D-DEC7-4EEF-A3DC-DF18F7E8D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29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39190BDF-BED8-4323-BFD3-828C54B79DBA}"/>
              </a:ext>
            </a:extLst>
          </p:cNvPr>
          <p:cNvSpPr txBox="1">
            <a:spLocks/>
          </p:cNvSpPr>
          <p:nvPr/>
        </p:nvSpPr>
        <p:spPr>
          <a:xfrm>
            <a:off x="641344" y="294628"/>
            <a:ext cx="7563599" cy="59669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Zadávání zakázek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20EDDE-B41B-4072-B7F7-2E4DF8841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6" y="891325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6B4AD43F-2EA1-44CE-BA09-5AD463F5D33C}"/>
              </a:ext>
            </a:extLst>
          </p:cNvPr>
          <p:cNvSpPr txBox="1"/>
          <p:nvPr/>
        </p:nvSpPr>
        <p:spPr>
          <a:xfrm>
            <a:off x="313300" y="1413684"/>
            <a:ext cx="7776864" cy="367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Clr>
                <a:srgbClr val="00B0F0"/>
              </a:buClr>
            </a:pPr>
            <a:r>
              <a:rPr lang="cs-CZ" dirty="0"/>
              <a:t>Ad. </a:t>
            </a:r>
            <a:r>
              <a:rPr lang="cs-CZ" dirty="0">
                <a:solidFill>
                  <a:schemeClr val="accent2"/>
                </a:solidFill>
              </a:rPr>
              <a:t>Hodnota zakázky nad nebo je rovna 400.000 Kč (bez DPH) veřejný/dotovaný zadavatel, resp. nad 500.000 Kč (bez DPH)</a:t>
            </a:r>
          </a:p>
          <a:p>
            <a:pPr lvl="1">
              <a:buClr>
                <a:srgbClr val="00B0F0"/>
              </a:buClr>
            </a:pPr>
            <a:endParaRPr lang="cs-CZ" dirty="0"/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žadatelé </a:t>
            </a:r>
            <a:r>
              <a:rPr lang="cs-CZ" b="1" dirty="0"/>
              <a:t>předloží kompletní dokumentaci </a:t>
            </a:r>
            <a:r>
              <a:rPr lang="cs-CZ" dirty="0"/>
              <a:t>k zrealizovanému výběrovému řízení včetně aktualizovaného formuláře Žádosti o dotaci nejdříve na MAS v termínu </a:t>
            </a:r>
            <a:r>
              <a:rPr lang="cs-CZ" b="1" dirty="0"/>
              <a:t>do 63. kalendářního dne od finálního data zaregistrování Žádosti o dotaci na RO SZIF (30.8.2018) </a:t>
            </a:r>
            <a:r>
              <a:rPr lang="cs-CZ" dirty="0"/>
              <a:t>a to elektronicky, případně vybrané přílohy v listinné podobě </a:t>
            </a:r>
          </a:p>
          <a:p>
            <a:pPr lvl="1">
              <a:buClr>
                <a:srgbClr val="00B0F0"/>
              </a:buClr>
            </a:pPr>
            <a:endParaRPr lang="cs-CZ" dirty="0"/>
          </a:p>
          <a:p>
            <a:pPr marL="742950" lvl="1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žadatel předloží </a:t>
            </a:r>
            <a:r>
              <a:rPr lang="cs-CZ" b="1" dirty="0"/>
              <a:t>na RO SZIF </a:t>
            </a:r>
            <a:r>
              <a:rPr lang="cs-CZ" dirty="0"/>
              <a:t>v termínu </a:t>
            </a:r>
            <a:r>
              <a:rPr lang="cs-CZ" b="1" dirty="0"/>
              <a:t>do 70. kalendářního dne </a:t>
            </a:r>
            <a:r>
              <a:rPr lang="cs-CZ" dirty="0"/>
              <a:t>od finálního data zaregistrování Žádosti o dotaci na RO SZIF (30.8.2018) ke kontrole kompletní dokumentaci k zrealizovanému výběrovému řízení</a:t>
            </a:r>
          </a:p>
          <a:p>
            <a:pPr>
              <a:buClr>
                <a:srgbClr val="00B0F0"/>
              </a:buClr>
            </a:pPr>
            <a:endParaRPr lang="cs-CZ" sz="1700" b="1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568EE50-7185-4EBA-A27C-3152FE9EBF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84646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91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3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790200" y="1340768"/>
            <a:ext cx="7563599" cy="596697"/>
          </a:xfrm>
          <a:prstGeom prst="rect">
            <a:avLst/>
          </a:prstGeom>
        </p:spPr>
        <p:txBody>
          <a:bodyPr vert="horz" lIns="72000" tIns="36000" rIns="91440" bIns="3600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cap="all" spc="-100" dirty="0">
                <a:solidFill>
                  <a:srgbClr val="23A9E1"/>
                </a:solidFill>
              </a:rPr>
              <a:t>PŘEDSTAVENÍ VÝZVY MAS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E3537A7A-826A-4192-BE91-86A6EE0AA6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491" y="590908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2741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E90DAAAE-FC81-4014-82C1-8A31FC04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30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62719EC1-E8A0-4DD8-A4E0-73C3E9EA0087}"/>
              </a:ext>
            </a:extLst>
          </p:cNvPr>
          <p:cNvSpPr txBox="1">
            <a:spLocks/>
          </p:cNvSpPr>
          <p:nvPr/>
        </p:nvSpPr>
        <p:spPr>
          <a:xfrm>
            <a:off x="899592" y="1412776"/>
            <a:ext cx="7563599" cy="596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cap="all" spc="-100" dirty="0">
                <a:solidFill>
                  <a:srgbClr val="23A9E1"/>
                </a:solidFill>
              </a:rPr>
              <a:t>Postupy pro odvolání Žadatele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F1628C4-C903-4CA6-AE65-D98F3340E87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08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926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C42BD320-A28E-41CF-9386-121D9C265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31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8AA6970D-1553-47BC-8B35-117245CDC0EB}"/>
              </a:ext>
            </a:extLst>
          </p:cNvPr>
          <p:cNvSpPr txBox="1">
            <a:spLocks/>
          </p:cNvSpPr>
          <p:nvPr/>
        </p:nvSpPr>
        <p:spPr>
          <a:xfrm>
            <a:off x="641344" y="136525"/>
            <a:ext cx="7563599" cy="59669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POSTUPY PRO ODVOLÁNÍ ŽADATELE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00A9CF-8D7A-4FCE-81DD-5A5CFC9631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52" y="687503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E3052176-BA9D-425E-A3A5-AF7A93326B0E}"/>
              </a:ext>
            </a:extLst>
          </p:cNvPr>
          <p:cNvSpPr txBox="1"/>
          <p:nvPr/>
        </p:nvSpPr>
        <p:spPr>
          <a:xfrm>
            <a:off x="641344" y="758444"/>
            <a:ext cx="7776864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F0"/>
              </a:buClr>
            </a:pPr>
            <a:r>
              <a:rPr lang="cs-CZ" b="1" dirty="0"/>
              <a:t>Žadatel nesouhlasí s postupem administrace na MAS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žádost o prověření postupu MAS či zdůvodnění přiděleného počtu bodů u konkrétního preferenčního kritéria </a:t>
            </a:r>
            <a:r>
              <a:rPr lang="cs-CZ" b="1" dirty="0"/>
              <a:t>do 21 kalendářních dnů </a:t>
            </a:r>
            <a:r>
              <a:rPr lang="cs-CZ" dirty="0"/>
              <a:t>od provedení příslušného úkonu na MAS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MAS žádost posoudí a informuje žadatele o výsledku </a:t>
            </a:r>
            <a:r>
              <a:rPr lang="cs-CZ" b="1" dirty="0"/>
              <a:t>do 14 kalendářních dnů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b="1" dirty="0"/>
          </a:p>
          <a:p>
            <a:pPr>
              <a:buClr>
                <a:srgbClr val="00B0F0"/>
              </a:buClr>
            </a:pPr>
            <a:r>
              <a:rPr lang="cs-CZ" b="1" dirty="0"/>
              <a:t>Žadatel nesouhlasí po vysvětlení postupu ze strany MAS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žádost o přezkum na příslušný RO SZIF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Přezkoumání bude provedeno a žadatel bude o výsledku písemně informován </a:t>
            </a:r>
            <a:r>
              <a:rPr lang="cs-CZ" b="1" dirty="0"/>
              <a:t>do 30 kalendářních dnů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b="1" dirty="0"/>
          </a:p>
          <a:p>
            <a:pPr>
              <a:buClr>
                <a:srgbClr val="00B0F0"/>
              </a:buClr>
            </a:pPr>
            <a:r>
              <a:rPr lang="cs-CZ" b="1" dirty="0"/>
              <a:t>Žadatel nesouhlasí s postupem administrace </a:t>
            </a:r>
            <a:r>
              <a:rPr lang="cs-CZ" b="1" dirty="0" err="1"/>
              <a:t>ŽoD</a:t>
            </a:r>
            <a:r>
              <a:rPr lang="cs-CZ" b="1" dirty="0"/>
              <a:t> na RO SZIF nebo s výsledkem přezkumu ze strany RO SZIF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žádost o prověření postupu RO SZIF na CP SZIF Praha - </a:t>
            </a:r>
            <a:r>
              <a:rPr lang="cs-CZ" b="1" dirty="0"/>
              <a:t>do 21 kalendářních dnů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vyjádření CP SZIF - </a:t>
            </a:r>
            <a:r>
              <a:rPr lang="cs-CZ" b="1" dirty="0"/>
              <a:t>do 30 kalendářních dnů</a:t>
            </a:r>
          </a:p>
          <a:p>
            <a:pPr>
              <a:buClr>
                <a:srgbClr val="00B0F0"/>
              </a:buClr>
            </a:pPr>
            <a:r>
              <a:rPr lang="cs-CZ" b="1" dirty="0"/>
              <a:t>Pokud nesouhlasí ani po vysvětlení postupu ze stany CP SZIF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žádost o přezkum na Přezkumnou komisi Ministerstva zemědělství </a:t>
            </a:r>
            <a:r>
              <a:rPr lang="cs-CZ" b="1" dirty="0"/>
              <a:t>do 30 kalendářních dnů</a:t>
            </a:r>
          </a:p>
          <a:p>
            <a:pPr>
              <a:buClr>
                <a:srgbClr val="00B0F0"/>
              </a:buClr>
            </a:pPr>
            <a:endParaRPr lang="cs-CZ" sz="1700" b="1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F36CAC18-4558-4742-8011-CDF815E5018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3" y="5944275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5550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32</a:t>
            </a:fld>
            <a:endParaRPr lang="cs-CZ"/>
          </a:p>
        </p:txBody>
      </p:sp>
      <p:sp>
        <p:nvSpPr>
          <p:cNvPr id="10" name="Nadpis 1">
            <a:extLst>
              <a:ext uri="{FF2B5EF4-FFF2-40B4-BE49-F238E27FC236}">
                <a16:creationId xmlns:a16="http://schemas.microsoft.com/office/drawing/2014/main" id="{32186C68-29DB-47E4-B7CB-DBC90CA1EB29}"/>
              </a:ext>
            </a:extLst>
          </p:cNvPr>
          <p:cNvSpPr txBox="1">
            <a:spLocks/>
          </p:cNvSpPr>
          <p:nvPr/>
        </p:nvSpPr>
        <p:spPr>
          <a:xfrm>
            <a:off x="899592" y="1412776"/>
            <a:ext cx="7563599" cy="596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cap="all" spc="-100" dirty="0">
                <a:solidFill>
                  <a:srgbClr val="23A9E1"/>
                </a:solidFill>
              </a:rPr>
              <a:t>publicita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A78F046-8B60-4CD5-A0F2-F78AFBD5BE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0908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0298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027BE4F-E132-4DF2-BDF7-A3D2FC9FA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33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90E742BE-07DF-4690-9783-E0D30391473F}"/>
              </a:ext>
            </a:extLst>
          </p:cNvPr>
          <p:cNvSpPr txBox="1">
            <a:spLocks/>
          </p:cNvSpPr>
          <p:nvPr/>
        </p:nvSpPr>
        <p:spPr>
          <a:xfrm>
            <a:off x="641344" y="136525"/>
            <a:ext cx="7563599" cy="59669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publicita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0D4B94F-C40B-4227-89F7-C4F60F5F0A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52" y="687503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B70C009C-06A2-40CA-BBE8-C43739BDB28C}"/>
              </a:ext>
            </a:extLst>
          </p:cNvPr>
          <p:cNvSpPr txBox="1"/>
          <p:nvPr/>
        </p:nvSpPr>
        <p:spPr>
          <a:xfrm>
            <a:off x="641344" y="1119522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F0"/>
              </a:buClr>
            </a:pPr>
            <a:r>
              <a:rPr lang="cs-CZ" b="1" dirty="0"/>
              <a:t>Během realizace projektu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Povinná publicita prostřednictvím níže uvedených nástrojů (viz. specifikace v bodech 2.1.1 – 2.1.3 Příručky pro publicitu PRV 2014-2020)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Internetové stránky příjemce dotace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Plakát A3 nebo informační deska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Dočasný billboard</a:t>
            </a:r>
          </a:p>
          <a:p>
            <a:pPr lvl="1">
              <a:buClr>
                <a:srgbClr val="00B0F0"/>
              </a:buClr>
            </a:pPr>
            <a:endParaRPr lang="cs-CZ" dirty="0"/>
          </a:p>
          <a:p>
            <a:pPr>
              <a:buClr>
                <a:srgbClr val="00B0F0"/>
              </a:buClr>
            </a:pPr>
            <a:r>
              <a:rPr lang="cs-CZ" b="1" dirty="0"/>
              <a:t>Internetové stránky příjemce dotace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Jedná se o </a:t>
            </a:r>
            <a:r>
              <a:rPr lang="cs-CZ" b="1" dirty="0"/>
              <a:t>internetovou</a:t>
            </a:r>
            <a:r>
              <a:rPr lang="cs-CZ" dirty="0"/>
              <a:t> již </a:t>
            </a:r>
            <a:r>
              <a:rPr lang="cs-CZ" b="1" dirty="0"/>
              <a:t>existující stránku </a:t>
            </a:r>
            <a:r>
              <a:rPr lang="cs-CZ" dirty="0"/>
              <a:t>pro profesionální použití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Pokud existuje </a:t>
            </a:r>
            <a:r>
              <a:rPr lang="cs-CZ" b="1" dirty="0"/>
              <a:t>vazba</a:t>
            </a:r>
            <a:r>
              <a:rPr lang="cs-CZ" dirty="0"/>
              <a:t> mezi účelem </a:t>
            </a:r>
            <a:r>
              <a:rPr lang="cs-CZ" b="1" dirty="0"/>
              <a:t>internetové stránky </a:t>
            </a:r>
            <a:r>
              <a:rPr lang="cs-CZ" dirty="0"/>
              <a:t>a podporou poskytnutou na </a:t>
            </a:r>
            <a:r>
              <a:rPr lang="cs-CZ" b="1" dirty="0"/>
              <a:t>projekt</a:t>
            </a:r>
          </a:p>
          <a:p>
            <a:pPr marL="742950" lvl="1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U popisu projektu jasný odkaz na podporu Programu rozvoje venkova/Evropského zemědělského fondu pro rozvoj venkova (minimálně formou loga EU s textem PRV, viz. kapitola 1.1 Příručky pro publicitu PRV</a:t>
            </a:r>
          </a:p>
          <a:p>
            <a:pPr>
              <a:buClr>
                <a:srgbClr val="00B0F0"/>
              </a:buClr>
            </a:pPr>
            <a:endParaRPr lang="cs-CZ" b="1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46500BE-2586-4A54-B852-8CD69FD4411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" y="5957923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852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6149000-15E4-4570-AF3D-C04240A19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34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F0FF432D-2D03-4FAC-894A-C1239919409C}"/>
              </a:ext>
            </a:extLst>
          </p:cNvPr>
          <p:cNvSpPr txBox="1">
            <a:spLocks/>
          </p:cNvSpPr>
          <p:nvPr/>
        </p:nvSpPr>
        <p:spPr>
          <a:xfrm>
            <a:off x="641344" y="136525"/>
            <a:ext cx="7563599" cy="596697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publicita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3600614E-BEC4-44FB-AB9A-1B00086EA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52" y="687503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6E902274-A22B-48A7-B8A4-0F020142C48B}"/>
              </a:ext>
            </a:extLst>
          </p:cNvPr>
          <p:cNvSpPr txBox="1"/>
          <p:nvPr/>
        </p:nvSpPr>
        <p:spPr>
          <a:xfrm>
            <a:off x="615871" y="912889"/>
            <a:ext cx="77768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B0F0"/>
              </a:buClr>
            </a:pPr>
            <a:r>
              <a:rPr lang="cs-CZ" b="1" dirty="0"/>
              <a:t>Plakát A3 nebo informační deska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je nutný </a:t>
            </a:r>
            <a:r>
              <a:rPr lang="cs-CZ" b="1" dirty="0"/>
              <a:t>u projektů</a:t>
            </a:r>
            <a:r>
              <a:rPr lang="cs-CZ" dirty="0"/>
              <a:t>, kde celková výše dotace na projekt uvedená v Dohodě </a:t>
            </a:r>
            <a:r>
              <a:rPr lang="cs-CZ" b="1" dirty="0"/>
              <a:t>přesáhne</a:t>
            </a:r>
            <a:r>
              <a:rPr lang="cs-CZ" dirty="0"/>
              <a:t> 50.000 EUR (</a:t>
            </a:r>
            <a:r>
              <a:rPr lang="cs-CZ" b="1" dirty="0"/>
              <a:t>cca 1.350.000 Kč</a:t>
            </a:r>
            <a:r>
              <a:rPr lang="cs-CZ" dirty="0"/>
              <a:t>)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plakát vždy obsahuje informace o projektu jako celku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na viditelném místě</a:t>
            </a:r>
            <a:r>
              <a:rPr lang="cs-CZ" dirty="0"/>
              <a:t>! (vstupní prostory budovy) – pro interiér plakát A3 a pro externí použití doporučují informační desku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žadatel si instaluje plakát/desku, MAS nikoliv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praktické ukázky plakátů, desek viz. příloha 10 Příručky pro publicitu PRV </a:t>
            </a:r>
          </a:p>
          <a:p>
            <a:pPr lvl="1">
              <a:buClr>
                <a:srgbClr val="00B0F0"/>
              </a:buClr>
            </a:pPr>
            <a:endParaRPr lang="cs-CZ" dirty="0"/>
          </a:p>
          <a:p>
            <a:pPr>
              <a:buClr>
                <a:srgbClr val="00B0F0"/>
              </a:buClr>
            </a:pPr>
            <a:r>
              <a:rPr lang="cs-CZ" b="1" dirty="0"/>
              <a:t>Dočasný billboard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není pro projekty do výše celkové dotace 500.000 EUR potřeba 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>
              <a:buClr>
                <a:srgbClr val="00B0F0"/>
              </a:buClr>
            </a:pPr>
            <a:r>
              <a:rPr lang="cs-CZ" dirty="0"/>
              <a:t>Veškeré informace ke stažení na </a:t>
            </a:r>
            <a:r>
              <a:rPr lang="cs-CZ" dirty="0">
                <a:hlinkClick r:id="rId3"/>
              </a:rPr>
              <a:t>www.maspodbrdsko.cz</a:t>
            </a:r>
            <a:r>
              <a:rPr lang="cs-CZ" dirty="0"/>
              <a:t> / dokumenty ke stažení/ Pravidla publicity; Metodika publicity.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>
              <a:buClr>
                <a:srgbClr val="00B0F0"/>
              </a:buClr>
            </a:pPr>
            <a:r>
              <a:rPr lang="cs-CZ" b="1" dirty="0"/>
              <a:t>Dalším velkým pomocníkem je vygenerování plakátu A3 zde: </a:t>
            </a:r>
            <a:r>
              <a:rPr lang="cs-CZ" dirty="0"/>
              <a:t>						</a:t>
            </a:r>
            <a:r>
              <a:rPr lang="cs-CZ" dirty="0">
                <a:hlinkClick r:id="rId4"/>
              </a:rPr>
              <a:t>https://publicita.dotaceeu.cz/</a:t>
            </a:r>
            <a:r>
              <a:rPr lang="cs-CZ" dirty="0"/>
              <a:t> </a:t>
            </a:r>
          </a:p>
          <a:p>
            <a:pPr>
              <a:buClr>
                <a:srgbClr val="00B0F0"/>
              </a:buClr>
            </a:pP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280108D-78FF-4260-B1FB-2FEFD103DA1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4" y="592213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38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35</a:t>
            </a:fld>
            <a:endParaRPr lang="cs-CZ"/>
          </a:p>
        </p:txBody>
      </p:sp>
      <p:sp>
        <p:nvSpPr>
          <p:cNvPr id="7" name="Nadpis 1">
            <a:extLst>
              <a:ext uri="{FF2B5EF4-FFF2-40B4-BE49-F238E27FC236}">
                <a16:creationId xmlns:a16="http://schemas.microsoft.com/office/drawing/2014/main" id="{BD0E650C-EED9-454A-8BF9-735AF207B33A}"/>
              </a:ext>
            </a:extLst>
          </p:cNvPr>
          <p:cNvSpPr txBox="1">
            <a:spLocks/>
          </p:cNvSpPr>
          <p:nvPr/>
        </p:nvSpPr>
        <p:spPr>
          <a:xfrm>
            <a:off x="683568" y="854256"/>
            <a:ext cx="7563599" cy="596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cap="all" spc="-100" dirty="0">
                <a:solidFill>
                  <a:srgbClr val="23A9E1"/>
                </a:solidFill>
              </a:rPr>
              <a:t>Důležité dokumenty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D734C108-044E-461E-B613-5E556E5653BB}"/>
              </a:ext>
            </a:extLst>
          </p:cNvPr>
          <p:cNvSpPr txBox="1"/>
          <p:nvPr/>
        </p:nvSpPr>
        <p:spPr>
          <a:xfrm>
            <a:off x="641344" y="1637004"/>
            <a:ext cx="77768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Pravidla, kterými se stanovují podmínky pro poskytování dotace na projekty Programu rozvoje venkova na období 2014 – 2020</a:t>
            </a:r>
          </a:p>
          <a:p>
            <a:pPr>
              <a:buClr>
                <a:srgbClr val="00B0F0"/>
              </a:buClr>
            </a:pPr>
            <a:r>
              <a:rPr lang="cs-CZ" dirty="0"/>
              <a:t> 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Příručka pro zadávání veřejných zakázek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Příručka pro publicitu PRV 2014-2020 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Metodika posuzování finančního zdraví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Žádost o přístup do portálu farmáře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cs-CZ" dirty="0"/>
              <a:t>Návod na vygenerování žádosti z portálu farmáře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>
              <a:buClr>
                <a:srgbClr val="00B0F0"/>
              </a:buClr>
            </a:pPr>
            <a:r>
              <a:rPr lang="cs-CZ" dirty="0"/>
              <a:t>				vše na webu </a:t>
            </a:r>
            <a:r>
              <a:rPr lang="cs-CZ" dirty="0">
                <a:hlinkClick r:id="rId3"/>
              </a:rPr>
              <a:t>www.maspodbrdsko.cz</a:t>
            </a:r>
            <a:r>
              <a:rPr lang="cs-CZ" dirty="0"/>
              <a:t> </a:t>
            </a:r>
            <a:endParaRPr lang="cs-CZ" sz="17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2DD01092-4DC0-4DC3-AE22-9AEA77555BC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0195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2236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B09129A-2762-4DCF-8ADD-0DABF7E4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36</a:t>
            </a:fld>
            <a:endParaRPr lang="cs-CZ"/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FFA8D5E8-66BC-45A3-BFDD-B128EFEEA2D1}"/>
              </a:ext>
            </a:extLst>
          </p:cNvPr>
          <p:cNvSpPr txBox="1">
            <a:spLocks/>
          </p:cNvSpPr>
          <p:nvPr/>
        </p:nvSpPr>
        <p:spPr>
          <a:xfrm>
            <a:off x="899592" y="1412776"/>
            <a:ext cx="7563599" cy="5966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4000" cap="all" spc="-100" dirty="0">
                <a:solidFill>
                  <a:srgbClr val="23A9E1"/>
                </a:solidFill>
              </a:rPr>
              <a:t>KONTAKT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83E4D34-DE1C-4061-B8A3-1FAF57F069C0}"/>
              </a:ext>
            </a:extLst>
          </p:cNvPr>
          <p:cNvSpPr txBox="1"/>
          <p:nvPr/>
        </p:nvSpPr>
        <p:spPr>
          <a:xfrm>
            <a:off x="686327" y="2031146"/>
            <a:ext cx="7776864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B0F0"/>
              </a:buClr>
            </a:pPr>
            <a:r>
              <a:rPr lang="cs-CZ" dirty="0"/>
              <a:t>Petra Benjáková</a:t>
            </a:r>
          </a:p>
          <a:p>
            <a:pPr algn="ctr">
              <a:buClr>
                <a:srgbClr val="00B0F0"/>
              </a:buClr>
            </a:pPr>
            <a:endParaRPr lang="cs-CZ" dirty="0"/>
          </a:p>
          <a:p>
            <a:pPr algn="ctr">
              <a:buClr>
                <a:srgbClr val="00B0F0"/>
              </a:buClr>
            </a:pPr>
            <a:r>
              <a:rPr lang="cs-CZ" dirty="0"/>
              <a:t>Manažer PRV</a:t>
            </a:r>
          </a:p>
          <a:p>
            <a:pPr algn="ctr">
              <a:buClr>
                <a:srgbClr val="00B0F0"/>
              </a:buClr>
            </a:pPr>
            <a:endParaRPr lang="cs-CZ" dirty="0"/>
          </a:p>
          <a:p>
            <a:pPr algn="ctr">
              <a:buClr>
                <a:srgbClr val="00B0F0"/>
              </a:buClr>
            </a:pPr>
            <a:r>
              <a:rPr lang="cs-CZ" dirty="0"/>
              <a:t>Tel: 725 912 006</a:t>
            </a:r>
          </a:p>
          <a:p>
            <a:pPr algn="ctr">
              <a:buClr>
                <a:srgbClr val="00B0F0"/>
              </a:buClr>
            </a:pPr>
            <a:endParaRPr lang="cs-CZ" dirty="0"/>
          </a:p>
          <a:p>
            <a:pPr algn="ctr">
              <a:buClr>
                <a:srgbClr val="00B0F0"/>
              </a:buClr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info@maspodbrdsko.cz</a:t>
            </a:r>
            <a:r>
              <a:rPr lang="cs-CZ" dirty="0"/>
              <a:t> </a:t>
            </a:r>
          </a:p>
          <a:p>
            <a:pPr marL="285750" indent="-285750"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A5A75E6-A47E-46B6-AB21-184CCF63FB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65" y="590908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5404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022C9E80-BABC-4453-A3CA-5BA21BDFA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37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E81B03D5-DC93-4191-96EA-D1101503A043}"/>
              </a:ext>
            </a:extLst>
          </p:cNvPr>
          <p:cNvSpPr txBox="1">
            <a:spLocks/>
          </p:cNvSpPr>
          <p:nvPr/>
        </p:nvSpPr>
        <p:spPr>
          <a:xfrm>
            <a:off x="477951" y="2734607"/>
            <a:ext cx="8219256" cy="13887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b="1" cap="all" spc="-100" dirty="0" err="1">
                <a:solidFill>
                  <a:srgbClr val="23A9E1"/>
                </a:solidFill>
              </a:rPr>
              <a:t>těŠíme</a:t>
            </a:r>
            <a:r>
              <a:rPr lang="cs-CZ" sz="3600" b="1" cap="all" spc="-100" dirty="0">
                <a:solidFill>
                  <a:srgbClr val="23A9E1"/>
                </a:solidFill>
              </a:rPr>
              <a:t> se na vaše projektové </a:t>
            </a:r>
            <a:r>
              <a:rPr lang="cs-CZ" sz="3600" b="1" cap="all" spc="-100" dirty="0" err="1">
                <a:solidFill>
                  <a:srgbClr val="23A9E1"/>
                </a:solidFill>
              </a:rPr>
              <a:t>záMěry</a:t>
            </a:r>
            <a:r>
              <a:rPr lang="cs-CZ" sz="3600" b="1" cap="all" spc="-100" dirty="0">
                <a:solidFill>
                  <a:srgbClr val="23A9E1"/>
                </a:solidFill>
              </a:rPr>
              <a:t> </a:t>
            </a:r>
            <a:r>
              <a:rPr lang="cs-CZ" sz="3600" b="1" cap="all" spc="-100" dirty="0">
                <a:solidFill>
                  <a:srgbClr val="23A9E1"/>
                </a:solidFill>
                <a:sym typeface="Wingdings" panose="05000000000000000000" pitchFamily="2" charset="2"/>
              </a:rPr>
              <a:t></a:t>
            </a:r>
          </a:p>
          <a:p>
            <a:endParaRPr lang="cs-CZ" sz="3600" b="1" cap="all" spc="-100" dirty="0">
              <a:solidFill>
                <a:srgbClr val="23A9E1"/>
              </a:solidFill>
              <a:sym typeface="Wingdings" panose="05000000000000000000" pitchFamily="2" charset="2"/>
            </a:endParaRPr>
          </a:p>
          <a:p>
            <a:endParaRPr lang="cs-CZ" sz="3600" b="1" cap="all" spc="-100" dirty="0">
              <a:solidFill>
                <a:srgbClr val="23A9E1"/>
              </a:solidFill>
              <a:sym typeface="Wingdings" panose="05000000000000000000" pitchFamily="2" charset="2"/>
            </a:endParaRPr>
          </a:p>
          <a:p>
            <a:r>
              <a:rPr lang="cs-CZ" sz="3600" b="1" cap="all" spc="-100" dirty="0">
                <a:solidFill>
                  <a:srgbClr val="23A9E1"/>
                </a:solidFill>
                <a:sym typeface="Wingdings" panose="05000000000000000000" pitchFamily="2" charset="2"/>
              </a:rPr>
              <a:t>Děkujeme za pozornost!</a:t>
            </a:r>
            <a:endParaRPr lang="cs-CZ" sz="3600" b="1" cap="all" spc="-100" dirty="0">
              <a:solidFill>
                <a:srgbClr val="23A9E1"/>
              </a:solidFill>
            </a:endParaRPr>
          </a:p>
        </p:txBody>
      </p:sp>
      <p:pic>
        <p:nvPicPr>
          <p:cNvPr id="6" name="Obrázek 2">
            <a:extLst>
              <a:ext uri="{FF2B5EF4-FFF2-40B4-BE49-F238E27FC236}">
                <a16:creationId xmlns:a16="http://schemas.microsoft.com/office/drawing/2014/main" id="{DEF7E4B1-9980-459A-9BFB-5E125854A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699327"/>
            <a:ext cx="3275012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147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9516" y="581971"/>
            <a:ext cx="7563599" cy="596697"/>
          </a:xfrm>
        </p:spPr>
        <p:txBody>
          <a:bodyPr lIns="72000" tIns="36000" bIns="36000">
            <a:normAutofit/>
          </a:bodyPr>
          <a:lstStyle/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Základní informace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43" y="1272295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755576" y="1506005"/>
            <a:ext cx="7488832" cy="4073798"/>
          </a:xfrm>
          <a:prstGeom prst="rect">
            <a:avLst/>
          </a:prstGeom>
          <a:noFill/>
        </p:spPr>
        <p:txBody>
          <a:bodyPr wrap="square" lIns="72000" tIns="36000" bIns="36000" rtlCol="0">
            <a:spAutoFit/>
          </a:bodyPr>
          <a:lstStyle/>
          <a:p>
            <a:r>
              <a:rPr lang="cs-CZ" sz="2000" b="1" dirty="0"/>
              <a:t>Číslo výzvy</a:t>
            </a:r>
            <a:r>
              <a:rPr lang="cs-CZ" sz="2000" dirty="0"/>
              <a:t>: 15/000/00000/120/000091/V002 </a:t>
            </a:r>
          </a:p>
          <a:p>
            <a:r>
              <a:rPr lang="cs-CZ" sz="2000" b="1" dirty="0"/>
              <a:t>Výzva: PROGRAM ROZVOJE VENKOVA na období 2014 - 2020</a:t>
            </a:r>
            <a:endParaRPr lang="cs-CZ" sz="2000" dirty="0"/>
          </a:p>
          <a:p>
            <a:r>
              <a:rPr lang="cs-CZ" sz="2000" b="1" dirty="0"/>
              <a:t>Název SCLLD:  </a:t>
            </a:r>
            <a:r>
              <a:rPr lang="cs-CZ" sz="2000" dirty="0"/>
              <a:t>Strategie komunitně vedeného místního rozvoje na území MAS PODBRDSKO 2014-2020</a:t>
            </a:r>
          </a:p>
          <a:p>
            <a:endParaRPr lang="cs-CZ" sz="2000" b="1" dirty="0"/>
          </a:p>
          <a:p>
            <a:r>
              <a:rPr lang="cs-CZ" sz="2000" b="1" dirty="0"/>
              <a:t>Vyhlášení výzvy: </a:t>
            </a:r>
            <a:r>
              <a:rPr lang="cs-CZ" sz="2000" dirty="0"/>
              <a:t>30. 6. 2018</a:t>
            </a:r>
          </a:p>
          <a:p>
            <a:r>
              <a:rPr lang="cs-CZ" sz="2000" b="1" dirty="0"/>
              <a:t>Zahájení příjmu žádostí o podporu: </a:t>
            </a:r>
            <a:r>
              <a:rPr lang="cs-CZ" sz="2000" dirty="0"/>
              <a:t>10. 7. 2018 </a:t>
            </a:r>
          </a:p>
          <a:p>
            <a:r>
              <a:rPr lang="cs-CZ" sz="2000" b="1" dirty="0"/>
              <a:t>Ukončení příjmu žádostí o podporu: </a:t>
            </a:r>
            <a:r>
              <a:rPr lang="cs-CZ" sz="2000" dirty="0"/>
              <a:t>28. 7. 2018 </a:t>
            </a:r>
          </a:p>
          <a:p>
            <a:endParaRPr lang="cs-CZ" sz="2000" dirty="0"/>
          </a:p>
          <a:p>
            <a:r>
              <a:rPr lang="cs-CZ" sz="2000" b="1" dirty="0"/>
              <a:t>Termín registrace na RO SZIF: </a:t>
            </a:r>
            <a:r>
              <a:rPr lang="cs-CZ" sz="2000" dirty="0"/>
              <a:t>30. 8. 2018</a:t>
            </a:r>
          </a:p>
          <a:p>
            <a:r>
              <a:rPr lang="cs-CZ" sz="2000" b="1" dirty="0"/>
              <a:t>Místo podání žádosti: </a:t>
            </a:r>
            <a:r>
              <a:rPr lang="cs-CZ" sz="2000" dirty="0"/>
              <a:t>MAS Podbrdsko, z. s., Městské zdravotnické zařízení Rožmitál pod Třemšínem, Komenského 646</a:t>
            </a:r>
          </a:p>
          <a:p>
            <a:r>
              <a:rPr lang="cs-CZ" sz="2000" b="1" dirty="0"/>
              <a:t>Územní vymezení: </a:t>
            </a:r>
            <a:r>
              <a:rPr lang="cs-CZ" sz="2000" dirty="0"/>
              <a:t>celé území MAS Podbrdsko dle Strategie MAS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4</a:t>
            </a:fld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D7B6045-8B28-4962-95E0-76B65BF29DC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9" y="5852462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411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90199" y="190765"/>
            <a:ext cx="7563599" cy="596697"/>
          </a:xfrm>
        </p:spPr>
        <p:txBody>
          <a:bodyPr lIns="72000" tIns="36000" bIns="36000">
            <a:normAutofit/>
          </a:bodyPr>
          <a:lstStyle/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Obecné podmínky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47" y="757469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790199" y="710388"/>
            <a:ext cx="6981771" cy="4781685"/>
          </a:xfrm>
          <a:prstGeom prst="rect">
            <a:avLst/>
          </a:prstGeom>
          <a:noFill/>
        </p:spPr>
        <p:txBody>
          <a:bodyPr wrap="square" lIns="72000" tIns="36000" bIns="36000" rtlCol="0">
            <a:spAutoFit/>
          </a:bodyPr>
          <a:lstStyle/>
          <a:p>
            <a:pPr>
              <a:buClr>
                <a:srgbClr val="00B0F0"/>
              </a:buClr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základní komunikačním nástrojem je </a:t>
            </a:r>
            <a:r>
              <a:rPr lang="cs-CZ" b="1" dirty="0"/>
              <a:t>Portál farmáře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prostřednictvím vlastního účtu na </a:t>
            </a:r>
            <a:r>
              <a:rPr lang="cs-CZ" b="1" dirty="0"/>
              <a:t>Portálu farmáře </a:t>
            </a:r>
            <a:r>
              <a:rPr lang="cs-CZ" dirty="0"/>
              <a:t>žadatel podává zejména </a:t>
            </a:r>
            <a:r>
              <a:rPr lang="cs-CZ" b="1" dirty="0"/>
              <a:t>Žádost o dotaci </a:t>
            </a:r>
            <a:r>
              <a:rPr lang="cs-CZ" dirty="0"/>
              <a:t>(</a:t>
            </a:r>
            <a:r>
              <a:rPr lang="cs-CZ" dirty="0" err="1"/>
              <a:t>ŽoD</a:t>
            </a:r>
            <a:r>
              <a:rPr lang="cs-CZ" dirty="0"/>
              <a:t>) a </a:t>
            </a:r>
            <a:r>
              <a:rPr lang="cs-CZ" b="1" dirty="0"/>
              <a:t>Žádost o platbu </a:t>
            </a:r>
            <a:r>
              <a:rPr lang="cs-CZ" dirty="0"/>
              <a:t>(</a:t>
            </a:r>
            <a:r>
              <a:rPr lang="cs-CZ" dirty="0" err="1"/>
              <a:t>ŽoP</a:t>
            </a:r>
            <a:r>
              <a:rPr lang="cs-CZ" dirty="0"/>
              <a:t>)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žadatel může získat registraci na Portál farmáře osobním podáním žádosti na RO SZIF v Příbrami či v Praze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výdaje</a:t>
            </a:r>
            <a:r>
              <a:rPr lang="cs-CZ" dirty="0"/>
              <a:t>, ze kterých je stanovena dotace</a:t>
            </a:r>
            <a:r>
              <a:rPr lang="cs-CZ" b="1" dirty="0"/>
              <a:t>, vznikly </a:t>
            </a:r>
            <a:r>
              <a:rPr lang="cs-CZ" dirty="0"/>
              <a:t>nejdříve ke dni </a:t>
            </a:r>
            <a:r>
              <a:rPr lang="cs-CZ" b="1" dirty="0"/>
              <a:t>podání Žádosti o dotaci</a:t>
            </a:r>
            <a:r>
              <a:rPr lang="cs-CZ" dirty="0"/>
              <a:t> na MAS a byly skutečně </a:t>
            </a:r>
            <a:r>
              <a:rPr lang="cs-CZ" b="1" dirty="0"/>
              <a:t>uhrazeny nejpozději do data předložení Žádosti o platbu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žadatel/příjemce dotace je </a:t>
            </a:r>
            <a:r>
              <a:rPr lang="cs-CZ" b="1" dirty="0"/>
              <a:t>povinen</a:t>
            </a:r>
            <a:r>
              <a:rPr lang="cs-CZ" dirty="0"/>
              <a:t> zajistit realizaci projektu do </a:t>
            </a:r>
            <a:r>
              <a:rPr lang="cs-CZ" b="1" dirty="0"/>
              <a:t>24 měsíců</a:t>
            </a:r>
            <a:r>
              <a:rPr lang="cs-CZ" dirty="0"/>
              <a:t> od podpisu Dohody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lhůta vázanosti </a:t>
            </a:r>
            <a:r>
              <a:rPr lang="cs-CZ" dirty="0"/>
              <a:t>projektu na účel trvá </a:t>
            </a:r>
            <a:r>
              <a:rPr lang="cs-CZ" b="1" dirty="0"/>
              <a:t>5 let </a:t>
            </a:r>
            <a:r>
              <a:rPr lang="cs-CZ" dirty="0"/>
              <a:t>od data převedení dotace na účet příjemce dotace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veškeré </a:t>
            </a:r>
            <a:r>
              <a:rPr lang="cs-CZ" b="1" dirty="0"/>
              <a:t>způsobilé výdaje</a:t>
            </a:r>
            <a:r>
              <a:rPr lang="cs-CZ" dirty="0"/>
              <a:t>, ze kterých je stanovena dotace musí být přiměřené a musí být vynaloženy v souladu s principy </a:t>
            </a:r>
            <a:r>
              <a:rPr lang="cs-CZ" b="1" dirty="0"/>
              <a:t>hospodárnosti, účelnosti a efektivnosti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5</a:t>
            </a:fld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60B7DF-6C34-44EB-A3FA-6344A70C9E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6347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7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3027" y="263841"/>
            <a:ext cx="7563599" cy="596697"/>
          </a:xfrm>
        </p:spPr>
        <p:txBody>
          <a:bodyPr lIns="72000" tIns="36000" bIns="36000">
            <a:noAutofit/>
          </a:bodyPr>
          <a:lstStyle/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Obecné podmínky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22" y="875098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527113" y="1196752"/>
            <a:ext cx="8208912" cy="4508927"/>
          </a:xfrm>
          <a:prstGeom prst="rect">
            <a:avLst/>
          </a:prstGeom>
          <a:noFill/>
        </p:spPr>
        <p:txBody>
          <a:bodyPr wrap="square" lIns="72000" tIns="36000" bIns="36000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za danou </a:t>
            </a:r>
            <a:r>
              <a:rPr lang="cs-CZ" dirty="0" err="1"/>
              <a:t>Fichi</a:t>
            </a:r>
            <a:r>
              <a:rPr lang="cs-CZ" dirty="0"/>
              <a:t> v dané výzvě MAS – lze podat pouze </a:t>
            </a:r>
            <a:r>
              <a:rPr lang="cs-CZ" b="1" dirty="0"/>
              <a:t>jednu Žádost o dotaci </a:t>
            </a:r>
            <a:r>
              <a:rPr lang="cs-CZ" dirty="0"/>
              <a:t>konkrétního žadatele na </a:t>
            </a:r>
            <a:r>
              <a:rPr lang="cs-CZ" b="1" dirty="0"/>
              <a:t>stejný předmět podnikání </a:t>
            </a:r>
          </a:p>
          <a:p>
            <a:pPr>
              <a:buClr>
                <a:srgbClr val="00B0F0"/>
              </a:buClr>
            </a:pPr>
            <a:endParaRPr lang="cs-CZ" b="1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žadatelem požadované bodové hodnocení v Žádosti o dotaci </a:t>
            </a:r>
            <a:r>
              <a:rPr lang="cs-CZ" b="1" dirty="0"/>
              <a:t>nemůže být </a:t>
            </a:r>
            <a:r>
              <a:rPr lang="cs-CZ" dirty="0"/>
              <a:t>ze strany žadatele dotace </a:t>
            </a:r>
            <a:r>
              <a:rPr lang="cs-CZ" b="1" dirty="0"/>
              <a:t>po podání </a:t>
            </a:r>
            <a:r>
              <a:rPr lang="cs-CZ" b="1" dirty="0" err="1"/>
              <a:t>ŽoD</a:t>
            </a:r>
            <a:r>
              <a:rPr lang="cs-CZ" b="1" dirty="0"/>
              <a:t> na MAS</a:t>
            </a:r>
            <a:r>
              <a:rPr lang="cs-CZ" dirty="0"/>
              <a:t> jakkoliv </a:t>
            </a:r>
            <a:r>
              <a:rPr lang="cs-CZ" b="1" dirty="0"/>
              <a:t>měněno a upravováno</a:t>
            </a:r>
          </a:p>
          <a:p>
            <a:pPr>
              <a:buClr>
                <a:srgbClr val="00B0F0"/>
              </a:buClr>
            </a:pPr>
            <a:endParaRPr lang="cs-CZ" b="1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 případě, že žadatel v </a:t>
            </a:r>
            <a:r>
              <a:rPr lang="cs-CZ" dirty="0" err="1"/>
              <a:t>ŽoD</a:t>
            </a:r>
            <a:r>
              <a:rPr lang="cs-CZ" dirty="0"/>
              <a:t> </a:t>
            </a:r>
            <a:r>
              <a:rPr lang="cs-CZ" b="1" dirty="0"/>
              <a:t>nevyplní</a:t>
            </a:r>
            <a:r>
              <a:rPr lang="cs-CZ" dirty="0"/>
              <a:t> požadované </a:t>
            </a:r>
            <a:r>
              <a:rPr lang="cs-CZ" b="1" dirty="0"/>
              <a:t>bodové hodnocení </a:t>
            </a:r>
            <a:r>
              <a:rPr lang="cs-CZ" dirty="0"/>
              <a:t>konkrétního preferenčního kritéria, pohlíží se na takové kritérium jako by za něj žadatel body </a:t>
            </a:r>
            <a:r>
              <a:rPr lang="cs-CZ" b="1" dirty="0"/>
              <a:t>nepožadoval</a:t>
            </a:r>
          </a:p>
          <a:p>
            <a:pPr>
              <a:buClr>
                <a:srgbClr val="00B0F0"/>
              </a:buClr>
            </a:pPr>
            <a:endParaRPr lang="cs-CZ" b="1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dodatečné navýšení </a:t>
            </a:r>
            <a:r>
              <a:rPr lang="cs-CZ" dirty="0"/>
              <a:t>dotace ze strany žadatele </a:t>
            </a:r>
            <a:r>
              <a:rPr lang="cs-CZ" b="1" dirty="0"/>
              <a:t>není možné</a:t>
            </a:r>
          </a:p>
          <a:p>
            <a:pPr>
              <a:buClr>
                <a:srgbClr val="00B0F0"/>
              </a:buClr>
            </a:pPr>
            <a:endParaRPr lang="cs-CZ" b="1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b="1" dirty="0"/>
              <a:t>vznik nových pracovních míst – </a:t>
            </a:r>
            <a:r>
              <a:rPr lang="cs-CZ" dirty="0"/>
              <a:t>do 6 měsíců od převedení dotace na účet příjemce s udržitelností 3 roky (malý nebo střední podnik)/ 5 let (velký podnik)</a:t>
            </a:r>
            <a:endParaRPr lang="cs-CZ" b="1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sz="1700" dirty="0"/>
          </a:p>
          <a:p>
            <a:pPr>
              <a:buClr>
                <a:srgbClr val="00B0F0"/>
              </a:buClr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6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53F5E9C-4AAF-4229-A353-F44F3C81BC9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9" y="5940506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012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5D2BA8A-FE69-45CD-81CE-14EA64E90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7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CA16A23C-C72B-46BC-AB39-3663691262AB}"/>
              </a:ext>
            </a:extLst>
          </p:cNvPr>
          <p:cNvSpPr txBox="1">
            <a:spLocks/>
          </p:cNvSpPr>
          <p:nvPr/>
        </p:nvSpPr>
        <p:spPr>
          <a:xfrm>
            <a:off x="790200" y="548680"/>
            <a:ext cx="7563599" cy="596697"/>
          </a:xfrm>
          <a:prstGeom prst="rect">
            <a:avLst/>
          </a:prstGeom>
        </p:spPr>
        <p:txBody>
          <a:bodyPr lIns="72000" tIns="36000" bIns="360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Financování projektu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1D1473-780D-48B7-902A-F634C4F53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896" y="1099627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F8A34CF7-01F8-47E2-AB2B-77FEE5E93C04}"/>
              </a:ext>
            </a:extLst>
          </p:cNvPr>
          <p:cNvSpPr txBox="1"/>
          <p:nvPr/>
        </p:nvSpPr>
        <p:spPr>
          <a:xfrm>
            <a:off x="638229" y="1412776"/>
            <a:ext cx="6981771" cy="2862322"/>
          </a:xfrm>
          <a:prstGeom prst="rect">
            <a:avLst/>
          </a:prstGeom>
          <a:noFill/>
        </p:spPr>
        <p:txBody>
          <a:bodyPr wrap="square" lIns="72000" tIns="36000" bIns="36000" rtlCol="0">
            <a:spAutoFit/>
          </a:bodyPr>
          <a:lstStyle/>
          <a:p>
            <a:pPr>
              <a:buClr>
                <a:srgbClr val="00B0F0"/>
              </a:buClr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financování realizace projektu Ex post – nejprve z vlastních zdrojů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b="1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hotovostní platba max. do výše 100.000 Kč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bezhotovostní platby z vlastního účtu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výdaje, ze kterých je stanovena dotace jsou uskutečněny nejdříve ke dni podání </a:t>
            </a:r>
            <a:r>
              <a:rPr lang="cs-CZ" dirty="0" err="1"/>
              <a:t>ŽoD</a:t>
            </a:r>
            <a:r>
              <a:rPr lang="cs-CZ" dirty="0"/>
              <a:t>, nejpozději do data předložení </a:t>
            </a:r>
            <a:r>
              <a:rPr lang="cs-CZ" dirty="0" err="1"/>
              <a:t>ŽoP</a:t>
            </a:r>
            <a:endParaRPr lang="cs-CZ" dirty="0"/>
          </a:p>
          <a:p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D13A263-9533-4244-A63B-3C7CEA1C5BB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48" y="586205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132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32BF6F01-DBDE-4EBB-8BD8-B1FAB2591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8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52C68D78-E793-4953-AC09-3763433C6146}"/>
              </a:ext>
            </a:extLst>
          </p:cNvPr>
          <p:cNvSpPr txBox="1">
            <a:spLocks/>
          </p:cNvSpPr>
          <p:nvPr/>
        </p:nvSpPr>
        <p:spPr>
          <a:xfrm>
            <a:off x="747976" y="692696"/>
            <a:ext cx="7563599" cy="596697"/>
          </a:xfrm>
          <a:prstGeom prst="rect">
            <a:avLst/>
          </a:prstGeom>
        </p:spPr>
        <p:txBody>
          <a:bodyPr lIns="72000" tIns="36000" bIns="3600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Dotaci nelze poskytnout na: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818D71-3C8B-4B90-AB39-5C9643508A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24" y="1272541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1BBD29C7-14B2-4EBF-B4CF-A8EF32BF4E78}"/>
              </a:ext>
            </a:extLst>
          </p:cNvPr>
          <p:cNvSpPr txBox="1"/>
          <p:nvPr/>
        </p:nvSpPr>
        <p:spPr>
          <a:xfrm>
            <a:off x="461324" y="1376472"/>
            <a:ext cx="7776864" cy="4524315"/>
          </a:xfrm>
          <a:prstGeom prst="rect">
            <a:avLst/>
          </a:prstGeom>
          <a:noFill/>
        </p:spPr>
        <p:txBody>
          <a:bodyPr wrap="square" lIns="72000" tIns="36000" bIns="36000" rtlCol="0">
            <a:spAutoFit/>
          </a:bodyPr>
          <a:lstStyle/>
          <a:p>
            <a:pPr>
              <a:buClr>
                <a:srgbClr val="00B0F0"/>
              </a:buClr>
            </a:pPr>
            <a:endParaRPr lang="cs-CZ" b="1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pořízení použitého movitého majetku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 případě zemědělských investic nákup platebních nároků, zemědělských produkčních práv, nákup zvířat, osiv, sadby, krmiv, hnojiv a prostředků na ochranu rostlin, jednoletých rostlin a jejich vysazování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daň z přidané hodnoty u plátců DPH za předpokladu, že si mohou DPH nárokovat u finančního úřadu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kotle na biomasu a bioplynové stanice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závlahové systémy a studny včetně průzkumných prvků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výdaje týkající se </a:t>
            </a:r>
            <a:r>
              <a:rPr lang="cs-CZ" b="1" dirty="0"/>
              <a:t>včelařství, rybolovu </a:t>
            </a:r>
            <a:r>
              <a:rPr lang="cs-CZ" dirty="0"/>
              <a:t>a </a:t>
            </a:r>
            <a:r>
              <a:rPr lang="cs-CZ" b="1" dirty="0"/>
              <a:t>akvakultury</a:t>
            </a:r>
            <a:r>
              <a:rPr lang="cs-CZ" dirty="0"/>
              <a:t> včetně </a:t>
            </a:r>
            <a:r>
              <a:rPr lang="cs-CZ" b="1" dirty="0"/>
              <a:t>jejich produktů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obnovu vinic, oplocení vinic a sadů, technologie pro zpracování vinných hroznů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pořízení technologií, které slouží k výrobě </a:t>
            </a:r>
            <a:r>
              <a:rPr lang="cs-CZ" b="1" dirty="0"/>
              <a:t>elektrické energie</a:t>
            </a:r>
          </a:p>
          <a:p>
            <a:endParaRPr lang="cs-CZ" dirty="0"/>
          </a:p>
          <a:p>
            <a:endParaRPr lang="cs-CZ" dirty="0"/>
          </a:p>
          <a:p>
            <a:pPr>
              <a:buClr>
                <a:srgbClr val="00B0F0"/>
              </a:buClr>
            </a:pPr>
            <a:r>
              <a:rPr lang="cs-CZ" dirty="0">
                <a:solidFill>
                  <a:srgbClr val="FF0000"/>
                </a:solidFill>
              </a:rPr>
              <a:t>Více specifikováno v Pravidlech 19.2.1 u jednotlivých článků (</a:t>
            </a:r>
            <a:r>
              <a:rPr lang="cs-CZ" dirty="0" err="1">
                <a:solidFill>
                  <a:srgbClr val="FF0000"/>
                </a:solidFill>
              </a:rPr>
              <a:t>Fichí</a:t>
            </a:r>
            <a:r>
              <a:rPr lang="cs-CZ" dirty="0">
                <a:solidFill>
                  <a:srgbClr val="FF0000"/>
                </a:solidFill>
              </a:rPr>
              <a:t>). </a:t>
            </a:r>
          </a:p>
          <a:p>
            <a:pPr>
              <a:buClr>
                <a:srgbClr val="00B0F0"/>
              </a:buClr>
            </a:pP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CFACCD1-CBC4-4C0B-BF91-42649F894E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207" y="5958999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032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59488679-D261-4F49-AE5B-B4E33EB42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3050A-9FA1-467C-8B31-629EBD573966}" type="slidenum">
              <a:rPr lang="cs-CZ" smtClean="0"/>
              <a:t>9</a:t>
            </a:fld>
            <a:endParaRPr lang="cs-CZ"/>
          </a:p>
        </p:txBody>
      </p:sp>
      <p:sp>
        <p:nvSpPr>
          <p:cNvPr id="3" name="Nadpis 1">
            <a:extLst>
              <a:ext uri="{FF2B5EF4-FFF2-40B4-BE49-F238E27FC236}">
                <a16:creationId xmlns:a16="http://schemas.microsoft.com/office/drawing/2014/main" id="{C56DCBA7-E857-4DF2-A12D-7133F91FF78E}"/>
              </a:ext>
            </a:extLst>
          </p:cNvPr>
          <p:cNvSpPr txBox="1">
            <a:spLocks/>
          </p:cNvSpPr>
          <p:nvPr/>
        </p:nvSpPr>
        <p:spPr>
          <a:xfrm>
            <a:off x="564743" y="375078"/>
            <a:ext cx="7563599" cy="596697"/>
          </a:xfrm>
          <a:prstGeom prst="rect">
            <a:avLst/>
          </a:prstGeom>
        </p:spPr>
        <p:txBody>
          <a:bodyPr lIns="72000" tIns="36000" bIns="3600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3200" cap="all" spc="-100" dirty="0">
                <a:solidFill>
                  <a:srgbClr val="23A9E1"/>
                </a:solidFill>
              </a:rPr>
              <a:t>Postup podání Žádosti o dotaci – shrnutí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23A562-A7F1-4ED3-9EDD-2EA5DA51F8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322" y="985456"/>
            <a:ext cx="8136904" cy="45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D0617009-98B0-4477-A0BF-61A0E67E0385}"/>
              </a:ext>
            </a:extLst>
          </p:cNvPr>
          <p:cNvSpPr txBox="1"/>
          <p:nvPr/>
        </p:nvSpPr>
        <p:spPr>
          <a:xfrm>
            <a:off x="527113" y="1362808"/>
            <a:ext cx="8208912" cy="4227687"/>
          </a:xfrm>
          <a:prstGeom prst="rect">
            <a:avLst/>
          </a:prstGeom>
          <a:noFill/>
        </p:spPr>
        <p:txBody>
          <a:bodyPr wrap="square" lIns="72000" tIns="36000" bIns="36000" rtlCol="0">
            <a:spAutoFit/>
          </a:bodyPr>
          <a:lstStyle/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žadatel vygeneruje </a:t>
            </a:r>
            <a:r>
              <a:rPr lang="cs-CZ" b="1" dirty="0" err="1"/>
              <a:t>ŽoD</a:t>
            </a:r>
            <a:r>
              <a:rPr lang="cs-CZ" dirty="0"/>
              <a:t> z vlastního účtu na </a:t>
            </a:r>
            <a:r>
              <a:rPr lang="cs-CZ" b="1" dirty="0"/>
              <a:t>Portálu farmáře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po vyplnění žadatelem bude </a:t>
            </a:r>
            <a:r>
              <a:rPr lang="cs-CZ" dirty="0" err="1"/>
              <a:t>ŽoD</a:t>
            </a:r>
            <a:r>
              <a:rPr lang="cs-CZ" dirty="0"/>
              <a:t> předána na </a:t>
            </a:r>
            <a:r>
              <a:rPr lang="cs-CZ" b="1" dirty="0"/>
              <a:t>MAS </a:t>
            </a:r>
            <a:r>
              <a:rPr lang="cs-CZ" dirty="0"/>
              <a:t>v souladu s podrobným postupem pro vygenerování </a:t>
            </a:r>
            <a:r>
              <a:rPr lang="cs-CZ" dirty="0" err="1"/>
              <a:t>ŽoD</a:t>
            </a:r>
            <a:r>
              <a:rPr lang="cs-CZ" dirty="0"/>
              <a:t> přes Portál farmáře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vybrané </a:t>
            </a:r>
            <a:r>
              <a:rPr lang="cs-CZ" b="1" dirty="0"/>
              <a:t>přílohy</a:t>
            </a:r>
            <a:r>
              <a:rPr lang="cs-CZ" dirty="0"/>
              <a:t> může žadatel vzhledem k jejich velikosti, formátům, předložit na MAS v </a:t>
            </a:r>
            <a:r>
              <a:rPr lang="cs-CZ" b="1" dirty="0"/>
              <a:t>listinné podobě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všechny dokumenty musí být doručeny v termínu stanoveném výzvou MAS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žadatel obdrží od MAS potvrzení o přijetí </a:t>
            </a:r>
            <a:r>
              <a:rPr lang="cs-CZ" dirty="0" err="1"/>
              <a:t>ŽoD</a:t>
            </a:r>
            <a:r>
              <a:rPr lang="cs-CZ" dirty="0"/>
              <a:t> včetně příloh</a:t>
            </a:r>
          </a:p>
          <a:p>
            <a:pPr>
              <a:buClr>
                <a:srgbClr val="00B0F0"/>
              </a:buClr>
            </a:pPr>
            <a:endParaRPr lang="cs-CZ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>
                <a:solidFill>
                  <a:srgbClr val="FF0000"/>
                </a:solidFill>
              </a:rPr>
              <a:t>za </a:t>
            </a:r>
            <a:r>
              <a:rPr lang="cs-CZ" b="1" dirty="0">
                <a:solidFill>
                  <a:srgbClr val="FF0000"/>
                </a:solidFill>
              </a:rPr>
              <a:t>datum podání Žádosti o dotaci na MAS </a:t>
            </a:r>
            <a:r>
              <a:rPr lang="cs-CZ" dirty="0">
                <a:solidFill>
                  <a:srgbClr val="FF0000"/>
                </a:solidFill>
              </a:rPr>
              <a:t>se považuje </a:t>
            </a:r>
            <a:r>
              <a:rPr lang="cs-CZ" b="1" dirty="0">
                <a:solidFill>
                  <a:srgbClr val="FF0000"/>
                </a:solidFill>
              </a:rPr>
              <a:t>datum podání </a:t>
            </a:r>
            <a:r>
              <a:rPr lang="cs-CZ" dirty="0">
                <a:solidFill>
                  <a:srgbClr val="FF0000"/>
                </a:solidFill>
              </a:rPr>
              <a:t>Žádosti o dotaci </a:t>
            </a:r>
            <a:r>
              <a:rPr lang="cs-CZ" b="1" dirty="0">
                <a:solidFill>
                  <a:srgbClr val="FF0000"/>
                </a:solidFill>
              </a:rPr>
              <a:t>přes Portál farmáře</a:t>
            </a:r>
          </a:p>
          <a:p>
            <a:pPr>
              <a:buClr>
                <a:srgbClr val="00B0F0"/>
              </a:buClr>
            </a:pPr>
            <a:endParaRPr lang="cs-CZ" b="1" dirty="0"/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administrativní kontrola (kontrola obsahové správnosti) a kontrola přijatelnosti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možnost 2x vyzvat k opravě (do 5 pracovních dnů)</a:t>
            </a:r>
          </a:p>
          <a:p>
            <a:pPr marL="285750" indent="-285750">
              <a:buClr>
                <a:srgbClr val="00B0F0"/>
              </a:buClr>
              <a:buFont typeface="Wingdings" panose="05000000000000000000" pitchFamily="2" charset="2"/>
              <a:buChar char="v"/>
            </a:pPr>
            <a:r>
              <a:rPr lang="cs-CZ" dirty="0"/>
              <a:t>věcné hodnocení = výběrová komise MAS</a:t>
            </a:r>
          </a:p>
          <a:p>
            <a:pPr>
              <a:buClr>
                <a:srgbClr val="00B0F0"/>
              </a:buClr>
            </a:pP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4613D4A-C717-48B3-A0DF-AB295B71C0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63478"/>
            <a:ext cx="9144000" cy="89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4573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3947</TotalTime>
  <Words>2670</Words>
  <Application>Microsoft Office PowerPoint</Application>
  <PresentationFormat>Předvádění na obrazovce (4:3)</PresentationFormat>
  <Paragraphs>332</Paragraphs>
  <Slides>37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Wingdings</vt:lpstr>
      <vt:lpstr>Motiv systému Office</vt:lpstr>
      <vt:lpstr>Seminář pro žadatele</vt:lpstr>
      <vt:lpstr>Obsah prezentace</vt:lpstr>
      <vt:lpstr>Prezentace aplikace PowerPoint</vt:lpstr>
      <vt:lpstr>Základní informace</vt:lpstr>
      <vt:lpstr>Obecné podmínky</vt:lpstr>
      <vt:lpstr>Obecné podmínky</vt:lpstr>
      <vt:lpstr>Prezentace aplikace PowerPoint</vt:lpstr>
      <vt:lpstr>Prezentace aplikace PowerPoint</vt:lpstr>
      <vt:lpstr>Prezentace aplikace PowerPoint</vt:lpstr>
      <vt:lpstr>Prezentace aplikace PowerPoint</vt:lpstr>
      <vt:lpstr>FICHE – ALOKACE výzvy Mas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Hodnocení projektů</vt:lpstr>
      <vt:lpstr>Hodnocení projektů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HP</dc:creator>
  <cp:lastModifiedBy>MAS Podbrdsko</cp:lastModifiedBy>
  <cp:revision>168</cp:revision>
  <dcterms:created xsi:type="dcterms:W3CDTF">2016-05-31T08:32:53Z</dcterms:created>
  <dcterms:modified xsi:type="dcterms:W3CDTF">2018-06-20T09:30:18Z</dcterms:modified>
</cp:coreProperties>
</file>