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8" r:id="rId14"/>
    <p:sldId id="277" r:id="rId15"/>
    <p:sldId id="267" r:id="rId16"/>
    <p:sldId id="278" r:id="rId17"/>
    <p:sldId id="269" r:id="rId18"/>
    <p:sldId id="270" r:id="rId19"/>
    <p:sldId id="279" r:id="rId20"/>
    <p:sldId id="271" r:id="rId21"/>
    <p:sldId id="273" r:id="rId22"/>
    <p:sldId id="274" r:id="rId23"/>
    <p:sldId id="275" r:id="rId2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D031-A16A-4EBA-A6B3-F51AD013D7C0}" type="datetimeFigureOut">
              <a:rPr lang="cs-CZ" smtClean="0"/>
              <a:t>30.01.2017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FF5E2-391F-4189-99C2-13FCF9E18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4899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4E88C-4345-4D0F-8EFF-EAC83397286A}" type="datetimeFigureOut">
              <a:rPr lang="cs-CZ" smtClean="0"/>
              <a:t>30.01.2017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63E08-7D3C-44EB-92D5-EC1F6BB312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80734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77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12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68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A542-D13C-42A6-81E1-D22C2DAEB85B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1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D378-E094-4B02-B842-87224E70D4B5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F2C8-E751-4FE7-B8DC-5230FAC19910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3DE3-3E01-4FC8-A9F6-13C233B6B28F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1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D73E-52D9-4609-9DA0-E43E15F94D21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4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804-A27E-4300-BF23-4703AE3ECA9C}" type="datetime1">
              <a:rPr lang="cs-CZ" smtClean="0"/>
              <a:t>30.01.2017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24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6529-6839-4304-A1B0-7205B48A94FC}" type="datetime1">
              <a:rPr lang="cs-CZ" smtClean="0"/>
              <a:t>30.01.2017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5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6511-D49B-4A71-A525-0516FE3230BB}" type="datetime1">
              <a:rPr lang="cs-CZ" smtClean="0"/>
              <a:t>30.01.2017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6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CA17-FFFF-45A1-A068-76A12C46AE7F}" type="datetime1">
              <a:rPr lang="cs-CZ" smtClean="0"/>
              <a:t>30.01.2017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71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2599-0168-4005-B92E-087416089FA9}" type="datetime1">
              <a:rPr lang="cs-CZ" smtClean="0"/>
              <a:t>30.01.2017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5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E188-9BF9-4748-8701-9187DC4BB62B}" type="datetime1">
              <a:rPr lang="cs-CZ" smtClean="0"/>
              <a:t>30.01.2017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64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E1BE-E049-4AFF-9C62-EAF91F6353DA}" type="datetime1">
              <a:rPr lang="cs-CZ" smtClean="0"/>
              <a:t>30.01.2017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1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aspodbrdsko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</a:t>
            </a:fld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67930" y="513061"/>
            <a:ext cx="823422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Valná hromada</a:t>
            </a:r>
            <a:br>
              <a:rPr kumimoji="0" lang="cs-CZ" sz="10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cs-CZ" sz="67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MAS PODBRDSKO, </a:t>
            </a:r>
            <a:r>
              <a:rPr kumimoji="0" lang="cs-CZ" sz="67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z.s</a:t>
            </a:r>
            <a:r>
              <a:rPr kumimoji="0" lang="cs-CZ" sz="67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"/>
          </p:nvPr>
        </p:nvSpPr>
        <p:spPr>
          <a:xfrm>
            <a:off x="366329" y="3068960"/>
            <a:ext cx="8437421" cy="16557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sz="6600" dirty="0">
                <a:solidFill>
                  <a:schemeClr val="tx1"/>
                </a:solidFill>
              </a:rPr>
              <a:t>30.1.2017</a:t>
            </a:r>
          </a:p>
          <a:p>
            <a:pPr algn="ctr"/>
            <a:r>
              <a:rPr lang="cs-CZ" sz="6600" dirty="0" err="1">
                <a:solidFill>
                  <a:schemeClr val="tx1"/>
                </a:solidFill>
              </a:rPr>
              <a:t>Rožmitál</a:t>
            </a:r>
            <a:r>
              <a:rPr lang="cs-CZ" sz="6600" dirty="0">
                <a:solidFill>
                  <a:schemeClr val="tx1"/>
                </a:solidFill>
              </a:rPr>
              <a:t> pod </a:t>
            </a:r>
            <a:r>
              <a:rPr lang="cs-CZ" sz="6600" dirty="0" err="1">
                <a:solidFill>
                  <a:schemeClr val="tx1"/>
                </a:solidFill>
              </a:rPr>
              <a:t>Třemšínem</a:t>
            </a:r>
            <a:endParaRPr lang="cs-CZ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17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84776" cy="3456384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Místní akční plán rozvoje vzdělávání na území ORP Příbram </a:t>
            </a:r>
          </a:p>
          <a:p>
            <a:r>
              <a:rPr lang="cs-CZ" b="1" dirty="0">
                <a:solidFill>
                  <a:schemeClr val="tx1"/>
                </a:solidFill>
              </a:rPr>
              <a:t>(MAP ORP Příbram)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Pomoc školám na území MAS se zjednodušenými projekty – tzv. ŠABLONY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10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Zhodnocení činnosti za rok 2016</a:t>
            </a:r>
          </a:p>
        </p:txBody>
      </p:sp>
    </p:spTree>
    <p:extLst>
      <p:ext uri="{BB962C8B-B14F-4D97-AF65-F5344CB8AC3E}">
        <p14:creationId xmlns:p14="http://schemas.microsoft.com/office/powerpoint/2010/main" val="201132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410445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Ve spolupráci s Celostátní sítí pro venkov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v srpnu Workshop pro MAS Středočeského kraje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v září Podbrdský trh v </a:t>
            </a:r>
            <a:r>
              <a:rPr lang="cs-CZ" sz="3000" dirty="0" err="1">
                <a:solidFill>
                  <a:schemeClr val="tx1"/>
                </a:solidFill>
              </a:rPr>
              <a:t>Rožmitále</a:t>
            </a:r>
            <a:r>
              <a:rPr lang="cs-CZ" sz="3000" dirty="0">
                <a:solidFill>
                  <a:schemeClr val="tx1"/>
                </a:solidFill>
              </a:rPr>
              <a:t> pod Třemšínem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v listopadu v Milíně seminář Pozemkové úpravy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3000" b="1" dirty="0">
                <a:solidFill>
                  <a:schemeClr val="tx1"/>
                </a:solidFill>
              </a:rPr>
              <a:t>Regionální potravina 2016</a:t>
            </a:r>
          </a:p>
          <a:p>
            <a:endParaRPr lang="cs-CZ" sz="2000" b="1" dirty="0">
              <a:solidFill>
                <a:schemeClr val="tx1"/>
              </a:solidFill>
            </a:endParaRPr>
          </a:p>
          <a:p>
            <a:r>
              <a:rPr lang="cs-CZ" sz="3000" b="1" dirty="0">
                <a:solidFill>
                  <a:schemeClr val="tx1"/>
                </a:solidFill>
              </a:rPr>
              <a:t>Propagační materiály MAS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1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11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Zhodnocení činnosti za rok 2016</a:t>
            </a:r>
          </a:p>
        </p:txBody>
      </p:sp>
    </p:spTree>
    <p:extLst>
      <p:ext uri="{BB962C8B-B14F-4D97-AF65-F5344CB8AC3E}">
        <p14:creationId xmlns:p14="http://schemas.microsoft.com/office/powerpoint/2010/main" val="41745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8205" y="1340768"/>
            <a:ext cx="8390259" cy="41044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4300" b="1" dirty="0">
                <a:solidFill>
                  <a:schemeClr val="tx1"/>
                </a:solidFill>
              </a:rPr>
              <a:t>Výroční zpráva za rok 2016</a:t>
            </a:r>
          </a:p>
          <a:p>
            <a:pPr lvl="0"/>
            <a:endParaRPr lang="cs-CZ" sz="43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nová mapa území MAS - od 1.1.2016 přibylo Věšínu a Vranovicím území v CHKO Brdy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nová organizační struktura kanceláře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aktualizovaný seznam členů k 31.12.2016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informace o vývoji Strategie MAS Podbrdsko v průběhu roku 2016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hospodaření MAS v roce 2016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a další informace o činnost MAS během celého roku 2016</a:t>
            </a:r>
          </a:p>
          <a:p>
            <a:pPr lvl="0"/>
            <a:r>
              <a:rPr lang="cs-CZ" b="1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12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Zhodnocení činnosti za rok 2016</a:t>
            </a:r>
          </a:p>
        </p:txBody>
      </p:sp>
    </p:spTree>
    <p:extLst>
      <p:ext uri="{BB962C8B-B14F-4D97-AF65-F5344CB8AC3E}">
        <p14:creationId xmlns:p14="http://schemas.microsoft.com/office/powerpoint/2010/main" val="381670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13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183824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>
                <a:solidFill>
                  <a:srgbClr val="00B0F0"/>
                </a:solidFill>
              </a:rPr>
              <a:t>Účetní závěrka za rok 2016</a:t>
            </a:r>
            <a:endParaRPr lang="cs-CZ" b="1" dirty="0">
              <a:solidFill>
                <a:srgbClr val="00B0F0"/>
              </a:solidFill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78055"/>
              </p:ext>
            </p:extLst>
          </p:nvPr>
        </p:nvGraphicFramePr>
        <p:xfrm>
          <a:off x="1475339" y="1501733"/>
          <a:ext cx="6841077" cy="2026728"/>
        </p:xfrm>
        <a:graphic>
          <a:graphicData uri="http://schemas.openxmlformats.org/drawingml/2006/table">
            <a:tbl>
              <a:tblPr firstRow="1" firstCol="1" bandRow="1"/>
              <a:tblGrid>
                <a:gridCol w="5236152">
                  <a:extLst>
                    <a:ext uri="{9D8B030D-6E8A-4147-A177-3AD203B41FA5}">
                      <a16:colId xmlns:a16="http://schemas.microsoft.com/office/drawing/2014/main" val="1100077605"/>
                    </a:ext>
                  </a:extLst>
                </a:gridCol>
                <a:gridCol w="1604925">
                  <a:extLst>
                    <a:ext uri="{9D8B030D-6E8A-4147-A177-3AD203B41FA5}">
                      <a16:colId xmlns:a16="http://schemas.microsoft.com/office/drawing/2014/main" val="3321900299"/>
                    </a:ext>
                  </a:extLst>
                </a:gridCol>
              </a:tblGrid>
              <a:tr h="33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Aktiva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 tis.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24221"/>
                  </a:ext>
                </a:extLst>
              </a:tr>
              <a:tr h="33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Drobný dlouhodobý hmotný majetek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58452"/>
                  </a:ext>
                </a:extLst>
              </a:tr>
              <a:tr h="33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Odpisy drobného dlouhodobého hmotného majetku*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34783"/>
                  </a:ext>
                </a:extLst>
              </a:tr>
              <a:tr h="33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Pohledávky **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47506"/>
                  </a:ext>
                </a:extLst>
              </a:tr>
              <a:tr h="33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Finanční majetek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31985"/>
                  </a:ext>
                </a:extLst>
              </a:tr>
              <a:tr h="337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Aktiva 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410069"/>
                  </a:ext>
                </a:extLst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38101"/>
              </p:ext>
            </p:extLst>
          </p:nvPr>
        </p:nvGraphicFramePr>
        <p:xfrm>
          <a:off x="1477204" y="3158554"/>
          <a:ext cx="6839212" cy="2182694"/>
        </p:xfrm>
        <a:graphic>
          <a:graphicData uri="http://schemas.openxmlformats.org/drawingml/2006/table">
            <a:tbl>
              <a:tblPr firstRow="1" firstCol="1" bandRow="1"/>
              <a:tblGrid>
                <a:gridCol w="571289">
                  <a:extLst>
                    <a:ext uri="{9D8B030D-6E8A-4147-A177-3AD203B41FA5}">
                      <a16:colId xmlns:a16="http://schemas.microsoft.com/office/drawing/2014/main" val="1487078320"/>
                    </a:ext>
                  </a:extLst>
                </a:gridCol>
                <a:gridCol w="571289">
                  <a:extLst>
                    <a:ext uri="{9D8B030D-6E8A-4147-A177-3AD203B41FA5}">
                      <a16:colId xmlns:a16="http://schemas.microsoft.com/office/drawing/2014/main" val="852289125"/>
                    </a:ext>
                  </a:extLst>
                </a:gridCol>
                <a:gridCol w="1142579">
                  <a:extLst>
                    <a:ext uri="{9D8B030D-6E8A-4147-A177-3AD203B41FA5}">
                      <a16:colId xmlns:a16="http://schemas.microsoft.com/office/drawing/2014/main" val="1743492951"/>
                    </a:ext>
                  </a:extLst>
                </a:gridCol>
                <a:gridCol w="1058327">
                  <a:extLst>
                    <a:ext uri="{9D8B030D-6E8A-4147-A177-3AD203B41FA5}">
                      <a16:colId xmlns:a16="http://schemas.microsoft.com/office/drawing/2014/main" val="3269780931"/>
                    </a:ext>
                  </a:extLst>
                </a:gridCol>
                <a:gridCol w="1891240">
                  <a:extLst>
                    <a:ext uri="{9D8B030D-6E8A-4147-A177-3AD203B41FA5}">
                      <a16:colId xmlns:a16="http://schemas.microsoft.com/office/drawing/2014/main" val="2627357037"/>
                    </a:ext>
                  </a:extLst>
                </a:gridCol>
                <a:gridCol w="140420">
                  <a:extLst>
                    <a:ext uri="{9D8B030D-6E8A-4147-A177-3AD203B41FA5}">
                      <a16:colId xmlns:a16="http://schemas.microsoft.com/office/drawing/2014/main" val="2204803333"/>
                    </a:ext>
                  </a:extLst>
                </a:gridCol>
                <a:gridCol w="1464068">
                  <a:extLst>
                    <a:ext uri="{9D8B030D-6E8A-4147-A177-3AD203B41FA5}">
                      <a16:colId xmlns:a16="http://schemas.microsoft.com/office/drawing/2014/main" val="240063193"/>
                    </a:ext>
                  </a:extLst>
                </a:gridCol>
              </a:tblGrid>
              <a:tr h="2581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490522"/>
                  </a:ext>
                </a:extLst>
              </a:tr>
              <a:tr h="25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409845"/>
                  </a:ext>
                </a:extLst>
              </a:tr>
              <a:tr h="28163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Pasiva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 tis.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131"/>
                  </a:ext>
                </a:extLst>
              </a:tr>
              <a:tr h="28163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Základní jmění + nerozdělený zisk z minulých let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47413"/>
                  </a:ext>
                </a:extLst>
              </a:tr>
              <a:tr h="28163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Závazky ***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6603"/>
                  </a:ext>
                </a:extLst>
              </a:tr>
              <a:tr h="28163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Výsledek hospodaření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650784"/>
                  </a:ext>
                </a:extLst>
              </a:tr>
              <a:tr h="28163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Pasiva 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53794"/>
                  </a:ext>
                </a:extLst>
              </a:tr>
              <a:tr h="25816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***) 280tis. půjčky, 93tis. mzdy 12/2016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89010"/>
                  </a:ext>
                </a:extLst>
              </a:tr>
            </a:tbl>
          </a:graphicData>
        </a:graphic>
      </p:graphicFrame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58205" y="732292"/>
            <a:ext cx="74888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Rozvaha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*)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Účetní zůstatková hodnota majetku + majetek zakoupený v roce 2016</a:t>
            </a:r>
            <a:endParaRPr kumimoji="0" lang="cs-CZ" altLang="cs-CZ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**) 472tis. nevyplacené dotace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30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14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>
                <a:solidFill>
                  <a:srgbClr val="00B0F0"/>
                </a:solidFill>
              </a:rPr>
              <a:t>Účetní závěrka za rok 2016</a:t>
            </a:r>
            <a:endParaRPr lang="cs-CZ" b="1" dirty="0">
              <a:solidFill>
                <a:srgbClr val="00B0F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017192"/>
              </p:ext>
            </p:extLst>
          </p:nvPr>
        </p:nvGraphicFramePr>
        <p:xfrm>
          <a:off x="1901250" y="1073994"/>
          <a:ext cx="6199142" cy="4299866"/>
        </p:xfrm>
        <a:graphic>
          <a:graphicData uri="http://schemas.openxmlformats.org/drawingml/2006/table">
            <a:tbl>
              <a:tblPr firstRow="1" firstCol="1" bandRow="1"/>
              <a:tblGrid>
                <a:gridCol w="442507">
                  <a:extLst>
                    <a:ext uri="{9D8B030D-6E8A-4147-A177-3AD203B41FA5}">
                      <a16:colId xmlns:a16="http://schemas.microsoft.com/office/drawing/2014/main" val="4135048409"/>
                    </a:ext>
                  </a:extLst>
                </a:gridCol>
                <a:gridCol w="422975">
                  <a:extLst>
                    <a:ext uri="{9D8B030D-6E8A-4147-A177-3AD203B41FA5}">
                      <a16:colId xmlns:a16="http://schemas.microsoft.com/office/drawing/2014/main" val="3285596191"/>
                    </a:ext>
                  </a:extLst>
                </a:gridCol>
                <a:gridCol w="879626">
                  <a:extLst>
                    <a:ext uri="{9D8B030D-6E8A-4147-A177-3AD203B41FA5}">
                      <a16:colId xmlns:a16="http://schemas.microsoft.com/office/drawing/2014/main" val="2441693347"/>
                    </a:ext>
                  </a:extLst>
                </a:gridCol>
                <a:gridCol w="826418">
                  <a:extLst>
                    <a:ext uri="{9D8B030D-6E8A-4147-A177-3AD203B41FA5}">
                      <a16:colId xmlns:a16="http://schemas.microsoft.com/office/drawing/2014/main" val="4045718796"/>
                    </a:ext>
                  </a:extLst>
                </a:gridCol>
                <a:gridCol w="661403">
                  <a:extLst>
                    <a:ext uri="{9D8B030D-6E8A-4147-A177-3AD203B41FA5}">
                      <a16:colId xmlns:a16="http://schemas.microsoft.com/office/drawing/2014/main" val="403657734"/>
                    </a:ext>
                  </a:extLst>
                </a:gridCol>
                <a:gridCol w="646586">
                  <a:extLst>
                    <a:ext uri="{9D8B030D-6E8A-4147-A177-3AD203B41FA5}">
                      <a16:colId xmlns:a16="http://schemas.microsoft.com/office/drawing/2014/main" val="1049353537"/>
                    </a:ext>
                  </a:extLst>
                </a:gridCol>
                <a:gridCol w="646586">
                  <a:extLst>
                    <a:ext uri="{9D8B030D-6E8A-4147-A177-3AD203B41FA5}">
                      <a16:colId xmlns:a16="http://schemas.microsoft.com/office/drawing/2014/main" val="3795286573"/>
                    </a:ext>
                  </a:extLst>
                </a:gridCol>
                <a:gridCol w="646586">
                  <a:extLst>
                    <a:ext uri="{9D8B030D-6E8A-4147-A177-3AD203B41FA5}">
                      <a16:colId xmlns:a16="http://schemas.microsoft.com/office/drawing/2014/main" val="361214442"/>
                    </a:ext>
                  </a:extLst>
                </a:gridCol>
                <a:gridCol w="646586">
                  <a:extLst>
                    <a:ext uri="{9D8B030D-6E8A-4147-A177-3AD203B41FA5}">
                      <a16:colId xmlns:a16="http://schemas.microsoft.com/office/drawing/2014/main" val="2286907134"/>
                    </a:ext>
                  </a:extLst>
                </a:gridCol>
                <a:gridCol w="379869">
                  <a:extLst>
                    <a:ext uri="{9D8B030D-6E8A-4147-A177-3AD203B41FA5}">
                      <a16:colId xmlns:a16="http://schemas.microsoft.com/office/drawing/2014/main" val="1136627497"/>
                    </a:ext>
                  </a:extLst>
                </a:gridCol>
              </a:tblGrid>
              <a:tr h="216050"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Činnost (v tis. 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099125"/>
                  </a:ext>
                </a:extLst>
              </a:tr>
              <a:tr h="216050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Hlavní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Hospodářská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730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Spotřebované nákupy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078508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Nájem kanceláře + služby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138321"/>
                  </a:ext>
                </a:extLst>
              </a:tr>
              <a:tr h="21605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Ostatní služby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917294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Osobní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21786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Poskytované příspěvky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2591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Místní akční plány - GRANT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15412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Ostatní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057161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Náklady 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47478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351633"/>
                  </a:ext>
                </a:extLst>
              </a:tr>
              <a:tr h="216050"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Výnosy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Činnost (v tis. 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1784"/>
                  </a:ext>
                </a:extLst>
              </a:tr>
              <a:tr h="216050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Hlavní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Hospodářská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228859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Přijaté příspěvky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209655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Dotace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23908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Tržby za vlastní výkony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945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Místní akční plány - GRANT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82697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Výnosy 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753499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863621"/>
                  </a:ext>
                </a:extLst>
              </a:tr>
              <a:tr h="2160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Výsledek hospodaření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45003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5363" y="1048476"/>
            <a:ext cx="16497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Výkaz zisku a ztrát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2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15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Zvýšení nájemného kanceláře MAS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3122" y="1556793"/>
            <a:ext cx="859666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>
                <a:solidFill>
                  <a:schemeClr val="tx1"/>
                </a:solidFill>
              </a:rPr>
              <a:t>Nájemné kanceláře v Rožmitále </a:t>
            </a:r>
          </a:p>
          <a:p>
            <a:r>
              <a:rPr lang="cs-CZ" sz="3000" dirty="0">
                <a:solidFill>
                  <a:schemeClr val="tx1"/>
                </a:solidFill>
              </a:rPr>
              <a:t>po rekonstrukci na podzim 2016 </a:t>
            </a:r>
          </a:p>
          <a:p>
            <a:r>
              <a:rPr lang="cs-CZ" sz="3000" dirty="0">
                <a:solidFill>
                  <a:schemeClr val="tx1"/>
                </a:solidFill>
              </a:rPr>
              <a:t>zvýšen z 24.000,- Kč na 38.496,- Kč. </a:t>
            </a:r>
          </a:p>
        </p:txBody>
      </p:sp>
    </p:spTree>
    <p:extLst>
      <p:ext uri="{BB962C8B-B14F-4D97-AF65-F5344CB8AC3E}">
        <p14:creationId xmlns:p14="http://schemas.microsoft.com/office/powerpoint/2010/main" val="365495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16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Zpráva Dozorčí rady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3122" y="155679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chemeClr val="tx1"/>
                </a:solidFill>
              </a:rPr>
              <a:t>Zprávu přednese předseda Dozorčí rady JUDr. Josef Kaiser</a:t>
            </a:r>
          </a:p>
        </p:txBody>
      </p:sp>
    </p:spTree>
    <p:extLst>
      <p:ext uri="{BB962C8B-B14F-4D97-AF65-F5344CB8AC3E}">
        <p14:creationId xmlns:p14="http://schemas.microsoft.com/office/powerpoint/2010/main" val="302170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17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Plán činnosti na rok 2017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99592" y="1340768"/>
            <a:ext cx="8070198" cy="4096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Interní postupy MAS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Plán Výzev MAS 2017 a 2018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Projekt Místní akční plán rozvoje vzdělávání na území ORP Příbram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Propagace činnosti MAS a plnění Strategie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Další činnost MAS - </a:t>
            </a:r>
            <a:r>
              <a:rPr lang="cs-CZ" sz="2700" dirty="0">
                <a:solidFill>
                  <a:schemeClr val="tx1"/>
                </a:solidFill>
              </a:rPr>
              <a:t>pořádání Podbrdského trhu v Březnici 29.4.2017 a v Rožmitále pod Třemšínem 23.9.2017, aj.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99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18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Plán činnosti na rok 2017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0" y="1556792"/>
            <a:ext cx="91440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chemeClr val="tx1"/>
                </a:solidFill>
              </a:rPr>
              <a:t>Zapojení MAS do projektu z financovaného z Operačního programu Zaměstnanost</a:t>
            </a:r>
          </a:p>
          <a:p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b="1" i="1" dirty="0">
                <a:solidFill>
                  <a:schemeClr val="tx1"/>
                </a:solidFill>
              </a:rPr>
              <a:t>„Plánování sociálních služeb na území                               MAS Podbrdsko“</a:t>
            </a:r>
          </a:p>
          <a:p>
            <a:r>
              <a:rPr lang="cs-CZ" dirty="0">
                <a:solidFill>
                  <a:schemeClr val="tx1"/>
                </a:solidFill>
              </a:rPr>
              <a:t>Zahájení projektu předpokládáme 1.11.2017,         doba trvání projektu bude 24 měsíců.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2859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19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Rozpočet MAS pro rok 2017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3122" y="155679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21874"/>
              </p:ext>
            </p:extLst>
          </p:nvPr>
        </p:nvGraphicFramePr>
        <p:xfrm>
          <a:off x="1043608" y="1218951"/>
          <a:ext cx="7488832" cy="3821373"/>
        </p:xfrm>
        <a:graphic>
          <a:graphicData uri="http://schemas.openxmlformats.org/drawingml/2006/table">
            <a:tbl>
              <a:tblPr/>
              <a:tblGrid>
                <a:gridCol w="6595506">
                  <a:extLst>
                    <a:ext uri="{9D8B030D-6E8A-4147-A177-3AD203B41FA5}">
                      <a16:colId xmlns:a16="http://schemas.microsoft.com/office/drawing/2014/main" val="1149302681"/>
                    </a:ext>
                  </a:extLst>
                </a:gridCol>
                <a:gridCol w="893326">
                  <a:extLst>
                    <a:ext uri="{9D8B030D-6E8A-4147-A177-3AD203B41FA5}">
                      <a16:colId xmlns:a16="http://schemas.microsoft.com/office/drawing/2014/main" val="2182613328"/>
                    </a:ext>
                  </a:extLst>
                </a:gridCol>
              </a:tblGrid>
              <a:tr h="4155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Příjmy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44752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Ministerstvo pro místní rozvoj - dotace na režie MAS (IROP, SC 4.2)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376329"/>
                  </a:ext>
                </a:extLst>
              </a:tr>
              <a:tr h="371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Ministerstvo pro místní rozvoj - dotace na režie MAS (vratka uznatelných výdajů za rok 2016)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063845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 Místní akční plány ORP Příbram v roce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25750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Vráceno předfinancování na MAP z Příbrami za rok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007144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Půjčka od České spořitelny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23591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Členské příspěvky od členů 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444095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Podbrdský trh aj. hospodářská činnost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839628"/>
                  </a:ext>
                </a:extLst>
              </a:tr>
              <a:tr h="4155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Příjmy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58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4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</a:t>
            </a:fld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86911" y="1340768"/>
            <a:ext cx="7798346" cy="3844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Předseda zasedání: </a:t>
            </a:r>
          </a:p>
          <a:p>
            <a:pPr algn="l"/>
            <a:r>
              <a:rPr lang="cs-CZ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Markéta Balková</a:t>
            </a:r>
          </a:p>
          <a:p>
            <a:pPr algn="l"/>
            <a:endParaRPr lang="cs-CZ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Zapisovatel: </a:t>
            </a:r>
          </a:p>
          <a:p>
            <a:pPr algn="l"/>
            <a:r>
              <a:rPr lang="cs-CZ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Petra </a:t>
            </a:r>
            <a:r>
              <a:rPr lang="cs-CZ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Benjáková</a:t>
            </a:r>
            <a:endParaRPr lang="cs-CZ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Ověřovatelé zápisu: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Ing. Josef Vondrášek, Ing. Gabriela Jeníčková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Návrhová a volební komise ve složení: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Obec Vranovice </a:t>
            </a:r>
            <a:r>
              <a:rPr lang="cs-CZ" sz="2200" dirty="0">
                <a:solidFill>
                  <a:schemeClr val="tx1"/>
                </a:solidFill>
              </a:rPr>
              <a:t>- předsedkyně návrhové a volební komise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Jitka Štěpánová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607016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20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Rozpočet MAS pro rok 2017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3122" y="155679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87387"/>
              </p:ext>
            </p:extLst>
          </p:nvPr>
        </p:nvGraphicFramePr>
        <p:xfrm>
          <a:off x="1187624" y="1073995"/>
          <a:ext cx="7499176" cy="4275744"/>
        </p:xfrm>
        <a:graphic>
          <a:graphicData uri="http://schemas.openxmlformats.org/drawingml/2006/table">
            <a:tbl>
              <a:tblPr/>
              <a:tblGrid>
                <a:gridCol w="6604617">
                  <a:extLst>
                    <a:ext uri="{9D8B030D-6E8A-4147-A177-3AD203B41FA5}">
                      <a16:colId xmlns:a16="http://schemas.microsoft.com/office/drawing/2014/main" val="3795998079"/>
                    </a:ext>
                  </a:extLst>
                </a:gridCol>
                <a:gridCol w="894559">
                  <a:extLst>
                    <a:ext uri="{9D8B030D-6E8A-4147-A177-3AD203B41FA5}">
                      <a16:colId xmlns:a16="http://schemas.microsoft.com/office/drawing/2014/main" val="3860962104"/>
                    </a:ext>
                  </a:extLst>
                </a:gridCol>
              </a:tblGrid>
              <a:tr h="31040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Výdaje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86165"/>
                  </a:ext>
                </a:extLst>
              </a:tr>
              <a:tr h="118848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Ministerstvo pro místní rozvoj - dotace na režie MAS (IROP, SC 4.2): realizace činností komunitně vedeného místního rozvoje a naplňování Strategie MAS (zahrnuje pořízení drobného majetku, osobní náklady, odvody, provoz webové stránky, spotřeba materiálu, nájem kanceláře, cestovné, účetní aj. služby, povinná publicita a propagační materiály)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74987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Půjčka od České spořitelny vč. úroku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774991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 Místní akční plány ORP Příbram v roce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728296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Spoluúčast MAS na projektu MAP v roce 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378579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Vratka půjček členům MAS do 30.6.2017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175520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Členské příspěvky NS MAS, KS 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679424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Podbrdský trh aj. hospodářská činnost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060130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658218"/>
                  </a:ext>
                </a:extLst>
              </a:tr>
              <a:tr h="245068">
                <a:tc>
                  <a:txBody>
                    <a:bodyPr/>
                    <a:lstStyle/>
                    <a:p>
                      <a:pPr algn="l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88943"/>
                  </a:ext>
                </a:extLst>
              </a:tr>
              <a:tr h="3104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7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435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21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Členské příspěvky na rok 2017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8205" y="1210766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</a:rPr>
              <a:t>Návrh na výši příspěvků v roce 2017: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podnikatelé podle zákona č. 89/2012 </a:t>
            </a:r>
            <a:r>
              <a:rPr lang="cs-CZ" dirty="0" err="1">
                <a:solidFill>
                  <a:schemeClr val="tx1"/>
                </a:solidFill>
              </a:rPr>
              <a:t>Sb</a:t>
            </a:r>
            <a:r>
              <a:rPr lang="cs-CZ" dirty="0">
                <a:solidFill>
                  <a:schemeClr val="tx1"/>
                </a:solidFill>
              </a:rPr>
              <a:t> – 1.000,- Kč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obchodní korporace podle zákona č. 90/2012 Sb. – 2.000,- Kč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obce s počtem obyvatel menším než pět set (500) – 1.000,- Kč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obce s počtem obyvatel větším než pět set (500) a svazky obcí – 2.000,- Kč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příspěvkové organizace zřizované organizačními složkami státu a územně samosprávnými celky – 2.000,- Kč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fyzické osoby, neziskové organizace - 100,- Kč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35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22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Diskuse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8205" y="1412776"/>
            <a:ext cx="8596668" cy="3052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srgbClr val="00B050"/>
                </a:solidFill>
              </a:rPr>
              <a:t>NOVĚ ZVOLENÉ ORGÁNY MAJÍ PO UKONČENÍ VALNÉ HROMADY KRÁTKÉ JEDNÁNÍ K NASTAVENÍ PŘEDSEDŮ JEDNOTLIVÝCH ORGÁNŮ: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 SPRÁVNÍ RADA, VÝBĚROVÁ KOMISE A DOZORČÍ RADA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¨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Nezapomeňte sníst všechny řízečky 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a kremrole….</a:t>
            </a:r>
          </a:p>
          <a:p>
            <a:endParaRPr lang="cs-CZ" sz="2400" dirty="0"/>
          </a:p>
        </p:txBody>
      </p:sp>
      <p:pic>
        <p:nvPicPr>
          <p:cNvPr id="9" name="Zástupný symbol pro obsah 7" descr="usmivajici-se-smajlik-butt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52342" y="3488898"/>
            <a:ext cx="18573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93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23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Děkujeme za pozornost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3122" y="1556792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1101960" y="1204098"/>
            <a:ext cx="601980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b="1" dirty="0"/>
              <a:t>MAS PODBRDSKO, z.s.</a:t>
            </a:r>
            <a:endParaRPr lang="cs-CZ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endParaRPr lang="cs-CZ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sz="1600" b="1" u="sng" dirty="0"/>
              <a:t>Sídlo</a:t>
            </a:r>
            <a:r>
              <a:rPr lang="cs-CZ" sz="1600" b="1" dirty="0"/>
              <a:t>: </a:t>
            </a:r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sz="1600" dirty="0" err="1"/>
              <a:t>Hvožďany</a:t>
            </a:r>
            <a:r>
              <a:rPr lang="cs-CZ" sz="1600" dirty="0"/>
              <a:t> 80, 262 44 </a:t>
            </a:r>
            <a:r>
              <a:rPr lang="cs-CZ" sz="1600" dirty="0" err="1"/>
              <a:t>Hvožďany</a:t>
            </a:r>
            <a:endParaRPr lang="cs-CZ" sz="1600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endParaRPr lang="cs-CZ" sz="1600" b="1" u="sng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sz="1600" b="1" u="sng" dirty="0"/>
              <a:t>Kancelář MAS</a:t>
            </a:r>
            <a:r>
              <a:rPr lang="cs-CZ" sz="1600" b="1" dirty="0"/>
              <a:t>:</a:t>
            </a:r>
            <a:endParaRPr lang="cs-CZ" sz="1600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sz="1600" dirty="0"/>
              <a:t>Městské zdravotnické zařízení </a:t>
            </a:r>
            <a:r>
              <a:rPr lang="cs-CZ" sz="1600" dirty="0" err="1"/>
              <a:t>Rožmitál</a:t>
            </a:r>
            <a:r>
              <a:rPr lang="cs-CZ" sz="1600" dirty="0"/>
              <a:t> pod </a:t>
            </a:r>
            <a:r>
              <a:rPr lang="cs-CZ" sz="1600" dirty="0" err="1"/>
              <a:t>Třemšínem</a:t>
            </a:r>
            <a:endParaRPr lang="cs-CZ" sz="1600" dirty="0"/>
          </a:p>
          <a:p>
            <a:pPr marR="21590" indent="270510">
              <a:lnSpc>
                <a:spcPct val="115000"/>
              </a:lnSpc>
              <a:spcAft>
                <a:spcPts val="0"/>
              </a:spcAft>
            </a:pPr>
            <a:r>
              <a:rPr lang="cs-CZ" sz="1600" dirty="0"/>
              <a:t>Komenského 646, 262 42 </a:t>
            </a:r>
            <a:r>
              <a:rPr lang="cs-CZ" sz="1600" dirty="0" err="1"/>
              <a:t>Rožmitál</a:t>
            </a:r>
            <a:r>
              <a:rPr lang="cs-CZ" sz="1600" dirty="0"/>
              <a:t> pod </a:t>
            </a:r>
            <a:r>
              <a:rPr lang="cs-CZ" sz="1600" dirty="0" err="1"/>
              <a:t>Třemšínem</a:t>
            </a: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21590">
              <a:lnSpc>
                <a:spcPct val="115000"/>
              </a:lnSpc>
              <a:spcAft>
                <a:spcPts val="0"/>
              </a:spcAft>
            </a:pPr>
            <a:endParaRPr lang="cs-CZ" dirty="0">
              <a:solidFill>
                <a:srgbClr val="3E3E3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21590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solidFill>
                  <a:srgbClr val="3E3E3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cs-CZ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maspodbrdsko@seznam.cz</a:t>
            </a:r>
            <a:endParaRPr lang="cs-CZ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21590">
              <a:lnSpc>
                <a:spcPct val="115000"/>
              </a:lnSpc>
            </a:pPr>
            <a:endParaRPr lang="cs-CZ" sz="14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  <a:p>
            <a:pPr marL="270510" marR="21590">
              <a:lnSpc>
                <a:spcPct val="115000"/>
              </a:lnSpc>
            </a:pPr>
            <a:r>
              <a:rPr lang="cs-CZ" sz="30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www.maspodbrdsko.cz</a:t>
            </a:r>
          </a:p>
          <a:p>
            <a:pPr marL="270510" marR="21590">
              <a:lnSpc>
                <a:spcPct val="115000"/>
              </a:lnSpc>
              <a:spcAft>
                <a:spcPts val="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filinova\Dropbox\MAS PODBRDSKO\LOGA\logo-kulat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39" y="1259415"/>
            <a:ext cx="2146839" cy="206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4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7488832" cy="4104456"/>
          </a:xfrm>
        </p:spPr>
        <p:txBody>
          <a:bodyPr>
            <a:normAutofit fontScale="6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Volba předsedy zasedání, zapisovatele a ověřovatelů zápisu, schválení programu zasedání, jmenování volební a návrhové komise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Změna Stanov MAS Podbrdsko v návaznosti na schválení Strategie MAS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Volba členů do orgánů MAS Podbrdsko (Výběrová komise, Dozorčí a Správní rada) – návrhová a volební komise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Zhodnocení činnosti za rok 2016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Plán činnosti MAS Podbrdsko na rok 2017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Projednání rozpočtu na rok 2017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Financování MAS z dalších zdrojů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Členské příspěvky na rok 2017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Diskuse	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Závěr	</a:t>
            </a:r>
          </a:p>
          <a:p>
            <a:pPr algn="l"/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Program Valné hromady</a:t>
            </a:r>
          </a:p>
        </p:txBody>
      </p:sp>
    </p:spTree>
    <p:extLst>
      <p:ext uri="{BB962C8B-B14F-4D97-AF65-F5344CB8AC3E}">
        <p14:creationId xmlns:p14="http://schemas.microsoft.com/office/powerpoint/2010/main" val="400944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848872" cy="374441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Stanovy byly na „přežití“, </a:t>
            </a:r>
          </a:p>
          <a:p>
            <a:pPr marL="514350" indent="-514350" algn="l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Stanovy byly  na „rozjezd“, </a:t>
            </a:r>
          </a:p>
          <a:p>
            <a:pPr marL="514350" indent="-514350" algn="l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Stanovy pro uznání MAS za „opravdovou“ </a:t>
            </a:r>
          </a:p>
          <a:p>
            <a:pPr marL="514350" indent="-514350" algn="l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a teď poslední stanovy pro provoz              „řádné MAS se schválenou Strategií“...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4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Návrh nové verze Stanov MAS</a:t>
            </a:r>
          </a:p>
        </p:txBody>
      </p:sp>
    </p:spTree>
    <p:extLst>
      <p:ext uri="{BB962C8B-B14F-4D97-AF65-F5344CB8AC3E}">
        <p14:creationId xmlns:p14="http://schemas.microsoft.com/office/powerpoint/2010/main" val="91216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5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Volby – SPRÁVNÍ RADA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75579"/>
              </p:ext>
            </p:extLst>
          </p:nvPr>
        </p:nvGraphicFramePr>
        <p:xfrm>
          <a:off x="755576" y="980728"/>
          <a:ext cx="7632848" cy="4199620"/>
        </p:xfrm>
        <a:graphic>
          <a:graphicData uri="http://schemas.openxmlformats.org/drawingml/2006/table">
            <a:tbl>
              <a:tblPr/>
              <a:tblGrid>
                <a:gridCol w="3106703">
                  <a:extLst>
                    <a:ext uri="{9D8B030D-6E8A-4147-A177-3AD203B41FA5}">
                      <a16:colId xmlns:a16="http://schemas.microsoft.com/office/drawing/2014/main" val="2960387575"/>
                    </a:ext>
                  </a:extLst>
                </a:gridCol>
                <a:gridCol w="1968470">
                  <a:extLst>
                    <a:ext uri="{9D8B030D-6E8A-4147-A177-3AD203B41FA5}">
                      <a16:colId xmlns:a16="http://schemas.microsoft.com/office/drawing/2014/main" val="3676622204"/>
                    </a:ext>
                  </a:extLst>
                </a:gridCol>
                <a:gridCol w="1660480">
                  <a:extLst>
                    <a:ext uri="{9D8B030D-6E8A-4147-A177-3AD203B41FA5}">
                      <a16:colId xmlns:a16="http://schemas.microsoft.com/office/drawing/2014/main" val="1911550009"/>
                    </a:ext>
                  </a:extLst>
                </a:gridCol>
                <a:gridCol w="897195">
                  <a:extLst>
                    <a:ext uri="{9D8B030D-6E8A-4147-A177-3AD203B41FA5}">
                      <a16:colId xmlns:a16="http://schemas.microsoft.com/office/drawing/2014/main" val="869650367"/>
                    </a:ext>
                  </a:extLst>
                </a:gridCol>
              </a:tblGrid>
              <a:tr h="5708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člen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zastupuje člena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sektor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zájmová 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67005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Hvožďany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Markéta Balková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20019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Město Rožmitál pod Třemšínem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Josef Vondrášek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755299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Pila Martinice, s.r.o.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Bořek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Bierhanzl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082686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Město Březnice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Petr Procházka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736370"/>
                  </a:ext>
                </a:extLst>
              </a:tr>
              <a:tr h="5708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Milín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Vladimír Vojáček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138078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Petr Chotívka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480968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SDH Tušovice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Ladislav Švejda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neziskový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050505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Gabriela Jeníčková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497025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Trvalá obnova školy, o.s.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Jana Derflová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neziskový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373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24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6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Volby – DOZORČÍ RADA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562446"/>
              </p:ext>
            </p:extLst>
          </p:nvPr>
        </p:nvGraphicFramePr>
        <p:xfrm>
          <a:off x="588087" y="1086832"/>
          <a:ext cx="8136904" cy="3860370"/>
        </p:xfrm>
        <a:graphic>
          <a:graphicData uri="http://schemas.openxmlformats.org/drawingml/2006/table">
            <a:tbl>
              <a:tblPr/>
              <a:tblGrid>
                <a:gridCol w="3311862">
                  <a:extLst>
                    <a:ext uri="{9D8B030D-6E8A-4147-A177-3AD203B41FA5}">
                      <a16:colId xmlns:a16="http://schemas.microsoft.com/office/drawing/2014/main" val="2111080924"/>
                    </a:ext>
                  </a:extLst>
                </a:gridCol>
                <a:gridCol w="2098464">
                  <a:extLst>
                    <a:ext uri="{9D8B030D-6E8A-4147-A177-3AD203B41FA5}">
                      <a16:colId xmlns:a16="http://schemas.microsoft.com/office/drawing/2014/main" val="673735174"/>
                    </a:ext>
                  </a:extLst>
                </a:gridCol>
                <a:gridCol w="1770134">
                  <a:extLst>
                    <a:ext uri="{9D8B030D-6E8A-4147-A177-3AD203B41FA5}">
                      <a16:colId xmlns:a16="http://schemas.microsoft.com/office/drawing/2014/main" val="3637211911"/>
                    </a:ext>
                  </a:extLst>
                </a:gridCol>
                <a:gridCol w="956444">
                  <a:extLst>
                    <a:ext uri="{9D8B030D-6E8A-4147-A177-3AD203B41FA5}">
                      <a16:colId xmlns:a16="http://schemas.microsoft.com/office/drawing/2014/main" val="1361161584"/>
                    </a:ext>
                  </a:extLst>
                </a:gridCol>
              </a:tblGrid>
              <a:tr h="6707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člen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zastupuje člena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sektor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zájmová skupina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95207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Kaiser, s.r.o. Rožmitál p. Tř.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JUDr. Josef Kaiser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899591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Jaroslav Cibulka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862013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Svazek obcí mikroregion Třemšín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Zuzana Šourková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664287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Svazek obcí Březnicko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Jiří Čížek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145483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Vševily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Karel Daniel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62045"/>
                  </a:ext>
                </a:extLst>
              </a:tr>
              <a:tr h="40787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Rodinné centrum Pampeliška, z.s.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Mgr. Pavlína Liebnerová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neziskový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576567"/>
                  </a:ext>
                </a:extLst>
              </a:tr>
              <a:tr h="438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Statek Rožmitál, s.r.o.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Karel Mráz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9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56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7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Volby – VÝBĚROVÁ KOMISE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89979"/>
              </p:ext>
            </p:extLst>
          </p:nvPr>
        </p:nvGraphicFramePr>
        <p:xfrm>
          <a:off x="487504" y="1268760"/>
          <a:ext cx="8199296" cy="3388712"/>
        </p:xfrm>
        <a:graphic>
          <a:graphicData uri="http://schemas.openxmlformats.org/drawingml/2006/table">
            <a:tbl>
              <a:tblPr/>
              <a:tblGrid>
                <a:gridCol w="3337256">
                  <a:extLst>
                    <a:ext uri="{9D8B030D-6E8A-4147-A177-3AD203B41FA5}">
                      <a16:colId xmlns:a16="http://schemas.microsoft.com/office/drawing/2014/main" val="2443403446"/>
                    </a:ext>
                  </a:extLst>
                </a:gridCol>
                <a:gridCol w="2114555">
                  <a:extLst>
                    <a:ext uri="{9D8B030D-6E8A-4147-A177-3AD203B41FA5}">
                      <a16:colId xmlns:a16="http://schemas.microsoft.com/office/drawing/2014/main" val="4138232191"/>
                    </a:ext>
                  </a:extLst>
                </a:gridCol>
                <a:gridCol w="1783707">
                  <a:extLst>
                    <a:ext uri="{9D8B030D-6E8A-4147-A177-3AD203B41FA5}">
                      <a16:colId xmlns:a16="http://schemas.microsoft.com/office/drawing/2014/main" val="410676712"/>
                    </a:ext>
                  </a:extLst>
                </a:gridCol>
                <a:gridCol w="963778">
                  <a:extLst>
                    <a:ext uri="{9D8B030D-6E8A-4147-A177-3AD203B41FA5}">
                      <a16:colId xmlns:a16="http://schemas.microsoft.com/office/drawing/2014/main" val="275043254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člen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zastupuje člena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sektor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zájmová skupina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91665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Jan Růžička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40985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Pavel Bukovjan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250531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Jitka Drechslerová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451394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Kulturní gang Březnice, </a:t>
                      </a:r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z.s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Dagmar Nesvedová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neziskový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302661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Lazsko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PhDr. František Bártík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317804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Věšín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Ing. Pavel Hutr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867151"/>
                  </a:ext>
                </a:extLst>
              </a:tr>
              <a:tr h="39152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 Vrančice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Jiří Sláma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veřejný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66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4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4309" y="1095089"/>
            <a:ext cx="8158049" cy="4320480"/>
          </a:xfrm>
        </p:spPr>
        <p:txBody>
          <a:bodyPr>
            <a:normAutofit fontScale="92500" lnSpcReduction="20000"/>
          </a:bodyPr>
          <a:lstStyle/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Kancelář MAS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Vývoj Strategie MAS Podbrdsko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Místní akční plán rozvoje vzdělávání na ORP Příbram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Akce pořádané společně s Celostátní sítí pro venkov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Spolupráce s KIS Středočeského kraje - Regionální potravina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Dotace Středočeského kraje na zpracování propagačních materiálů MAS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Výroční zpráva za rok 2016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Projednání účetní uzávěrky za rok 2016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Zpráva Dozorčí rady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8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Zhodnocení činnosti za rok 2016</a:t>
            </a:r>
          </a:p>
        </p:txBody>
      </p:sp>
    </p:spTree>
    <p:extLst>
      <p:ext uri="{BB962C8B-B14F-4D97-AF65-F5344CB8AC3E}">
        <p14:creationId xmlns:p14="http://schemas.microsoft.com/office/powerpoint/2010/main" val="140605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344816" cy="3528392"/>
          </a:xfrm>
        </p:spPr>
        <p:txBody>
          <a:bodyPr>
            <a:normAutofit fontScale="92500" lnSpcReduction="20000"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Strategie MAS Podbrdsko </a:t>
            </a:r>
          </a:p>
          <a:p>
            <a:r>
              <a:rPr lang="cs-CZ" sz="4000" b="1" dirty="0">
                <a:solidFill>
                  <a:schemeClr val="tx1"/>
                </a:solidFill>
              </a:rPr>
              <a:t>schválena 12.12.2016</a:t>
            </a:r>
          </a:p>
          <a:p>
            <a:endParaRPr lang="cs-CZ" sz="1500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Zároveň přišly do poloviny ledna 2017 všechny tzv. </a:t>
            </a:r>
            <a:r>
              <a:rPr lang="cs-CZ" b="1" dirty="0">
                <a:solidFill>
                  <a:schemeClr val="tx1"/>
                </a:solidFill>
              </a:rPr>
              <a:t>akceptační dopisy</a:t>
            </a:r>
            <a:r>
              <a:rPr lang="cs-CZ" dirty="0">
                <a:solidFill>
                  <a:schemeClr val="tx1"/>
                </a:solidFill>
              </a:rPr>
              <a:t>, tj. všechny Operační programy PRV, IROP a OPZ nám tímto potvrzují čerpání prostředků pro území MAS Podbrdsko.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06" y="5185282"/>
            <a:ext cx="8994666" cy="162458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9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58205" y="322385"/>
            <a:ext cx="8596668" cy="751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00B0F0"/>
                </a:solidFill>
              </a:rPr>
              <a:t>Zhodnocení činnosti za rok 2016</a:t>
            </a:r>
          </a:p>
        </p:txBody>
      </p:sp>
    </p:spTree>
    <p:extLst>
      <p:ext uri="{BB962C8B-B14F-4D97-AF65-F5344CB8AC3E}">
        <p14:creationId xmlns:p14="http://schemas.microsoft.com/office/powerpoint/2010/main" val="2678434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1135</Words>
  <Application>Microsoft Office PowerPoint</Application>
  <PresentationFormat>Předvádění na obrazovce (4:3)</PresentationFormat>
  <Paragraphs>370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MAS Podbrdsko 1</cp:lastModifiedBy>
  <cp:revision>31</cp:revision>
  <cp:lastPrinted>2017-01-30T09:34:09Z</cp:lastPrinted>
  <dcterms:created xsi:type="dcterms:W3CDTF">2016-05-31T08:32:53Z</dcterms:created>
  <dcterms:modified xsi:type="dcterms:W3CDTF">2017-01-30T09:37:06Z</dcterms:modified>
</cp:coreProperties>
</file>