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57"/>
  </p:notesMasterIdLst>
  <p:handoutMasterIdLst>
    <p:handoutMasterId r:id="rId58"/>
  </p:handoutMasterIdLst>
  <p:sldIdLst>
    <p:sldId id="284" r:id="rId2"/>
    <p:sldId id="453" r:id="rId3"/>
    <p:sldId id="454" r:id="rId4"/>
    <p:sldId id="455" r:id="rId5"/>
    <p:sldId id="456" r:id="rId6"/>
    <p:sldId id="457" r:id="rId7"/>
    <p:sldId id="458" r:id="rId8"/>
    <p:sldId id="459" r:id="rId9"/>
    <p:sldId id="460" r:id="rId10"/>
    <p:sldId id="461" r:id="rId11"/>
    <p:sldId id="462" r:id="rId12"/>
    <p:sldId id="463" r:id="rId13"/>
    <p:sldId id="464" r:id="rId14"/>
    <p:sldId id="465" r:id="rId15"/>
    <p:sldId id="466" r:id="rId16"/>
    <p:sldId id="467" r:id="rId17"/>
    <p:sldId id="468" r:id="rId18"/>
    <p:sldId id="469" r:id="rId19"/>
    <p:sldId id="470" r:id="rId20"/>
    <p:sldId id="471" r:id="rId21"/>
    <p:sldId id="472" r:id="rId22"/>
    <p:sldId id="473" r:id="rId23"/>
    <p:sldId id="474" r:id="rId24"/>
    <p:sldId id="475" r:id="rId25"/>
    <p:sldId id="476" r:id="rId26"/>
    <p:sldId id="477" r:id="rId27"/>
    <p:sldId id="478" r:id="rId28"/>
    <p:sldId id="479" r:id="rId29"/>
    <p:sldId id="480" r:id="rId30"/>
    <p:sldId id="481" r:id="rId31"/>
    <p:sldId id="452" r:id="rId32"/>
    <p:sldId id="422" r:id="rId33"/>
    <p:sldId id="423" r:id="rId34"/>
    <p:sldId id="424" r:id="rId35"/>
    <p:sldId id="482" r:id="rId36"/>
    <p:sldId id="483" r:id="rId37"/>
    <p:sldId id="484" r:id="rId38"/>
    <p:sldId id="485" r:id="rId39"/>
    <p:sldId id="486" r:id="rId40"/>
    <p:sldId id="487" r:id="rId41"/>
    <p:sldId id="488" r:id="rId42"/>
    <p:sldId id="489" r:id="rId43"/>
    <p:sldId id="421" r:id="rId44"/>
    <p:sldId id="285" r:id="rId45"/>
    <p:sldId id="265" r:id="rId46"/>
    <p:sldId id="264" r:id="rId47"/>
    <p:sldId id="266" r:id="rId48"/>
    <p:sldId id="366" r:id="rId49"/>
    <p:sldId id="367" r:id="rId50"/>
    <p:sldId id="368" r:id="rId51"/>
    <p:sldId id="369" r:id="rId52"/>
    <p:sldId id="370" r:id="rId53"/>
    <p:sldId id="371" r:id="rId54"/>
    <p:sldId id="372" r:id="rId55"/>
    <p:sldId id="262" r:id="rId56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CCCC"/>
    <a:srgbClr val="5FA4E5"/>
    <a:srgbClr val="00529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176" autoAdjust="0"/>
    <p:restoredTop sz="94660"/>
  </p:normalViewPr>
  <p:slideViewPr>
    <p:cSldViewPr snapToGrid="0" snapToObjects="1">
      <p:cViewPr>
        <p:scale>
          <a:sx n="100" d="100"/>
          <a:sy n="100" d="100"/>
        </p:scale>
        <p:origin x="-492" y="516"/>
      </p:cViewPr>
      <p:guideLst>
        <p:guide orient="horz" pos="3382"/>
        <p:guide pos="4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notesMaster" Target="notesMasters/notesMaster1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24D319-7988-0C47-A5AD-1F558D33A394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36DEBE-37C2-3D4C-B405-6A6964797A2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893289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6DD4C1-CE3B-8245-AB32-946652F98E9B}" type="datetimeFigureOut">
              <a:rPr lang="en-US" smtClean="0"/>
              <a:pPr/>
              <a:t>2/8/2016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1A35AD-0B81-F94A-83A1-9125CBB4FF2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3619581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715082"/>
            <a:ext cx="7772400" cy="1997296"/>
          </a:xfrm>
        </p:spPr>
        <p:txBody>
          <a:bodyPr anchor="t">
            <a:normAutofit/>
          </a:bodyPr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5386972"/>
            <a:ext cx="6400800" cy="570201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5FA4E5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subtitle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1"/>
          </p:nvPr>
        </p:nvSpPr>
        <p:spPr>
          <a:xfrm>
            <a:off x="685800" y="3309620"/>
            <a:ext cx="6632575" cy="1452562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lvl="0"/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2" hasCustomPrompt="1"/>
          </p:nvPr>
        </p:nvSpPr>
        <p:spPr>
          <a:xfrm>
            <a:off x="156851" y="6356350"/>
            <a:ext cx="2006600" cy="369888"/>
          </a:xfrm>
        </p:spPr>
        <p:txBody>
          <a:bodyPr/>
          <a:lstStyle>
            <a:lvl1pPr>
              <a:defRPr>
                <a:solidFill>
                  <a:srgbClr val="CCCCCC"/>
                </a:solidFill>
              </a:defRPr>
            </a:lvl1pPr>
          </a:lstStyle>
          <a:p>
            <a:pPr lvl="0"/>
            <a:r>
              <a:rPr lang="en-US" dirty="0" smtClean="0"/>
              <a:t>16/12/14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98065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6375" y="1306874"/>
            <a:ext cx="7700425" cy="4819290"/>
          </a:xfrm>
        </p:spPr>
        <p:txBody>
          <a:bodyPr/>
          <a:lstStyle>
            <a:lvl1pPr>
              <a:defRPr sz="1800"/>
            </a:lvl1pPr>
            <a:lvl2pPr marL="628650" indent="-171450">
              <a:defRPr sz="2000" b="1"/>
            </a:lvl2pPr>
            <a:lvl3pPr marL="1073150" indent="-158750">
              <a:defRPr sz="1600"/>
            </a:lvl3pPr>
            <a:lvl4pPr marL="1528763" indent="-157163">
              <a:defRPr sz="1600"/>
            </a:lvl4pPr>
            <a:lvl5pPr marL="1973263" indent="-144463">
              <a:defRPr sz="1600"/>
            </a:lvl5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457200" y="261938"/>
            <a:ext cx="8229600" cy="822325"/>
          </a:xfrm>
        </p:spPr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9245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04904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Click to edit Master text styles</a:t>
            </a:r>
          </a:p>
          <a:p>
            <a:pPr lvl="1"/>
            <a:r>
              <a:rPr lang="cs-CZ" smtClean="0"/>
              <a:t>Second level</a:t>
            </a:r>
          </a:p>
          <a:p>
            <a:pPr lvl="2"/>
            <a:r>
              <a:rPr lang="cs-CZ" smtClean="0"/>
              <a:t>Third level</a:t>
            </a:r>
          </a:p>
          <a:p>
            <a:pPr lvl="3"/>
            <a:r>
              <a:rPr lang="cs-CZ" smtClean="0"/>
              <a:t>Fourth level</a:t>
            </a:r>
          </a:p>
          <a:p>
            <a:pPr lvl="4"/>
            <a:r>
              <a:rPr lang="cs-CZ" smtClean="0"/>
              <a:t>Fifth level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75278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Click to edit Master title style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35801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877525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</a:t>
            </a:r>
            <a:r>
              <a:rPr lang="cs-CZ" dirty="0" err="1" smtClean="0"/>
              <a:t>title</a:t>
            </a:r>
            <a:r>
              <a:rPr lang="cs-CZ" dirty="0" smtClean="0"/>
              <a:t>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2908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inal Slide"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6341" y="1264906"/>
            <a:ext cx="7383470" cy="1470025"/>
          </a:xfrm>
        </p:spPr>
        <p:txBody>
          <a:bodyPr>
            <a:normAutofit/>
          </a:bodyPr>
          <a:lstStyle>
            <a:lvl1pPr>
              <a:defRPr sz="3200" b="1">
                <a:solidFill>
                  <a:schemeClr val="bg1"/>
                </a:solidFill>
              </a:defRPr>
            </a:lvl1pPr>
          </a:lstStyle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ubtitle 2"/>
          <p:cNvSpPr txBox="1">
            <a:spLocks/>
          </p:cNvSpPr>
          <p:nvPr userDrawn="1"/>
        </p:nvSpPr>
        <p:spPr>
          <a:xfrm>
            <a:off x="161280" y="5840002"/>
            <a:ext cx="3312170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kern="1200" dirty="0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Centrum pro regionální rozvoj České republiky</a:t>
            </a:r>
          </a:p>
        </p:txBody>
      </p:sp>
      <p:sp>
        <p:nvSpPr>
          <p:cNvPr id="9" name="Subtitle 2"/>
          <p:cNvSpPr txBox="1">
            <a:spLocks/>
          </p:cNvSpPr>
          <p:nvPr userDrawn="1"/>
        </p:nvSpPr>
        <p:spPr>
          <a:xfrm>
            <a:off x="3591250" y="5840002"/>
            <a:ext cx="246494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dirty="0" smtClean="0">
                <a:solidFill>
                  <a:schemeClr val="bg1"/>
                </a:solidFill>
              </a:rPr>
              <a:t>Vinohradská 46, 120 00  Praha 2</a:t>
            </a:r>
          </a:p>
        </p:txBody>
      </p:sp>
      <p:sp>
        <p:nvSpPr>
          <p:cNvPr id="10" name="Subtitle 2"/>
          <p:cNvSpPr txBox="1">
            <a:spLocks/>
          </p:cNvSpPr>
          <p:nvPr userDrawn="1"/>
        </p:nvSpPr>
        <p:spPr>
          <a:xfrm>
            <a:off x="6140450" y="5840002"/>
            <a:ext cx="1747402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dirty="0" smtClean="0">
                <a:solidFill>
                  <a:schemeClr val="bg1"/>
                </a:solidFill>
              </a:rPr>
              <a:t>tel.: +420 221 580 201</a:t>
            </a:r>
          </a:p>
        </p:txBody>
      </p:sp>
      <p:sp>
        <p:nvSpPr>
          <p:cNvPr id="12" name="Subtitle 2"/>
          <p:cNvSpPr txBox="1">
            <a:spLocks/>
          </p:cNvSpPr>
          <p:nvPr userDrawn="1"/>
        </p:nvSpPr>
        <p:spPr>
          <a:xfrm>
            <a:off x="8048299" y="5828841"/>
            <a:ext cx="1000451" cy="40240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3200" kern="1200">
                <a:solidFill>
                  <a:srgbClr val="FFFFFF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457200" rtl="0" eaLnBrk="1" latinLnBrk="0" hangingPunct="1">
              <a:spcBef>
                <a:spcPct val="20000"/>
              </a:spcBef>
              <a:buFont typeface="Arial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cs-CZ" sz="1300" b="0" kern="1200" dirty="0" err="1" smtClean="0">
                <a:solidFill>
                  <a:schemeClr val="bg1"/>
                </a:solidFill>
                <a:latin typeface="+mn-lt"/>
                <a:ea typeface="+mn-ea"/>
                <a:cs typeface="+mn-cs"/>
              </a:rPr>
              <a:t>www.crr.cz</a:t>
            </a:r>
            <a:endParaRPr lang="cs-CZ" sz="1300" b="0" kern="1200" dirty="0" smtClean="0">
              <a:solidFill>
                <a:schemeClr val="bg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10742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10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62310"/>
            <a:ext cx="8229600" cy="82264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6374" y="1306873"/>
            <a:ext cx="7675766" cy="4806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dirty="0" err="1" smtClean="0"/>
              <a:t>Click</a:t>
            </a:r>
            <a:r>
              <a:rPr lang="cs-CZ" dirty="0" smtClean="0"/>
              <a:t> to </a:t>
            </a:r>
            <a:r>
              <a:rPr lang="cs-CZ" dirty="0" err="1" smtClean="0"/>
              <a:t>edit</a:t>
            </a:r>
            <a:r>
              <a:rPr lang="cs-CZ" dirty="0" smtClean="0"/>
              <a:t> Master text </a:t>
            </a:r>
            <a:r>
              <a:rPr lang="cs-CZ" dirty="0" err="1" smtClean="0"/>
              <a:t>styles</a:t>
            </a:r>
            <a:endParaRPr lang="cs-CZ" dirty="0" smtClean="0"/>
          </a:p>
          <a:p>
            <a:pPr lvl="1"/>
            <a:r>
              <a:rPr lang="cs-CZ" dirty="0" smtClean="0"/>
              <a:t>Second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2"/>
            <a:r>
              <a:rPr lang="cs-CZ" dirty="0" err="1" smtClean="0"/>
              <a:t>Third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3"/>
            <a:r>
              <a:rPr lang="cs-CZ" dirty="0" err="1" smtClean="0"/>
              <a:t>Fourth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cs-CZ" dirty="0" smtClean="0"/>
          </a:p>
          <a:p>
            <a:pPr lvl="4"/>
            <a:r>
              <a:rPr lang="cs-CZ" dirty="0" err="1" smtClean="0"/>
              <a:t>Fifth</a:t>
            </a:r>
            <a:r>
              <a:rPr lang="cs-CZ" dirty="0" smtClean="0"/>
              <a:t> </a:t>
            </a:r>
            <a:r>
              <a:rPr lang="cs-CZ" dirty="0" err="1" smtClean="0"/>
              <a:t>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727451" y="6356350"/>
            <a:ext cx="529234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183137" y="6356349"/>
            <a:ext cx="50043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00529C"/>
                </a:solidFill>
              </a:defRPr>
            </a:lvl1pPr>
          </a:lstStyle>
          <a:p>
            <a:fld id="{4000C4B2-41BC-D741-8B94-B76DB6967C01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40510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7" r:id="rId7"/>
    <p:sldLayoutId id="2147483660" r:id="rId8"/>
  </p:sldLayoutIdLst>
  <p:timing>
    <p:tnLst>
      <p:par>
        <p:cTn id="1" dur="indefinite" restart="never" nodeType="tmRoot"/>
      </p:par>
    </p:tnLst>
  </p:timing>
  <p:hf hdr="0" dt="0"/>
  <p:txStyles>
    <p:titleStyle>
      <a:lvl1pPr algn="l" defTabSz="457200" rtl="0" eaLnBrk="1" latinLnBrk="0" hangingPunct="1">
        <a:spcBef>
          <a:spcPct val="0"/>
        </a:spcBef>
        <a:buNone/>
        <a:defRPr sz="3600" b="1" kern="1200">
          <a:solidFill>
            <a:srgbClr val="00529C"/>
          </a:solidFill>
          <a:latin typeface="+mj-lt"/>
          <a:ea typeface="+mj-ea"/>
          <a:cs typeface="+mj-cs"/>
        </a:defRPr>
      </a:lvl1pPr>
    </p:titleStyle>
    <p:bodyStyle>
      <a:lvl1pPr marL="0" indent="0" algn="l" defTabSz="457200" rtl="0" eaLnBrk="1" latinLnBrk="0" hangingPunct="1">
        <a:lnSpc>
          <a:spcPct val="100000"/>
        </a:lnSpc>
        <a:spcBef>
          <a:spcPct val="20000"/>
        </a:spcBef>
        <a:spcAft>
          <a:spcPts val="200"/>
        </a:spcAft>
        <a:buFont typeface="Arial"/>
        <a:buNone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4025" indent="-187325" algn="l" defTabSz="457200" rtl="0" eaLnBrk="1" latinLnBrk="0" hangingPunct="1">
        <a:lnSpc>
          <a:spcPct val="100000"/>
        </a:lnSpc>
        <a:spcBef>
          <a:spcPts val="1680"/>
        </a:spcBef>
        <a:spcAft>
          <a:spcPts val="0"/>
        </a:spcAft>
        <a:buFont typeface="Arial"/>
        <a:buChar char="•"/>
        <a:defRPr sz="2000" b="1" kern="1200">
          <a:solidFill>
            <a:srgbClr val="00529C"/>
          </a:solidFill>
          <a:latin typeface="+mn-lt"/>
          <a:ea typeface="+mn-ea"/>
          <a:cs typeface="+mn-cs"/>
        </a:defRPr>
      </a:lvl2pPr>
      <a:lvl3pPr marL="720725" indent="-187325" algn="l" defTabSz="457200" rtl="0" eaLnBrk="1" latinLnBrk="0" hangingPunct="1">
        <a:lnSpc>
          <a:spcPct val="100000"/>
        </a:lnSpc>
        <a:spcBef>
          <a:spcPts val="700"/>
        </a:spcBef>
        <a:spcAft>
          <a:spcPts val="0"/>
        </a:spcAft>
        <a:buFont typeface="Arial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87425" indent="-187325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54125" indent="-173038" algn="l" defTabSz="457200" rtl="0" eaLnBrk="1" latinLnBrk="0" hangingPunct="1">
        <a:lnSpc>
          <a:spcPct val="100000"/>
        </a:lnSpc>
        <a:spcBef>
          <a:spcPct val="20000"/>
        </a:spcBef>
        <a:spcAft>
          <a:spcPts val="0"/>
        </a:spcAft>
        <a:buFont typeface="Arial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hzscr.cz/clanek/irop-technika-pro-izs.aspx" TargetMode="Externa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hyperlink" Target="http://www.dotaceeu.cz/" TargetMode="Externa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Kolová výzva č. 18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pl-PL" cap="all" dirty="0"/>
              <a:t>Podpora bezpečnosti dopravy a </a:t>
            </a:r>
            <a:r>
              <a:rPr lang="pl-PL" cap="all" dirty="0" smtClean="0"/>
              <a:t>cyklodopravy</a:t>
            </a:r>
            <a:endParaRPr lang="en-US" cap="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Jan Veselský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4057650"/>
            <a:ext cx="7991475" cy="1152524"/>
          </a:xfrm>
        </p:spPr>
        <p:txBody>
          <a:bodyPr>
            <a:normAutofit/>
          </a:bodyPr>
          <a:lstStyle/>
          <a:p>
            <a:endParaRPr lang="cs-CZ" b="1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0" y="6356350"/>
            <a:ext cx="4057010" cy="369888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9.12.2016 Praha- </a:t>
            </a:r>
            <a:r>
              <a:rPr lang="cs-CZ" b="1" dirty="0" smtClean="0"/>
              <a:t>Dotační možnosti a aktuální výzvy v rámci  IROP</a:t>
            </a:r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86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Výdaje na hlavní aktivity projektu odpovídají tržním </a:t>
            </a:r>
            <a:r>
              <a:rPr lang="cs-CZ" dirty="0" smtClean="0"/>
              <a:t>cenám</a:t>
            </a:r>
          </a:p>
          <a:p>
            <a:pPr marL="454025" lvl="1" indent="-187325"/>
            <a:r>
              <a:rPr lang="cs-CZ" dirty="0"/>
              <a:t>Projekt přispívá ke zvýšení </a:t>
            </a:r>
            <a:r>
              <a:rPr lang="cs-CZ" dirty="0" smtClean="0"/>
              <a:t>bezpečnosti (doložení zprávu o provedení auditu bezpečnosti pozemní komunikace)</a:t>
            </a:r>
          </a:p>
          <a:p>
            <a:pPr marL="454025" lvl="1" indent="-187325"/>
            <a:r>
              <a:rPr lang="cs-CZ" dirty="0"/>
              <a:t>Průměrná intenzita automobilové dopravy na dotčené silnici nebo místní komunikaci je vyšší než 500 </a:t>
            </a:r>
            <a:r>
              <a:rPr lang="cs-CZ" dirty="0" smtClean="0"/>
              <a:t>vozidel/den (podle celostátního sčítání dopravy nebo vlastní sčítání dle TP 189)</a:t>
            </a: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Specifická kritéria přijatelnosti – Bezpečnost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10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1202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Výdaje na hlavní aktivity projektu odpovídají tržním </a:t>
            </a:r>
            <a:r>
              <a:rPr lang="cs-CZ" dirty="0" smtClean="0"/>
              <a:t>cenám</a:t>
            </a:r>
          </a:p>
          <a:p>
            <a:pPr marL="454025" lvl="1" indent="-187325"/>
            <a:r>
              <a:rPr lang="cs-CZ" dirty="0"/>
              <a:t>Projekt je v souladu s Národní strategií rozvoje cyklistické dopravy ČR pro léta 2013 – </a:t>
            </a:r>
            <a:r>
              <a:rPr lang="cs-CZ" dirty="0" smtClean="0"/>
              <a:t>2020</a:t>
            </a:r>
          </a:p>
          <a:p>
            <a:pPr marL="454025" lvl="1" indent="-187325"/>
            <a:r>
              <a:rPr lang="cs-CZ" dirty="0"/>
              <a:t>Předmětem projektu je rekonstrukce, modernizace či výstavba cyklostezky nebo úprava či realizace liniového opatření pro cyklisty, které</a:t>
            </a:r>
            <a:r>
              <a:rPr lang="cs-CZ" dirty="0" smtClean="0"/>
              <a:t>:</a:t>
            </a:r>
          </a:p>
          <a:p>
            <a:pPr marL="898525" lvl="2" indent="-187325"/>
            <a:r>
              <a:rPr lang="cs-CZ" sz="2000" dirty="0"/>
              <a:t>svádí cyklistický provoz z pozemní komunikace s intenzitou automobilové dopravy vyšší než 3000 </a:t>
            </a:r>
            <a:r>
              <a:rPr lang="cs-CZ" sz="2000" dirty="0" smtClean="0"/>
              <a:t>vozidel/den</a:t>
            </a:r>
          </a:p>
          <a:p>
            <a:pPr marL="898525" lvl="2" indent="-187325"/>
            <a:r>
              <a:rPr lang="cs-CZ" sz="2000" dirty="0"/>
              <a:t>nebo jsou navrženy k zajištění obsluhy území jedné či více obcí s celkem minimálně 500 obsazenými pracovními </a:t>
            </a:r>
            <a:r>
              <a:rPr lang="cs-CZ" sz="2000" dirty="0" smtClean="0"/>
              <a:t>místy</a:t>
            </a:r>
          </a:p>
          <a:p>
            <a:pPr marL="898525" lvl="2" indent="-187325"/>
            <a:r>
              <a:rPr lang="cs-CZ" sz="2000" dirty="0"/>
              <a:t>nebo jsou navrženy k zajištění obsluhy území jedné či více obcí s celkem min. 4000 obyvateli</a:t>
            </a:r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Specifická kritéria přijatelnosti – </a:t>
            </a:r>
            <a:r>
              <a:rPr lang="cs-CZ" sz="3200" dirty="0" err="1" smtClean="0"/>
              <a:t>Cyklodoprava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11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21984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898525" lvl="2" indent="-187325"/>
            <a:r>
              <a:rPr lang="cs-CZ" sz="2000" dirty="0" smtClean="0"/>
              <a:t>nebo </a:t>
            </a:r>
            <a:r>
              <a:rPr lang="cs-CZ" sz="2000" dirty="0"/>
              <a:t>jsou navrženy s přímým napojením na stávající liniové opatření pro cyklisty nebo cyklostezku, se kterou dohromady zajišťují obsluhu území jedné či více obcí s celkem min. 750 obsazenými pracovními </a:t>
            </a:r>
            <a:r>
              <a:rPr lang="cs-CZ" sz="2000" dirty="0" smtClean="0"/>
              <a:t>místy</a:t>
            </a:r>
          </a:p>
          <a:p>
            <a:pPr marL="898525" lvl="2" indent="-187325"/>
            <a:r>
              <a:rPr lang="cs-CZ" sz="2000" dirty="0"/>
              <a:t>nebo jsou navrženy s přímým napojením na stávající liniové opatření pro cyklisty nebo cyklostezku, se kterou dohromady zajišťují obsluhu území jedné či více obcí s celkem min. 6000 obyvatel</a:t>
            </a:r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Specifická kritéria přijatelnosti – </a:t>
            </a:r>
            <a:r>
              <a:rPr lang="cs-CZ" sz="3200" dirty="0" err="1" smtClean="0"/>
              <a:t>Cyklodoprava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494854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realizace stavbou vyvolaných </a:t>
            </a:r>
            <a:r>
              <a:rPr lang="cs-CZ" dirty="0" smtClean="0"/>
              <a:t>investic</a:t>
            </a:r>
          </a:p>
          <a:p>
            <a:pPr marL="454025" lvl="1" indent="-187325"/>
            <a:r>
              <a:rPr lang="cs-CZ" dirty="0"/>
              <a:t>zpracování projektových </a:t>
            </a:r>
            <a:r>
              <a:rPr lang="cs-CZ" dirty="0" smtClean="0"/>
              <a:t>dokumentací</a:t>
            </a:r>
          </a:p>
          <a:p>
            <a:pPr marL="454025" lvl="1" indent="-187325"/>
            <a:r>
              <a:rPr lang="cs-CZ" dirty="0"/>
              <a:t>výkup nemovitostí podmiňujících </a:t>
            </a:r>
            <a:r>
              <a:rPr lang="cs-CZ" dirty="0" smtClean="0"/>
              <a:t>výstavbu</a:t>
            </a:r>
          </a:p>
          <a:p>
            <a:pPr marL="454025" lvl="1" indent="-187325"/>
            <a:r>
              <a:rPr lang="cs-CZ" dirty="0"/>
              <a:t>provádění inženýrské činnosti ve </a:t>
            </a:r>
            <a:r>
              <a:rPr lang="cs-CZ" dirty="0" smtClean="0"/>
              <a:t>výstavbě</a:t>
            </a:r>
          </a:p>
          <a:p>
            <a:pPr marL="454025" lvl="1" indent="-187325"/>
            <a:r>
              <a:rPr lang="cs-CZ" dirty="0"/>
              <a:t>povinná </a:t>
            </a:r>
            <a:r>
              <a:rPr lang="cs-CZ" dirty="0" smtClean="0"/>
              <a:t>publicita</a:t>
            </a:r>
          </a:p>
          <a:p>
            <a:pPr marL="454025" lvl="1" indent="-187325"/>
            <a:r>
              <a:rPr lang="cs-CZ" dirty="0" smtClean="0"/>
              <a:t>Na vedlejší aktivity může být vynaloženo max. 15 % způsobilých výdajů projektů</a:t>
            </a:r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Vedlejší aktivity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44502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Hlavní aktivity - stavby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  <p:sp>
        <p:nvSpPr>
          <p:cNvPr id="10" name="Zástupný symbol pro obsah 3"/>
          <p:cNvSpPr txBox="1">
            <a:spLocks/>
          </p:cNvSpPr>
          <p:nvPr/>
        </p:nvSpPr>
        <p:spPr>
          <a:xfrm>
            <a:off x="457200" y="2174874"/>
            <a:ext cx="4040188" cy="46831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na realizaci chodníků a pásů pro chodce jako součástí silnice nebo místní komunikace, samostatných chodníků a stezek pro pěší, společných pásů pro cyklisty a chodce v přidruženém prostoru silnic a místních komunikací, stezek pro cyklisty a chodce, včetně všech konstrukčních vrstev</a:t>
            </a:r>
          </a:p>
        </p:txBody>
      </p:sp>
      <p:sp>
        <p:nvSpPr>
          <p:cNvPr id="11" name="Zástupný symbol pro text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CYKLODOPRAVA</a:t>
            </a:r>
            <a:endParaRPr lang="cs-CZ" altLang="cs-CZ" sz="2200" dirty="0"/>
          </a:p>
        </p:txBody>
      </p:sp>
      <p:sp>
        <p:nvSpPr>
          <p:cNvPr id="12" name="Zástupný symbol pro text 4"/>
          <p:cNvSpPr txBox="1">
            <a:spLocks/>
          </p:cNvSpPr>
          <p:nvPr/>
        </p:nvSpPr>
        <p:spPr>
          <a:xfrm>
            <a:off x="358775" y="1574801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BEZPEČNOST</a:t>
            </a:r>
            <a:endParaRPr lang="cs-CZ" altLang="cs-CZ" sz="2200" dirty="0"/>
          </a:p>
        </p:txBody>
      </p:sp>
      <p:sp>
        <p:nvSpPr>
          <p:cNvPr id="13" name="Zástupný symbol pro obsah 5"/>
          <p:cNvSpPr txBox="1">
            <a:spLocks/>
          </p:cNvSpPr>
          <p:nvPr/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na realizaci samostatných stezek pro cyklisty, stezek pro cyklisty a chodce, jízdních pruhů pro cyklisty nebo společných pásů pro cyklisty a chodce v přidruženém prostoru silnic a místních komunikací včetně všech konstrukčních vrstev</a:t>
            </a: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15443556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Hlavní aktivity - stavby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15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  <p:sp>
        <p:nvSpPr>
          <p:cNvPr id="10" name="Zástupný symbol pro obsah 3"/>
          <p:cNvSpPr txBox="1">
            <a:spLocks/>
          </p:cNvSpPr>
          <p:nvPr/>
        </p:nvSpPr>
        <p:spPr>
          <a:xfrm>
            <a:off x="457200" y="2174874"/>
            <a:ext cx="4040188" cy="46831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související s komunikací pro pěší, </a:t>
            </a:r>
            <a:r>
              <a:rPr lang="cs-CZ" sz="2000" b="1" dirty="0"/>
              <a:t>např</a:t>
            </a:r>
            <a:r>
              <a:rPr lang="cs-CZ" sz="2000" b="1" dirty="0" smtClean="0"/>
              <a:t>.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podchody, lávky, části mostních objektů a propustků, na kterých je komunikace pro pěší </a:t>
            </a: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vedena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místa pro přecházení, přechody pro chodce, přejezdy pro cyklisty, jejich nasvětlení a ochranné ostrůvky</a:t>
            </a:r>
            <a:endParaRPr lang="cs-CZ" sz="2200" dirty="0"/>
          </a:p>
        </p:txBody>
      </p:sp>
      <p:sp>
        <p:nvSpPr>
          <p:cNvPr id="11" name="Zástupný symbol pro text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CYKLODOPRAVA</a:t>
            </a:r>
            <a:endParaRPr lang="cs-CZ" altLang="cs-CZ" sz="2200" dirty="0"/>
          </a:p>
        </p:txBody>
      </p:sp>
      <p:sp>
        <p:nvSpPr>
          <p:cNvPr id="12" name="Zástupný symbol pro text 4"/>
          <p:cNvSpPr txBox="1">
            <a:spLocks/>
          </p:cNvSpPr>
          <p:nvPr/>
        </p:nvSpPr>
        <p:spPr>
          <a:xfrm>
            <a:off x="358775" y="1574801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BEZPEČNOST</a:t>
            </a:r>
            <a:endParaRPr lang="cs-CZ" altLang="cs-CZ" sz="2200" dirty="0"/>
          </a:p>
        </p:txBody>
      </p:sp>
      <p:sp>
        <p:nvSpPr>
          <p:cNvPr id="13" name="Zástupný symbol pro obsah 5"/>
          <p:cNvSpPr txBox="1">
            <a:spLocks/>
          </p:cNvSpPr>
          <p:nvPr/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>
            <a:normAutofit fontScale="92500"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související s komunikací pro cyklisty, </a:t>
            </a:r>
            <a:r>
              <a:rPr lang="cs-CZ" sz="2000" b="1" dirty="0" err="1" smtClean="0"/>
              <a:t>např</a:t>
            </a:r>
            <a:endParaRPr lang="cs-CZ" sz="2000" b="1" dirty="0" smtClean="0"/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Arial"/>
              </a:rPr>
              <a:t>volně dostupné pevné stojany a uzamykatelné boxy na jízdní </a:t>
            </a:r>
            <a:r>
              <a:rPr lang="cs-CZ" sz="1800" b="0" dirty="0" smtClean="0">
                <a:solidFill>
                  <a:prstClr val="black"/>
                </a:solidFill>
                <a:latin typeface="Arial"/>
              </a:rPr>
              <a:t>kola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Arial"/>
              </a:rPr>
              <a:t>podchody, lávky, části mostních objektů a propustků, na kterých je kom.pro cyklisty </a:t>
            </a:r>
            <a:r>
              <a:rPr lang="cs-CZ" sz="1800" b="0" dirty="0" smtClean="0">
                <a:solidFill>
                  <a:prstClr val="black"/>
                </a:solidFill>
                <a:latin typeface="Arial"/>
              </a:rPr>
              <a:t>vedena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Arial"/>
              </a:rPr>
              <a:t>přejezdy pro cyklisty, místa pro přecházení a přechody pro chodce, jejich nasvětlení a ochranné ostrůvky</a:t>
            </a: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203143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Hlavní aktivity - stavby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16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  <p:sp>
        <p:nvSpPr>
          <p:cNvPr id="10" name="Zástupný symbol pro obsah 3"/>
          <p:cNvSpPr txBox="1">
            <a:spLocks/>
          </p:cNvSpPr>
          <p:nvPr/>
        </p:nvSpPr>
        <p:spPr>
          <a:xfrm>
            <a:off x="457200" y="2174874"/>
            <a:ext cx="4040188" cy="46831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související s komunikací pro pěší, </a:t>
            </a:r>
            <a:r>
              <a:rPr lang="cs-CZ" sz="2000" b="1" dirty="0"/>
              <a:t>např</a:t>
            </a:r>
            <a:r>
              <a:rPr lang="cs-CZ" sz="2000" b="1" dirty="0" smtClean="0"/>
              <a:t>.: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nástupiště autobusových, trolejbusových a tramvajových </a:t>
            </a: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zastávek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jízdní pruhy pro cyklisty umístěné podél pásu pro chodce v přidruženém prostoru silnic a místních </a:t>
            </a: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komunikací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světelné signalizační zařízení řídící provoz přechodu pro chodce</a:t>
            </a:r>
            <a:endParaRPr lang="cs-CZ" sz="2200" dirty="0"/>
          </a:p>
        </p:txBody>
      </p:sp>
      <p:sp>
        <p:nvSpPr>
          <p:cNvPr id="11" name="Zástupný symbol pro text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CYKLODOPRAVA</a:t>
            </a:r>
            <a:endParaRPr lang="cs-CZ" altLang="cs-CZ" sz="2200" dirty="0"/>
          </a:p>
        </p:txBody>
      </p:sp>
      <p:sp>
        <p:nvSpPr>
          <p:cNvPr id="12" name="Zástupný symbol pro text 4"/>
          <p:cNvSpPr txBox="1">
            <a:spLocks/>
          </p:cNvSpPr>
          <p:nvPr/>
        </p:nvSpPr>
        <p:spPr>
          <a:xfrm>
            <a:off x="358775" y="1574801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BEZPEČNOST</a:t>
            </a:r>
            <a:endParaRPr lang="cs-CZ" altLang="cs-CZ" sz="2200" dirty="0"/>
          </a:p>
        </p:txBody>
      </p:sp>
      <p:sp>
        <p:nvSpPr>
          <p:cNvPr id="13" name="Zástupný symbol pro obsah 5"/>
          <p:cNvSpPr txBox="1">
            <a:spLocks/>
          </p:cNvSpPr>
          <p:nvPr/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související s komunikací pro cyklisty, </a:t>
            </a:r>
            <a:r>
              <a:rPr lang="cs-CZ" sz="2000" b="1" dirty="0" smtClean="0"/>
              <a:t>např.: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Arial"/>
              </a:rPr>
              <a:t>pásy pro chodce umístěné podél jízdních pruhů pro cyklisty v přidruženém prostoru silnic a místních </a:t>
            </a:r>
            <a:r>
              <a:rPr lang="cs-CZ" sz="1800" b="0" dirty="0" smtClean="0">
                <a:solidFill>
                  <a:prstClr val="black"/>
                </a:solidFill>
                <a:latin typeface="Arial"/>
              </a:rPr>
              <a:t>komunikací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Arial"/>
              </a:rPr>
              <a:t>světelné signalizační zařízení řídící provoz přejezdu pro cyklisty</a:t>
            </a: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53544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Hlavní aktivity - stavby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17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  <p:sp>
        <p:nvSpPr>
          <p:cNvPr id="10" name="Zástupný symbol pro obsah 3"/>
          <p:cNvSpPr txBox="1">
            <a:spLocks/>
          </p:cNvSpPr>
          <p:nvPr/>
        </p:nvSpPr>
        <p:spPr>
          <a:xfrm>
            <a:off x="457200" y="2174874"/>
            <a:ext cx="4040188" cy="46831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související s komunikací pro pěší, </a:t>
            </a:r>
            <a:r>
              <a:rPr lang="cs-CZ" sz="2000" b="1" dirty="0"/>
              <a:t>např</a:t>
            </a:r>
            <a:r>
              <a:rPr lang="cs-CZ" sz="2000" b="1" dirty="0" smtClean="0"/>
              <a:t>.: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veřejné osvětlení komunikace pro pěší a hlavního dopravního prostoru pozemní </a:t>
            </a: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komunikace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bezpečnostní opatření realizovaná na silnici, místní komunikaci nebo </a:t>
            </a: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dráze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dešťové vpusti, šachty a přípojky k odvodu vod z povrchu komunikace do kanalizace</a:t>
            </a:r>
            <a:endParaRPr lang="cs-CZ" sz="1800" b="0" dirty="0" smtClean="0">
              <a:solidFill>
                <a:prstClr val="black"/>
              </a:solidFill>
              <a:latin typeface="Myriad Pro"/>
            </a:endParaRPr>
          </a:p>
          <a:p>
            <a:pPr marL="796925" lvl="1" indent="-342900">
              <a:buFont typeface="Arial" panose="020B0604020202020204" pitchFamily="34" charset="0"/>
              <a:buChar char="•"/>
            </a:pPr>
            <a:endParaRPr lang="cs-CZ" sz="2200" dirty="0"/>
          </a:p>
        </p:txBody>
      </p:sp>
      <p:sp>
        <p:nvSpPr>
          <p:cNvPr id="11" name="Zástupný symbol pro text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CYKLODOPRAVA</a:t>
            </a:r>
            <a:endParaRPr lang="cs-CZ" altLang="cs-CZ" sz="2200" dirty="0"/>
          </a:p>
        </p:txBody>
      </p:sp>
      <p:sp>
        <p:nvSpPr>
          <p:cNvPr id="12" name="Zástupný symbol pro text 4"/>
          <p:cNvSpPr txBox="1">
            <a:spLocks/>
          </p:cNvSpPr>
          <p:nvPr/>
        </p:nvSpPr>
        <p:spPr>
          <a:xfrm>
            <a:off x="358775" y="1574801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BEZPEČNOST</a:t>
            </a:r>
            <a:endParaRPr lang="cs-CZ" altLang="cs-CZ" sz="2200" dirty="0"/>
          </a:p>
        </p:txBody>
      </p:sp>
      <p:sp>
        <p:nvSpPr>
          <p:cNvPr id="13" name="Zástupný symbol pro obsah 5"/>
          <p:cNvSpPr txBox="1">
            <a:spLocks/>
          </p:cNvSpPr>
          <p:nvPr/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související s komunikací pro cyklisty, </a:t>
            </a:r>
            <a:r>
              <a:rPr lang="cs-CZ" sz="2000" b="1" dirty="0" smtClean="0"/>
              <a:t>např.: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Arial"/>
              </a:rPr>
              <a:t>dešťové vpusti, šachty a přípojky k odvodu vod z povrchu komunikace do </a:t>
            </a:r>
            <a:r>
              <a:rPr lang="cs-CZ" sz="1800" b="0" dirty="0" smtClean="0">
                <a:solidFill>
                  <a:prstClr val="black"/>
                </a:solidFill>
                <a:latin typeface="Arial"/>
              </a:rPr>
              <a:t>kanalizace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Arial"/>
              </a:rPr>
              <a:t>vegetační úpravy pozemků dotčených stavbou</a:t>
            </a: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3341041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Hlavní aktivity - stavby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18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  <p:sp>
        <p:nvSpPr>
          <p:cNvPr id="10" name="Zástupný symbol pro obsah 3"/>
          <p:cNvSpPr txBox="1">
            <a:spLocks/>
          </p:cNvSpPr>
          <p:nvPr/>
        </p:nvSpPr>
        <p:spPr>
          <a:xfrm>
            <a:off x="457200" y="2174874"/>
            <a:ext cx="4040188" cy="46831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související s komunikací pro pěší, </a:t>
            </a:r>
            <a:r>
              <a:rPr lang="cs-CZ" sz="2000" b="1" dirty="0"/>
              <a:t>např</a:t>
            </a:r>
            <a:r>
              <a:rPr lang="cs-CZ" sz="2000" b="1" dirty="0" smtClean="0"/>
              <a:t>.: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připojení sousedních nemovitostí maximálně v délce odpovídající šířce komunikace pro </a:t>
            </a: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pěší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vegetační úpravy pozemků dotčených stavbou</a:t>
            </a:r>
            <a:endParaRPr lang="cs-CZ" sz="2200" dirty="0"/>
          </a:p>
        </p:txBody>
      </p:sp>
      <p:sp>
        <p:nvSpPr>
          <p:cNvPr id="11" name="Zástupný symbol pro text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CYKLODOPRAVA</a:t>
            </a:r>
            <a:endParaRPr lang="cs-CZ" altLang="cs-CZ" sz="2200" dirty="0"/>
          </a:p>
        </p:txBody>
      </p:sp>
      <p:sp>
        <p:nvSpPr>
          <p:cNvPr id="12" name="Zástupný symbol pro text 4"/>
          <p:cNvSpPr txBox="1">
            <a:spLocks/>
          </p:cNvSpPr>
          <p:nvPr/>
        </p:nvSpPr>
        <p:spPr>
          <a:xfrm>
            <a:off x="358775" y="1574801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BEZPEČNOST</a:t>
            </a:r>
            <a:endParaRPr lang="cs-CZ" altLang="cs-CZ" sz="2200" dirty="0"/>
          </a:p>
        </p:txBody>
      </p:sp>
      <p:sp>
        <p:nvSpPr>
          <p:cNvPr id="13" name="Zástupný symbol pro obsah 5"/>
          <p:cNvSpPr txBox="1">
            <a:spLocks/>
          </p:cNvSpPr>
          <p:nvPr/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související s komunikací pro cyklisty, </a:t>
            </a:r>
            <a:r>
              <a:rPr lang="cs-CZ" sz="2000" b="1" dirty="0" smtClean="0"/>
              <a:t>např.: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Arial"/>
              </a:rPr>
              <a:t>veřejné osvětlení komunikace pro cyklisty a hlavního dopravního prostoru pozemní komunikace v zastavěném území </a:t>
            </a:r>
            <a:r>
              <a:rPr lang="cs-CZ" sz="1800" b="0" dirty="0" smtClean="0">
                <a:solidFill>
                  <a:prstClr val="black"/>
                </a:solidFill>
                <a:latin typeface="Arial"/>
              </a:rPr>
              <a:t>obce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Arial"/>
              </a:rPr>
              <a:t>bezpečnostní opatření realizovaná na silnici, místní komunikaci nebo dráze</a:t>
            </a: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5342966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Hlavní aktivity - stavby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19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  <p:sp>
        <p:nvSpPr>
          <p:cNvPr id="10" name="Zástupný symbol pro obsah 3"/>
          <p:cNvSpPr txBox="1">
            <a:spLocks/>
          </p:cNvSpPr>
          <p:nvPr/>
        </p:nvSpPr>
        <p:spPr>
          <a:xfrm>
            <a:off x="457200" y="2174874"/>
            <a:ext cx="4040188" cy="46831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další související výdaje:</a:t>
            </a:r>
            <a:endParaRPr lang="cs-CZ" sz="2000" b="1" dirty="0" smtClean="0"/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příprava </a:t>
            </a: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staveniště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demolice objektů podmiňujících </a:t>
            </a: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výstavbu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manipulace s kulturními vrstvami </a:t>
            </a: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zeminy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rekultivace ploch původně zastavěných pozemků</a:t>
            </a:r>
            <a:endParaRPr lang="cs-CZ" sz="2200" dirty="0"/>
          </a:p>
        </p:txBody>
      </p:sp>
      <p:sp>
        <p:nvSpPr>
          <p:cNvPr id="11" name="Zástupný symbol pro text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CYKLODOPRAVA</a:t>
            </a:r>
            <a:endParaRPr lang="cs-CZ" altLang="cs-CZ" sz="2200" dirty="0"/>
          </a:p>
        </p:txBody>
      </p:sp>
      <p:sp>
        <p:nvSpPr>
          <p:cNvPr id="12" name="Zástupný symbol pro text 4"/>
          <p:cNvSpPr txBox="1">
            <a:spLocks/>
          </p:cNvSpPr>
          <p:nvPr/>
        </p:nvSpPr>
        <p:spPr>
          <a:xfrm>
            <a:off x="358775" y="1574801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BEZPEČNOST</a:t>
            </a:r>
            <a:endParaRPr lang="cs-CZ" altLang="cs-CZ" sz="2200" dirty="0"/>
          </a:p>
        </p:txBody>
      </p:sp>
      <p:sp>
        <p:nvSpPr>
          <p:cNvPr id="13" name="Zástupný symbol pro obsah 5"/>
          <p:cNvSpPr txBox="1">
            <a:spLocks/>
          </p:cNvSpPr>
          <p:nvPr/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>
            <a:normAutofit fontScale="85000" lnSpcReduction="10000"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další související </a:t>
            </a:r>
            <a:r>
              <a:rPr lang="cs-CZ" sz="2000" dirty="0" smtClean="0"/>
              <a:t>výdaje:</a:t>
            </a:r>
            <a:endParaRPr lang="cs-CZ" sz="2000" b="1" dirty="0" smtClean="0"/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příprava staveniště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Demolice, manipulace, rekultivace….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Arial"/>
              </a:rPr>
              <a:t>výdaje na realizaci svislého a vodorovného dopravního značení vyhrazených jízdních pruhů pro cyklisty, piktogramových koridorů pro cyklisty, vyhrazených jízdních pruhů pro autobusy a jízdní kola v hlavním dopravním prostoru silnic a místních komunikací a na související úpravu svislého a vodorovného dopravního značení těchto pozemních komunikací</a:t>
            </a:r>
            <a:endParaRPr lang="cs-CZ" sz="2200" dirty="0" smtClean="0"/>
          </a:p>
        </p:txBody>
      </p:sp>
    </p:spTree>
    <p:extLst>
      <p:ext uri="{BB962C8B-B14F-4D97-AF65-F5344CB8AC3E}">
        <p14:creationId xmlns:p14="http://schemas.microsoft.com/office/powerpoint/2010/main" val="1374300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sz="2400" dirty="0" smtClean="0"/>
              <a:t>Vyhlášení: 11.12.2015</a:t>
            </a:r>
          </a:p>
          <a:p>
            <a:pPr marL="454025" lvl="1" indent="-187325"/>
            <a:r>
              <a:rPr lang="cs-CZ" sz="2400" dirty="0" smtClean="0"/>
              <a:t>Příjem žádostí: 21.12.2015 -  29.4.2016</a:t>
            </a:r>
          </a:p>
          <a:p>
            <a:pPr marL="454025" lvl="1" indent="-187325"/>
            <a:r>
              <a:rPr lang="cs-CZ" sz="2400" dirty="0" smtClean="0"/>
              <a:t>Kolová </a:t>
            </a:r>
            <a:r>
              <a:rPr lang="cs-CZ" sz="2400" dirty="0"/>
              <a:t>výzva – hodnocení probíhá po </a:t>
            </a:r>
            <a:r>
              <a:rPr lang="cs-CZ" sz="2400" dirty="0" smtClean="0"/>
              <a:t>ukončení příjmu</a:t>
            </a:r>
            <a:endParaRPr lang="cs-CZ" sz="2400" dirty="0">
              <a:cs typeface="Arial" charset="0"/>
            </a:endParaRPr>
          </a:p>
          <a:p>
            <a:pPr marL="454025" lvl="1" indent="-187325"/>
            <a:r>
              <a:rPr lang="cs-CZ" sz="2400" dirty="0">
                <a:cs typeface="Arial" charset="0"/>
              </a:rPr>
              <a:t>Datum ukončení realizace projektů:  do </a:t>
            </a:r>
            <a:r>
              <a:rPr lang="cs-CZ" sz="2400" dirty="0" smtClean="0">
                <a:cs typeface="Arial" charset="0"/>
              </a:rPr>
              <a:t>31.12.2018</a:t>
            </a:r>
            <a:endParaRPr lang="cs-CZ" sz="2400" dirty="0">
              <a:cs typeface="Arial" charset="0"/>
            </a:endParaRPr>
          </a:p>
          <a:p>
            <a:pPr marL="454025" lvl="1" indent="-187325"/>
            <a:r>
              <a:rPr lang="cs-CZ" sz="2400" dirty="0"/>
              <a:t>Realizace projektu nesmí být zahájena před podáním </a:t>
            </a:r>
            <a:r>
              <a:rPr lang="cs-CZ" sz="2400" dirty="0" smtClean="0"/>
              <a:t>1.1.2014.</a:t>
            </a:r>
            <a:r>
              <a:rPr lang="cs-CZ" sz="2400" dirty="0" smtClean="0">
                <a:cs typeface="Arial" charset="0"/>
              </a:rPr>
              <a:t> </a:t>
            </a:r>
            <a:r>
              <a:rPr lang="cs-CZ" sz="2400" dirty="0">
                <a:cs typeface="Arial" charset="0"/>
              </a:rPr>
              <a:t>Alokace:  </a:t>
            </a:r>
            <a:r>
              <a:rPr lang="cs-CZ" sz="2400" dirty="0" smtClean="0">
                <a:cs typeface="Arial" charset="0"/>
              </a:rPr>
              <a:t>488,75 mil. </a:t>
            </a:r>
            <a:r>
              <a:rPr lang="cs-CZ" sz="2400" dirty="0">
                <a:cs typeface="Arial" charset="0"/>
              </a:rPr>
              <a:t>Kč (ERDF) + </a:t>
            </a:r>
            <a:r>
              <a:rPr lang="cs-CZ" sz="2400" dirty="0" err="1" smtClean="0">
                <a:cs typeface="Arial" charset="0"/>
              </a:rPr>
              <a:t>max</a:t>
            </a:r>
            <a:r>
              <a:rPr lang="cs-CZ" sz="2400" dirty="0" smtClean="0">
                <a:cs typeface="Arial" charset="0"/>
              </a:rPr>
              <a:t> 86,25 mil Kč </a:t>
            </a:r>
            <a:r>
              <a:rPr lang="cs-CZ" sz="2400" dirty="0">
                <a:cs typeface="Arial" charset="0"/>
              </a:rPr>
              <a:t>z národních zdrojů</a:t>
            </a:r>
          </a:p>
          <a:p>
            <a:pPr marL="454025" lvl="1" indent="-187325"/>
            <a:r>
              <a:rPr lang="cs-CZ" sz="2400" dirty="0">
                <a:cs typeface="Arial" charset="0"/>
              </a:rPr>
              <a:t>Území realizace: </a:t>
            </a:r>
            <a:r>
              <a:rPr lang="cs-CZ" sz="2400" dirty="0"/>
              <a:t>území celé ČR mimo území hl. m. </a:t>
            </a:r>
            <a:r>
              <a:rPr lang="cs-CZ" sz="2400" dirty="0" smtClean="0"/>
              <a:t>Prahy</a:t>
            </a:r>
          </a:p>
          <a:p>
            <a:pPr marL="454025" lvl="1" indent="-187325"/>
            <a:r>
              <a:rPr lang="cs-CZ" sz="2400" dirty="0" smtClean="0"/>
              <a:t>Celkové způsobilé výdaje: min. 2 mil. Kč, max. 30 mil. Kč</a:t>
            </a:r>
          </a:p>
          <a:p>
            <a:pPr marL="266700" lvl="1" indent="0">
              <a:buNone/>
            </a:pPr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Výzva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6714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Vedlejší aktivity - stavby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20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  <p:sp>
        <p:nvSpPr>
          <p:cNvPr id="10" name="Zástupný symbol pro obsah 3"/>
          <p:cNvSpPr txBox="1">
            <a:spLocks/>
          </p:cNvSpPr>
          <p:nvPr/>
        </p:nvSpPr>
        <p:spPr>
          <a:xfrm>
            <a:off x="457200" y="2174874"/>
            <a:ext cx="4040188" cy="46831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související s komunikací pro pěší, </a:t>
            </a:r>
            <a:r>
              <a:rPr lang="cs-CZ" sz="2000" b="1" dirty="0"/>
              <a:t>např</a:t>
            </a:r>
            <a:r>
              <a:rPr lang="cs-CZ" sz="2000" b="1" dirty="0" smtClean="0"/>
              <a:t>.: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přístřešky a čekárny autobusových, trolejbusových a tramvajových zastávek, související volně dostupné pevné stojany a uzamykatelné boxy na jízdní </a:t>
            </a: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kola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zálivy autobusových a trolejbusových zastávek</a:t>
            </a:r>
            <a:endParaRPr lang="cs-CZ" sz="2200" dirty="0"/>
          </a:p>
        </p:txBody>
      </p:sp>
      <p:sp>
        <p:nvSpPr>
          <p:cNvPr id="11" name="Zástupný symbol pro text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CYKLODOPRAVA</a:t>
            </a:r>
            <a:endParaRPr lang="cs-CZ" altLang="cs-CZ" sz="2200" dirty="0"/>
          </a:p>
        </p:txBody>
      </p:sp>
      <p:sp>
        <p:nvSpPr>
          <p:cNvPr id="12" name="Zástupný symbol pro text 4"/>
          <p:cNvSpPr txBox="1">
            <a:spLocks/>
          </p:cNvSpPr>
          <p:nvPr/>
        </p:nvSpPr>
        <p:spPr>
          <a:xfrm>
            <a:off x="358775" y="1574801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BEZPEČNOST</a:t>
            </a:r>
            <a:endParaRPr lang="cs-CZ" altLang="cs-CZ" sz="2200" dirty="0"/>
          </a:p>
        </p:txBody>
      </p:sp>
      <p:sp>
        <p:nvSpPr>
          <p:cNvPr id="13" name="Zástupný symbol pro obsah 5"/>
          <p:cNvSpPr txBox="1">
            <a:spLocks/>
          </p:cNvSpPr>
          <p:nvPr/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související s komunikací pro cyklisty, </a:t>
            </a:r>
            <a:r>
              <a:rPr lang="cs-CZ" sz="2000" b="1" dirty="0" smtClean="0"/>
              <a:t>např.: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900" b="0" dirty="0">
                <a:solidFill>
                  <a:prstClr val="black"/>
                </a:solidFill>
                <a:latin typeface="Arial"/>
              </a:rPr>
              <a:t>odpočívadla a jejich vybavení lavičkami, stolky, </a:t>
            </a:r>
            <a:r>
              <a:rPr lang="cs-CZ" sz="1900" b="0" dirty="0" smtClean="0">
                <a:solidFill>
                  <a:prstClr val="black"/>
                </a:solidFill>
                <a:latin typeface="Arial"/>
              </a:rPr>
              <a:t>osvětlením, informačními tabulemi a přístřešky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900" b="0" dirty="0">
                <a:solidFill>
                  <a:prstClr val="black"/>
                </a:solidFill>
                <a:latin typeface="Arial"/>
              </a:rPr>
              <a:t>připojení sousedních </a:t>
            </a:r>
            <a:r>
              <a:rPr lang="cs-CZ" sz="1900" b="0" dirty="0" smtClean="0">
                <a:solidFill>
                  <a:prstClr val="black"/>
                </a:solidFill>
                <a:latin typeface="Arial"/>
              </a:rPr>
              <a:t>nemovitostí</a:t>
            </a:r>
          </a:p>
          <a:p>
            <a:pPr lvl="1" indent="0">
              <a:buNone/>
            </a:pPr>
            <a:endParaRPr lang="cs-CZ" sz="1800" b="0" dirty="0" smtClean="0">
              <a:solidFill>
                <a:prstClr val="black"/>
              </a:solidFill>
              <a:latin typeface="Arial"/>
            </a:endParaRPr>
          </a:p>
          <a:p>
            <a:pPr marL="34290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1900" dirty="0">
                <a:solidFill>
                  <a:prstClr val="black"/>
                </a:solidFill>
                <a:latin typeface="Arial"/>
              </a:rPr>
              <a:t>výdaje na stavební úpravy a opravy hlavního dopravního prostoru silnic a místních komunikací v části vymezené upravovaným nebo realizovaným vodorovným dopravním značením vyhrazených jízdních pruhů pro cyklisty</a:t>
            </a:r>
            <a:endParaRPr lang="cs-CZ" sz="1900" dirty="0" smtClean="0"/>
          </a:p>
        </p:txBody>
      </p:sp>
    </p:spTree>
    <p:extLst>
      <p:ext uri="{BB962C8B-B14F-4D97-AF65-F5344CB8AC3E}">
        <p14:creationId xmlns:p14="http://schemas.microsoft.com/office/powerpoint/2010/main" val="41726978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Vedlejší aktivity - stavby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21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  <p:sp>
        <p:nvSpPr>
          <p:cNvPr id="10" name="Zástupný symbol pro obsah 3"/>
          <p:cNvSpPr txBox="1">
            <a:spLocks/>
          </p:cNvSpPr>
          <p:nvPr/>
        </p:nvSpPr>
        <p:spPr>
          <a:xfrm>
            <a:off x="1714500" y="2174874"/>
            <a:ext cx="4040188" cy="46831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výdaje </a:t>
            </a:r>
            <a:r>
              <a:rPr lang="cs-CZ" sz="2000" dirty="0" smtClean="0"/>
              <a:t>na stavbou vyvolané investice:</a:t>
            </a:r>
            <a:endParaRPr lang="cs-CZ" sz="2000" b="1" dirty="0" smtClean="0"/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stavbou vyvolané ostatní úpravy a přeložky stávajících pozemních komunikací, inženýrských </a:t>
            </a:r>
            <a:r>
              <a:rPr lang="cs-CZ" sz="1800" b="0" dirty="0" smtClean="0">
                <a:solidFill>
                  <a:prstClr val="black"/>
                </a:solidFill>
                <a:latin typeface="Myriad Pro"/>
              </a:rPr>
              <a:t>sítí, drážních objektů a oplocení</a:t>
            </a:r>
          </a:p>
          <a:p>
            <a:pPr marL="796925" lvl="1" indent="-342900">
              <a:buFont typeface="Arial" panose="020B0604020202020204" pitchFamily="34" charset="0"/>
              <a:buChar char="•"/>
            </a:pPr>
            <a:r>
              <a:rPr lang="cs-CZ" sz="1800" b="0" dirty="0">
                <a:solidFill>
                  <a:prstClr val="black"/>
                </a:solidFill>
                <a:latin typeface="Myriad Pro"/>
              </a:rPr>
              <a:t>provizorní komunikace a lávky pro pěší a cyklisty a přechodné dopravní značení</a:t>
            </a:r>
            <a:endParaRPr lang="cs-CZ" sz="2200" dirty="0"/>
          </a:p>
        </p:txBody>
      </p:sp>
      <p:sp>
        <p:nvSpPr>
          <p:cNvPr id="11" name="Zástupný symbol pro text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CYKLODOPRAVA</a:t>
            </a:r>
            <a:endParaRPr lang="cs-CZ" altLang="cs-CZ" sz="2200" dirty="0"/>
          </a:p>
        </p:txBody>
      </p:sp>
      <p:sp>
        <p:nvSpPr>
          <p:cNvPr id="12" name="Zástupný symbol pro text 4"/>
          <p:cNvSpPr txBox="1">
            <a:spLocks/>
          </p:cNvSpPr>
          <p:nvPr/>
        </p:nvSpPr>
        <p:spPr>
          <a:xfrm>
            <a:off x="358775" y="1574801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BEZPEČNOST</a:t>
            </a:r>
            <a:endParaRPr lang="cs-CZ" altLang="cs-CZ" sz="2200" dirty="0"/>
          </a:p>
        </p:txBody>
      </p:sp>
    </p:spTree>
    <p:extLst>
      <p:ext uri="{BB962C8B-B14F-4D97-AF65-F5344CB8AC3E}">
        <p14:creationId xmlns:p14="http://schemas.microsoft.com/office/powerpoint/2010/main" val="1338040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lvl="1" indent="0">
              <a:buNone/>
            </a:pPr>
            <a:r>
              <a:rPr lang="cs-CZ" sz="2400" dirty="0" smtClean="0"/>
              <a:t>Projektová dokumentace</a:t>
            </a:r>
          </a:p>
          <a:p>
            <a:pPr marL="454025" lvl="1" indent="-187325"/>
            <a:r>
              <a:rPr lang="cs-CZ" sz="2400" b="0" dirty="0" smtClean="0"/>
              <a:t>Výdaje na zpracování</a:t>
            </a:r>
          </a:p>
          <a:p>
            <a:pPr marL="898525" lvl="2" indent="-187325"/>
            <a:r>
              <a:rPr lang="cs-CZ" dirty="0"/>
              <a:t>dokumentací v procesu EIA (oznámení, dokumentace),</a:t>
            </a:r>
          </a:p>
          <a:p>
            <a:pPr marL="898525" lvl="2" indent="-187325"/>
            <a:r>
              <a:rPr lang="cs-CZ" dirty="0"/>
              <a:t>dokumentace pro vydání územního rozhodnutí (DUR), dokumentace k oznámení o záměru v území (DOZU</a:t>
            </a:r>
            <a:r>
              <a:rPr lang="cs-CZ" dirty="0" smtClean="0"/>
              <a:t>)</a:t>
            </a:r>
          </a:p>
          <a:p>
            <a:pPr marL="898525" lvl="2" indent="-187325"/>
            <a:r>
              <a:rPr lang="cs-CZ" dirty="0"/>
              <a:t>projektové dokumentace pro vydání stavebního povolení (DSP), projektové dokumentace pro ohlášení stavby (DOS</a:t>
            </a:r>
            <a:r>
              <a:rPr lang="cs-CZ" dirty="0" smtClean="0"/>
              <a:t>)</a:t>
            </a:r>
          </a:p>
          <a:p>
            <a:pPr marL="898525" lvl="2" indent="-187325"/>
            <a:r>
              <a:rPr lang="cs-CZ" dirty="0"/>
              <a:t>projektové dokumentace pro provádění stavby (PDPS), zadávací dokumentace stavby (ZDS), realizační dokumentace stavby (RDS</a:t>
            </a:r>
            <a:r>
              <a:rPr lang="cs-CZ" dirty="0" smtClean="0"/>
              <a:t>)</a:t>
            </a:r>
          </a:p>
          <a:p>
            <a:pPr marL="898525" lvl="2" indent="-187325"/>
            <a:r>
              <a:rPr lang="cs-CZ" dirty="0"/>
              <a:t>dokumentace skutečného provedení stavby (DSPS</a:t>
            </a:r>
            <a:r>
              <a:rPr lang="cs-CZ" dirty="0" smtClean="0"/>
              <a:t>)</a:t>
            </a:r>
          </a:p>
          <a:p>
            <a:pPr marL="898525" lvl="2" indent="-187325"/>
            <a:r>
              <a:rPr lang="cs-CZ" dirty="0"/>
              <a:t>dokumentace návrhu dopravního značení</a:t>
            </a:r>
            <a:endParaRPr lang="cs-CZ" dirty="0" smtClean="0"/>
          </a:p>
          <a:p>
            <a:pPr marL="898525" lvl="2" indent="-187325"/>
            <a:r>
              <a:rPr lang="cs-CZ" dirty="0"/>
              <a:t>souvisejících průzkumů, geodetických zaměření, studií a posouzení</a:t>
            </a: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Vedlejší aktivity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594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lvl="1" indent="0">
              <a:buNone/>
            </a:pPr>
            <a:r>
              <a:rPr lang="cs-CZ" sz="2400" dirty="0" smtClean="0"/>
              <a:t>Nákup pozemků a staveb</a:t>
            </a:r>
          </a:p>
          <a:p>
            <a:pPr marL="454025" lvl="1" indent="-187325"/>
            <a:r>
              <a:rPr lang="cs-CZ" sz="2400" b="0" dirty="0" smtClean="0"/>
              <a:t>nákup </a:t>
            </a:r>
            <a:r>
              <a:rPr lang="cs-CZ" sz="2400" b="0" dirty="0"/>
              <a:t>a vyvlastnění nemovitostí nesmí přesáhnout 10 % celkových způsobilých výdajů </a:t>
            </a:r>
            <a:r>
              <a:rPr lang="cs-CZ" sz="2400" b="0" dirty="0" smtClean="0"/>
              <a:t>projektu</a:t>
            </a:r>
          </a:p>
          <a:p>
            <a:pPr marL="454025" lvl="1" indent="-187325"/>
            <a:r>
              <a:rPr lang="cs-CZ" sz="2400" b="0" dirty="0"/>
              <a:t>výdaje, které splňují všechny následující podmínky</a:t>
            </a:r>
            <a:endParaRPr lang="cs-CZ" sz="2400" b="0" dirty="0" smtClean="0"/>
          </a:p>
          <a:p>
            <a:pPr marL="898525" lvl="2" indent="-187325"/>
            <a:r>
              <a:rPr lang="cs-CZ" dirty="0"/>
              <a:t>pořízení nemovitostí (pozemků, staveb) je nezbytnou podmínkou realizace </a:t>
            </a:r>
            <a:r>
              <a:rPr lang="cs-CZ" dirty="0" smtClean="0"/>
              <a:t>projektu</a:t>
            </a:r>
          </a:p>
          <a:p>
            <a:pPr marL="898525" lvl="2" indent="-187325"/>
            <a:r>
              <a:rPr lang="cs-CZ" dirty="0"/>
              <a:t>nemovitosti jsou oceněny znaleckým posudkem ne starším než 6 měsíců před nabytím nemovitosti do vlastnictví žadatele a posudek byl vyhotoven znalcem podle zákona č. 151/1997 Sb., o oceňování majetku, ve znění pozdějších </a:t>
            </a:r>
            <a:r>
              <a:rPr lang="cs-CZ" dirty="0" smtClean="0"/>
              <a:t>předpisů</a:t>
            </a:r>
          </a:p>
          <a:p>
            <a:pPr marL="898525" lvl="2" indent="-187325"/>
            <a:r>
              <a:rPr lang="cs-CZ" dirty="0"/>
              <a:t>pořizovací cena nemovitostí je způsobilým výdajem maximálně do výše ceny zjištěné znaleckým posudkem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Vedlejší aktivity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83015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lvl="1" indent="0">
              <a:buNone/>
            </a:pPr>
            <a:r>
              <a:rPr lang="cs-CZ" sz="2400" dirty="0" smtClean="0"/>
              <a:t>Nákup pozemků a staveb</a:t>
            </a:r>
          </a:p>
          <a:p>
            <a:pPr marL="454025" lvl="1" indent="-187325"/>
            <a:r>
              <a:rPr lang="cs-CZ" sz="2400" b="0" dirty="0" smtClean="0"/>
              <a:t>výdaje na úhradu odvodů za odnětí půdy ze zemědělského a lesního půdního fondu</a:t>
            </a:r>
          </a:p>
          <a:p>
            <a:pPr marL="454025" lvl="1" indent="-187325"/>
            <a:r>
              <a:rPr lang="cs-CZ" sz="2400" b="0" dirty="0" smtClean="0"/>
              <a:t>výdaje </a:t>
            </a:r>
            <a:r>
              <a:rPr lang="cs-CZ" sz="2400" b="0" dirty="0"/>
              <a:t>na vyvlastnění nemovitostí splňující následující </a:t>
            </a:r>
            <a:r>
              <a:rPr lang="cs-CZ" sz="2400" b="0" dirty="0" smtClean="0"/>
              <a:t>podmínky:</a:t>
            </a:r>
          </a:p>
          <a:p>
            <a:pPr marL="898525" lvl="2" indent="-187325"/>
            <a:r>
              <a:rPr lang="cs-CZ" dirty="0"/>
              <a:t>vyvlastnění je realizováno na základě pravomocného rozhodnutí</a:t>
            </a:r>
            <a:br>
              <a:rPr lang="cs-CZ" dirty="0"/>
            </a:br>
            <a:r>
              <a:rPr lang="cs-CZ" dirty="0"/>
              <a:t>o vyvlastnění podle zvláštního </a:t>
            </a:r>
            <a:r>
              <a:rPr lang="cs-CZ" dirty="0" smtClean="0"/>
              <a:t>zákona</a:t>
            </a:r>
          </a:p>
          <a:p>
            <a:pPr marL="898525" lvl="2" indent="-187325"/>
            <a:r>
              <a:rPr lang="cs-CZ" dirty="0"/>
              <a:t>způsobilým výdajem je nejvýše náhrada stanovená v rozhodnutí</a:t>
            </a:r>
            <a:br>
              <a:rPr lang="cs-CZ" dirty="0"/>
            </a:br>
            <a:r>
              <a:rPr lang="cs-CZ" dirty="0"/>
              <a:t>o </a:t>
            </a:r>
            <a:r>
              <a:rPr lang="cs-CZ" dirty="0" smtClean="0"/>
              <a:t>vyvlastnění</a:t>
            </a:r>
          </a:p>
          <a:p>
            <a:pPr marL="898525" lvl="2" indent="-187325"/>
            <a:r>
              <a:rPr lang="cs-CZ" dirty="0"/>
              <a:t>způsobilým výdajem je rovněž náklad stanovený podle zvláštního zákona</a:t>
            </a:r>
            <a:br>
              <a:rPr lang="cs-CZ" dirty="0"/>
            </a:br>
            <a:r>
              <a:rPr lang="cs-CZ" dirty="0"/>
              <a:t>(tj. </a:t>
            </a:r>
            <a:r>
              <a:rPr lang="cs-CZ" dirty="0" smtClean="0"/>
              <a:t>náklady </a:t>
            </a:r>
            <a:r>
              <a:rPr lang="cs-CZ" dirty="0"/>
              <a:t>na stěhování apod</a:t>
            </a:r>
            <a:r>
              <a:rPr lang="cs-CZ" dirty="0" smtClean="0"/>
              <a:t>.)</a:t>
            </a:r>
          </a:p>
          <a:p>
            <a:pPr marL="898525" lvl="2" indent="-187325"/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Vedlejší aktivity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8174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266700" lvl="1" indent="0">
              <a:buNone/>
            </a:pPr>
            <a:r>
              <a:rPr lang="cs-CZ" sz="2400" dirty="0" smtClean="0"/>
              <a:t>Zabezpečení výstavby</a:t>
            </a:r>
          </a:p>
          <a:p>
            <a:pPr marL="454025" lvl="1" indent="-187325"/>
            <a:r>
              <a:rPr lang="cs-CZ" sz="2400" b="0" dirty="0" smtClean="0"/>
              <a:t>výdaje </a:t>
            </a:r>
            <a:r>
              <a:rPr lang="cs-CZ" sz="2400" b="0" dirty="0"/>
              <a:t>na </a:t>
            </a:r>
            <a:r>
              <a:rPr lang="cs-CZ" sz="2400" b="0" dirty="0" smtClean="0"/>
              <a:t>zabezpečení výstavby:</a:t>
            </a:r>
          </a:p>
          <a:p>
            <a:pPr marL="898525" lvl="2" indent="-187325"/>
            <a:r>
              <a:rPr lang="cs-CZ" dirty="0" smtClean="0"/>
              <a:t>TDI, autorský dozor</a:t>
            </a:r>
          </a:p>
          <a:p>
            <a:pPr marL="898525" lvl="2" indent="-187325"/>
            <a:r>
              <a:rPr lang="cs-CZ" dirty="0"/>
              <a:t>zajištění bezpečnosti a ochrany zdraví při práci (BOZP),</a:t>
            </a:r>
          </a:p>
          <a:p>
            <a:pPr marL="898525" lvl="2" indent="-187325"/>
            <a:r>
              <a:rPr lang="cs-CZ" dirty="0"/>
              <a:t>geodetické práce, zkoušky materiálů a konstrukcí na staveništi</a:t>
            </a:r>
            <a:endParaRPr lang="cs-CZ" dirty="0" smtClean="0"/>
          </a:p>
          <a:p>
            <a:pPr marL="454025" lvl="1" indent="-187325"/>
            <a:r>
              <a:rPr lang="cs-CZ" sz="2400" b="0" dirty="0"/>
              <a:t>výdaje na </a:t>
            </a:r>
            <a:r>
              <a:rPr lang="cs-CZ" sz="2400" b="0" dirty="0" err="1" smtClean="0"/>
              <a:t>inženýring</a:t>
            </a:r>
            <a:r>
              <a:rPr lang="cs-CZ" sz="2400" b="0" dirty="0" smtClean="0"/>
              <a:t> </a:t>
            </a:r>
            <a:r>
              <a:rPr lang="cs-CZ" sz="2400" b="0" dirty="0"/>
              <a:t>projektu (projednání a podání projektových dokumentací stavby a souvisejících žádostí pro příslušná správní </a:t>
            </a:r>
            <a:r>
              <a:rPr lang="cs-CZ" sz="2400" b="0" dirty="0" smtClean="0"/>
              <a:t>řízení)</a:t>
            </a:r>
            <a:endParaRPr lang="cs-CZ" sz="2400" b="0" dirty="0"/>
          </a:p>
          <a:p>
            <a:pPr marL="898525" lvl="2" indent="-187325"/>
            <a:endParaRPr lang="cs-CZ" dirty="0" smtClean="0"/>
          </a:p>
          <a:p>
            <a:pPr marL="266700" lvl="1" indent="0">
              <a:buNone/>
            </a:pPr>
            <a:r>
              <a:rPr lang="cs-CZ" sz="2400" dirty="0" smtClean="0"/>
              <a:t>Povinná publicita</a:t>
            </a:r>
          </a:p>
          <a:p>
            <a:pPr marL="454025" lvl="1" indent="-187325"/>
            <a:r>
              <a:rPr lang="cs-CZ" sz="2400" b="0" dirty="0"/>
              <a:t>výdaje </a:t>
            </a:r>
            <a:r>
              <a:rPr lang="cs-CZ" sz="2400" b="0" dirty="0" smtClean="0"/>
              <a:t>na povinné </a:t>
            </a:r>
            <a:r>
              <a:rPr lang="cs-CZ" sz="2400" b="0" dirty="0"/>
              <a:t>informační a propagační nástroje podle kap. 13 Obecných pravidel.</a:t>
            </a:r>
          </a:p>
          <a:p>
            <a:pPr marL="454025" lvl="1" indent="-187325"/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Vedlejší aktivity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25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278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dirty="0"/>
              <a:t>Vedlejší aktivity - Pořízení služeb bezprostředně souvisejících s realizací projektu</a:t>
            </a:r>
            <a:br>
              <a:rPr lang="cs-CZ" sz="3200" dirty="0"/>
            </a:b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26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  <p:sp>
        <p:nvSpPr>
          <p:cNvPr id="10" name="Zástupný symbol pro obsah 3"/>
          <p:cNvSpPr txBox="1">
            <a:spLocks/>
          </p:cNvSpPr>
          <p:nvPr/>
        </p:nvSpPr>
        <p:spPr>
          <a:xfrm>
            <a:off x="457200" y="2174874"/>
            <a:ext cx="4040188" cy="46831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  <a:latin typeface="Myriad Pro"/>
              </a:rPr>
              <a:t>výdaje na zpracování studie proveditelnosti (podle přílohy č. 4 těchto Pravidel</a:t>
            </a:r>
            <a:r>
              <a:rPr lang="cs-CZ" dirty="0" smtClean="0">
                <a:solidFill>
                  <a:prstClr val="black"/>
                </a:solidFill>
                <a:latin typeface="Myriad Pro"/>
              </a:rPr>
              <a:t>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  <a:latin typeface="Myriad Pro"/>
              </a:rPr>
              <a:t>výdaje na zpracování auditu bezpečnosti pozemní komunikace</a:t>
            </a:r>
            <a:endParaRPr lang="cs-CZ" sz="2000" b="1" dirty="0" smtClean="0"/>
          </a:p>
        </p:txBody>
      </p:sp>
      <p:sp>
        <p:nvSpPr>
          <p:cNvPr id="11" name="Zástupný symbol pro text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CYKLODOPRAVA</a:t>
            </a:r>
            <a:endParaRPr lang="cs-CZ" altLang="cs-CZ" sz="2200" dirty="0"/>
          </a:p>
        </p:txBody>
      </p:sp>
      <p:sp>
        <p:nvSpPr>
          <p:cNvPr id="12" name="Zástupný symbol pro text 4"/>
          <p:cNvSpPr txBox="1">
            <a:spLocks/>
          </p:cNvSpPr>
          <p:nvPr/>
        </p:nvSpPr>
        <p:spPr>
          <a:xfrm>
            <a:off x="358775" y="1565276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BEZPEČNOST</a:t>
            </a:r>
            <a:endParaRPr lang="cs-CZ" altLang="cs-CZ" sz="2200" dirty="0"/>
          </a:p>
        </p:txBody>
      </p:sp>
      <p:sp>
        <p:nvSpPr>
          <p:cNvPr id="13" name="Zástupný symbol pro obsah 5"/>
          <p:cNvSpPr txBox="1">
            <a:spLocks/>
          </p:cNvSpPr>
          <p:nvPr/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dirty="0">
                <a:solidFill>
                  <a:prstClr val="black"/>
                </a:solidFill>
                <a:latin typeface="Arial"/>
              </a:rPr>
              <a:t>výdaje na zpracování studie proveditelnosti (podle přílohy č. 4 těchto Pravidel)</a:t>
            </a:r>
            <a:endParaRPr lang="cs-CZ" sz="2000" b="1" dirty="0" smtClean="0"/>
          </a:p>
        </p:txBody>
      </p:sp>
    </p:spTree>
    <p:extLst>
      <p:ext uri="{BB962C8B-B14F-4D97-AF65-F5344CB8AC3E}">
        <p14:creationId xmlns:p14="http://schemas.microsoft.com/office/powerpoint/2010/main" val="4288241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723900" lvl="1" indent="-457200">
              <a:buAutoNum type="arabicPeriod"/>
            </a:pPr>
            <a:r>
              <a:rPr lang="cs-CZ" sz="2400" dirty="0" smtClean="0"/>
              <a:t>Plná moc</a:t>
            </a:r>
          </a:p>
          <a:p>
            <a:pPr marL="1168400" lvl="2" indent="-457200"/>
            <a:r>
              <a:rPr lang="cs-CZ" dirty="0" smtClean="0"/>
              <a:t>V případě přenesení  pravomocí na jinou osobu (např. při podpisu žádosti o podporu). Ukládá se v </a:t>
            </a:r>
            <a:r>
              <a:rPr lang="cs-CZ" dirty="0" err="1" smtClean="0"/>
              <a:t>el.podobě</a:t>
            </a:r>
            <a:r>
              <a:rPr lang="cs-CZ" dirty="0" smtClean="0"/>
              <a:t> v MS2014+. Vzor je v příloze č. 11 Obecných pravidel. Plnou moc lze nahradit usnesením zastupitelstva</a:t>
            </a:r>
          </a:p>
          <a:p>
            <a:pPr marL="723900" lvl="1" indent="-457200">
              <a:buFont typeface="Arial"/>
              <a:buAutoNum type="arabicPeriod"/>
            </a:pPr>
            <a:r>
              <a:rPr lang="cs-CZ" sz="2400" dirty="0"/>
              <a:t>Dokumentace k zadávacím a výběrovým </a:t>
            </a:r>
            <a:r>
              <a:rPr lang="cs-CZ" sz="2400" dirty="0" smtClean="0"/>
              <a:t>řízením</a:t>
            </a:r>
          </a:p>
          <a:p>
            <a:pPr marL="996950" lvl="2" indent="-285750">
              <a:buFont typeface="Arial" panose="020B0604020202020204" pitchFamily="34" charset="0"/>
              <a:buChar char="•"/>
            </a:pPr>
            <a:r>
              <a:rPr lang="cs-CZ" dirty="0" smtClean="0"/>
              <a:t>provedená před podáním žádosti o podporu</a:t>
            </a:r>
          </a:p>
          <a:p>
            <a:pPr marL="723900" lvl="1" indent="-457200">
              <a:buFont typeface="Arial"/>
              <a:buAutoNum type="arabicPeriod"/>
            </a:pPr>
            <a:r>
              <a:rPr lang="cs-CZ" sz="2400" dirty="0"/>
              <a:t>Doklady o právní subjektivitě žadatele </a:t>
            </a:r>
            <a:endParaRPr lang="cs-CZ" sz="2400" dirty="0" smtClean="0"/>
          </a:p>
          <a:p>
            <a:pPr marL="1168400" lvl="2" indent="-457200"/>
            <a:r>
              <a:rPr lang="cs-CZ" dirty="0" smtClean="0"/>
              <a:t>Obce , kraje a jimi zřizované a zakládané organizace nedokládají</a:t>
            </a:r>
            <a:endParaRPr lang="cs-CZ" dirty="0"/>
          </a:p>
          <a:p>
            <a:pPr marL="723900" lvl="1" indent="-457200">
              <a:buFont typeface="Arial"/>
              <a:buAutoNum type="arabicPeriod"/>
            </a:pPr>
            <a:r>
              <a:rPr lang="cs-CZ" sz="2400" dirty="0"/>
              <a:t>Výpis z rejstříku </a:t>
            </a:r>
            <a:r>
              <a:rPr lang="cs-CZ" sz="2400" dirty="0" smtClean="0"/>
              <a:t>trestů</a:t>
            </a:r>
          </a:p>
          <a:p>
            <a:pPr marL="1168400" lvl="2" indent="-457200"/>
            <a:r>
              <a:rPr lang="cs-CZ" dirty="0" smtClean="0"/>
              <a:t>od všech statutárních zástupců, ne starší než 3 měsíce</a:t>
            </a:r>
          </a:p>
          <a:p>
            <a:pPr marL="723900" lvl="1" indent="-457200">
              <a:buFont typeface="Arial"/>
              <a:buAutoNum type="arabicPeriod"/>
            </a:pPr>
            <a:r>
              <a:rPr lang="cs-CZ" sz="2400" dirty="0"/>
              <a:t>Územní rozhodnutí nebo územní souhlas nebo veřejnoprávní smlouva nahrazující územní </a:t>
            </a:r>
            <a:r>
              <a:rPr lang="cs-CZ" sz="2400" dirty="0" smtClean="0"/>
              <a:t>řízení</a:t>
            </a:r>
          </a:p>
          <a:p>
            <a:pPr marL="1168400" lvl="2" indent="-457200"/>
            <a:r>
              <a:rPr lang="cs-CZ" dirty="0" smtClean="0"/>
              <a:t>nepřikládá se v případě liniových úprav pro cyklisty (bez stavebních úprav)</a:t>
            </a:r>
            <a:endParaRPr lang="cs-CZ" dirty="0"/>
          </a:p>
          <a:p>
            <a:pPr marL="723900" lvl="1" indent="-457200">
              <a:buFont typeface="Arial"/>
              <a:buAutoNum type="arabicPeriod"/>
            </a:pPr>
            <a:r>
              <a:rPr lang="cs-CZ" sz="2400" dirty="0" smtClean="0"/>
              <a:t>Žádost o ÚZ nebo ÚS nebo </a:t>
            </a:r>
            <a:r>
              <a:rPr lang="cs-CZ" sz="2400" dirty="0" err="1" smtClean="0"/>
              <a:t>VpS</a:t>
            </a:r>
            <a:endParaRPr lang="cs-CZ" sz="2400" dirty="0" smtClean="0"/>
          </a:p>
          <a:p>
            <a:pPr marL="723900" lvl="1" indent="-457200">
              <a:buFont typeface="Arial"/>
              <a:buAutoNum type="arabicPeriod"/>
            </a:pPr>
            <a:r>
              <a:rPr lang="cs-CZ" sz="2400" dirty="0"/>
              <a:t>Projektová dokumentace pro vydání stavebního povolení nebo pro ohlášení stavby</a:t>
            </a:r>
            <a:endParaRPr lang="cs-CZ" sz="2400" dirty="0">
              <a:latin typeface="Times New Roman"/>
              <a:ea typeface="Times New Roman"/>
            </a:endParaRPr>
          </a:p>
          <a:p>
            <a:pPr marL="723900" lvl="1" indent="-457200">
              <a:buFont typeface="Arial"/>
              <a:buAutoNum type="arabicPeriod"/>
            </a:pPr>
            <a:endParaRPr lang="cs-CZ" sz="2400" dirty="0"/>
          </a:p>
          <a:p>
            <a:pPr marL="723900" lvl="1" indent="-457200">
              <a:buAutoNum type="arabicPeriod"/>
            </a:pPr>
            <a:endParaRPr lang="cs-CZ" sz="24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Povinné přílohy k Žádosti o podporu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27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1593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marL="723900" lvl="1" indent="-457200">
              <a:buAutoNum type="arabicPeriod" startAt="8"/>
            </a:pPr>
            <a:r>
              <a:rPr lang="cs-CZ" sz="2400" dirty="0" smtClean="0"/>
              <a:t>Položkový </a:t>
            </a:r>
            <a:r>
              <a:rPr lang="cs-CZ" sz="2400" dirty="0"/>
              <a:t>rozpočet </a:t>
            </a:r>
            <a:r>
              <a:rPr lang="cs-CZ" sz="2400" dirty="0" smtClean="0"/>
              <a:t>stavby</a:t>
            </a:r>
          </a:p>
          <a:p>
            <a:pPr marL="1168400" lvl="2" indent="-457200"/>
            <a:r>
              <a:rPr lang="cs-CZ" sz="1900" dirty="0" smtClean="0"/>
              <a:t>V rozpočtovém formátu *.XC4</a:t>
            </a:r>
          </a:p>
          <a:p>
            <a:pPr marL="723900" lvl="1" indent="-457200">
              <a:buFont typeface="Arial"/>
              <a:buAutoNum type="arabicPeriod" startAt="8"/>
            </a:pPr>
            <a:r>
              <a:rPr lang="cs-CZ" sz="2400" dirty="0"/>
              <a:t>Studie </a:t>
            </a:r>
            <a:r>
              <a:rPr lang="cs-CZ" sz="2400" dirty="0" smtClean="0"/>
              <a:t>proveditelnosti</a:t>
            </a:r>
          </a:p>
          <a:p>
            <a:pPr marL="1168400" lvl="2" indent="-457200"/>
            <a:r>
              <a:rPr lang="cs-CZ" sz="1900" dirty="0" smtClean="0">
                <a:solidFill>
                  <a:prstClr val="black"/>
                </a:solidFill>
              </a:rPr>
              <a:t>Příloha č. 4 Specifických pravidel </a:t>
            </a:r>
          </a:p>
          <a:p>
            <a:pPr marL="723900" lvl="1" indent="-457200">
              <a:buFont typeface="Arial"/>
              <a:buAutoNum type="arabicPeriod" startAt="8"/>
            </a:pPr>
            <a:r>
              <a:rPr lang="cs-CZ" sz="2400" dirty="0" smtClean="0"/>
              <a:t>Doklady k výkupu nemovitostí</a:t>
            </a:r>
          </a:p>
          <a:p>
            <a:pPr marL="1168400" lvl="2" indent="-457200"/>
            <a:r>
              <a:rPr lang="cs-CZ" sz="1900" dirty="0" smtClean="0">
                <a:solidFill>
                  <a:prstClr val="black"/>
                </a:solidFill>
              </a:rPr>
              <a:t>Znalecký posudek podle zákona 151/1997 Sb. O oceňování majetku </a:t>
            </a:r>
            <a:endParaRPr lang="cs-CZ" sz="1900" dirty="0">
              <a:solidFill>
                <a:prstClr val="black"/>
              </a:solidFill>
            </a:endParaRPr>
          </a:p>
          <a:p>
            <a:pPr marL="723900" lvl="1" indent="-457200">
              <a:buFont typeface="Arial"/>
              <a:buAutoNum type="arabicPeriod" startAt="8"/>
            </a:pPr>
            <a:r>
              <a:rPr lang="cs-CZ" sz="2400" dirty="0" smtClean="0"/>
              <a:t>Seznam </a:t>
            </a:r>
            <a:r>
              <a:rPr lang="cs-CZ" sz="2400" dirty="0"/>
              <a:t>objednávek – přímých </a:t>
            </a:r>
            <a:r>
              <a:rPr lang="cs-CZ" sz="2400" dirty="0" smtClean="0"/>
              <a:t>nákupů</a:t>
            </a:r>
          </a:p>
          <a:p>
            <a:pPr marL="1168400" lvl="2" indent="-457200"/>
            <a:r>
              <a:rPr lang="cs-CZ" sz="1900" dirty="0" smtClean="0">
                <a:solidFill>
                  <a:prstClr val="black"/>
                </a:solidFill>
              </a:rPr>
              <a:t>Přímé nákupy 100 – 400 tis. Kč, formulář podle Přílohy č. 10 Obecných pravidel </a:t>
            </a:r>
            <a:endParaRPr lang="cs-CZ" sz="1900" dirty="0">
              <a:solidFill>
                <a:prstClr val="black"/>
              </a:solidFill>
            </a:endParaRPr>
          </a:p>
          <a:p>
            <a:pPr marL="723900" lvl="1" indent="-457200">
              <a:buFont typeface="Arial"/>
              <a:buAutoNum type="arabicPeriod" startAt="8"/>
            </a:pPr>
            <a:r>
              <a:rPr lang="cs-CZ" sz="2400" dirty="0" smtClean="0"/>
              <a:t>Výpočet </a:t>
            </a:r>
            <a:r>
              <a:rPr lang="cs-CZ" sz="2400" dirty="0"/>
              <a:t>čistých jiných peněžních </a:t>
            </a:r>
            <a:r>
              <a:rPr lang="cs-CZ" sz="2400" dirty="0" smtClean="0"/>
              <a:t>příjmů</a:t>
            </a:r>
          </a:p>
          <a:p>
            <a:pPr marL="1168400" lvl="2" indent="-457200"/>
            <a:r>
              <a:rPr lang="cs-CZ" sz="1900" dirty="0" smtClean="0"/>
              <a:t>Podle přílohy č. 8 Specifických pravidel</a:t>
            </a:r>
            <a:endParaRPr lang="cs-CZ" sz="1900" dirty="0"/>
          </a:p>
          <a:p>
            <a:pPr marL="723900" lvl="1" indent="-457200">
              <a:buFont typeface="Arial"/>
              <a:buAutoNum type="arabicPeriod" startAt="8"/>
            </a:pPr>
            <a:r>
              <a:rPr lang="cs-CZ" sz="2400" dirty="0"/>
              <a:t>Karta souladu projektu s principy udržitelné </a:t>
            </a:r>
            <a:r>
              <a:rPr lang="cs-CZ" sz="2400" dirty="0" smtClean="0"/>
              <a:t>mobility</a:t>
            </a:r>
          </a:p>
          <a:p>
            <a:pPr marL="1168400" lvl="2" indent="-457200"/>
            <a:r>
              <a:rPr lang="cs-CZ" sz="1900" dirty="0">
                <a:solidFill>
                  <a:prstClr val="black"/>
                </a:solidFill>
              </a:rPr>
              <a:t>Příloha č. </a:t>
            </a:r>
            <a:r>
              <a:rPr lang="cs-CZ" sz="1900" dirty="0" smtClean="0">
                <a:solidFill>
                  <a:prstClr val="black"/>
                </a:solidFill>
              </a:rPr>
              <a:t>5 </a:t>
            </a:r>
            <a:r>
              <a:rPr lang="cs-CZ" sz="1900" dirty="0">
                <a:solidFill>
                  <a:prstClr val="black"/>
                </a:solidFill>
              </a:rPr>
              <a:t>Specifických pravidel </a:t>
            </a:r>
          </a:p>
          <a:p>
            <a:pPr marL="723900" lvl="1" indent="-457200">
              <a:buFont typeface="Arial"/>
              <a:buAutoNum type="arabicPeriod" startAt="8"/>
            </a:pPr>
            <a:r>
              <a:rPr lang="cs-CZ" sz="2400" dirty="0" smtClean="0"/>
              <a:t>Zpráva </a:t>
            </a:r>
            <a:r>
              <a:rPr lang="cs-CZ" sz="2400" dirty="0"/>
              <a:t>o provedení auditu bezpečnosti pozemní </a:t>
            </a:r>
            <a:r>
              <a:rPr lang="cs-CZ" sz="2400" dirty="0" smtClean="0"/>
              <a:t>komunikace</a:t>
            </a:r>
          </a:p>
          <a:p>
            <a:pPr marL="1168400" lvl="2" indent="-457200"/>
            <a:r>
              <a:rPr lang="cs-CZ" sz="1900" b="1" dirty="0" smtClean="0">
                <a:solidFill>
                  <a:srgbClr val="FF0000"/>
                </a:solidFill>
                <a:latin typeface="+mj-lt"/>
                <a:ea typeface="Times New Roman"/>
              </a:rPr>
              <a:t>Pouze u aktivity Bezpečnost</a:t>
            </a:r>
            <a:endParaRPr lang="cs-CZ" sz="1900" b="1" dirty="0">
              <a:solidFill>
                <a:srgbClr val="FF0000"/>
              </a:solidFill>
              <a:latin typeface="+mj-lt"/>
              <a:ea typeface="Times New Roman"/>
            </a:endParaRPr>
          </a:p>
          <a:p>
            <a:pPr marL="723900" lvl="1" indent="-457200">
              <a:buFont typeface="Arial"/>
              <a:buAutoNum type="arabicPeriod" startAt="8"/>
            </a:pPr>
            <a:r>
              <a:rPr lang="cs-CZ" sz="2400" dirty="0"/>
              <a:t>Smlouva o spolupráci</a:t>
            </a:r>
          </a:p>
          <a:p>
            <a:pPr marL="723900" lvl="1" indent="-457200">
              <a:buAutoNum type="arabicPeriod" startAt="8"/>
            </a:pPr>
            <a:endParaRPr lang="cs-CZ" sz="2400" dirty="0" smtClean="0"/>
          </a:p>
          <a:p>
            <a:pPr marL="266700" lvl="1" indent="0">
              <a:buNone/>
            </a:pPr>
            <a:endParaRPr lang="cs-CZ" sz="2400" dirty="0"/>
          </a:p>
          <a:p>
            <a:pPr marL="723900" lvl="1" indent="-457200">
              <a:buAutoNum type="arabicPeriod"/>
            </a:pPr>
            <a:endParaRPr lang="cs-CZ" sz="24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Povinné přílohy k Žádosti o podporu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28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9885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7 50 01 </a:t>
            </a:r>
            <a:r>
              <a:rPr lang="cs-CZ" dirty="0"/>
              <a:t>Počet </a:t>
            </a:r>
            <a:r>
              <a:rPr lang="cs-CZ" dirty="0" smtClean="0"/>
              <a:t>realizací vedoucích ke zvýšení bezpečnosti v dopravě</a:t>
            </a:r>
          </a:p>
          <a:p>
            <a:pPr marL="898525" lvl="2" indent="-187325"/>
            <a:r>
              <a:rPr lang="cs-CZ" b="1" dirty="0" smtClean="0"/>
              <a:t>Výchozí hodnota 0</a:t>
            </a:r>
          </a:p>
          <a:p>
            <a:pPr marL="898525" lvl="2" indent="-187325"/>
            <a:r>
              <a:rPr lang="cs-CZ" b="1" dirty="0" smtClean="0"/>
              <a:t>Cílová </a:t>
            </a:r>
            <a:r>
              <a:rPr lang="cs-CZ" b="1" dirty="0"/>
              <a:t>hodnota </a:t>
            </a:r>
            <a:r>
              <a:rPr lang="cs-CZ" b="1" dirty="0" smtClean="0"/>
              <a:t>1, musí </a:t>
            </a:r>
            <a:r>
              <a:rPr lang="cs-CZ" b="1" dirty="0"/>
              <a:t>být naplněna nejpozději k datu ukončení realizace</a:t>
            </a:r>
          </a:p>
          <a:p>
            <a:pPr marL="898525" lvl="2" indent="-187325"/>
            <a:r>
              <a:rPr lang="cs-CZ" b="1" dirty="0" smtClean="0"/>
              <a:t>Tolerance – žádná.</a:t>
            </a:r>
          </a:p>
          <a:p>
            <a:pPr marL="454025" lvl="1" indent="-187325"/>
            <a:r>
              <a:rPr lang="cs-CZ" dirty="0" smtClean="0"/>
              <a:t>7 61 00 Délka nově vybudovaných cyklostezek a cyklotras</a:t>
            </a:r>
            <a:endParaRPr lang="cs-CZ" dirty="0"/>
          </a:p>
          <a:p>
            <a:pPr marL="898525" lvl="2" indent="-187325"/>
            <a:r>
              <a:rPr lang="cs-CZ" b="1" dirty="0" smtClean="0"/>
              <a:t>Sleduje počet km nově vybudovaných cyklostezek a cyklotras</a:t>
            </a:r>
          </a:p>
          <a:p>
            <a:pPr marL="898525" lvl="2" indent="-187325"/>
            <a:r>
              <a:rPr lang="cs-CZ" b="1" dirty="0" smtClean="0"/>
              <a:t>Výchozí </a:t>
            </a:r>
            <a:r>
              <a:rPr lang="cs-CZ" b="1" dirty="0"/>
              <a:t>hodnota 0</a:t>
            </a:r>
          </a:p>
          <a:p>
            <a:pPr marL="898525" lvl="2" indent="-187325"/>
            <a:r>
              <a:rPr lang="cs-CZ" b="1" dirty="0"/>
              <a:t>Cílová hodnota </a:t>
            </a:r>
            <a:r>
              <a:rPr lang="cs-CZ" b="1" dirty="0" smtClean="0"/>
              <a:t>vyplývá z projektové dokumentace, musí </a:t>
            </a:r>
            <a:r>
              <a:rPr lang="cs-CZ" b="1" dirty="0"/>
              <a:t>být naplněna </a:t>
            </a:r>
            <a:r>
              <a:rPr lang="cs-CZ" b="1" dirty="0" smtClean="0"/>
              <a:t>nejpozději k datu ukončení realizace</a:t>
            </a:r>
            <a:endParaRPr lang="cs-CZ" b="1" dirty="0"/>
          </a:p>
          <a:p>
            <a:pPr marL="898525" lvl="2" indent="-187325"/>
            <a:r>
              <a:rPr lang="cs-CZ" b="1" dirty="0"/>
              <a:t>Tolerance </a:t>
            </a:r>
            <a:r>
              <a:rPr lang="cs-CZ" b="1" dirty="0" smtClean="0"/>
              <a:t>±2 %. </a:t>
            </a:r>
            <a:r>
              <a:rPr lang="cs-CZ" b="1" dirty="0"/>
              <a:t>V případě nedodržení žadatel zahájí změnové </a:t>
            </a:r>
            <a:r>
              <a:rPr lang="cs-CZ" b="1" dirty="0" smtClean="0"/>
              <a:t>řízení</a:t>
            </a:r>
            <a:endParaRPr lang="cs-CZ" b="1" dirty="0"/>
          </a:p>
          <a:p>
            <a:pPr marL="898525" lvl="2" indent="-187325"/>
            <a:endParaRPr lang="cs-CZ" b="1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Indikátory </a:t>
            </a:r>
            <a:r>
              <a:rPr lang="cs-CZ" sz="3200" dirty="0"/>
              <a:t>výstupu (příloha č. 3 </a:t>
            </a:r>
            <a:r>
              <a:rPr lang="cs-CZ" sz="3200" dirty="0" err="1"/>
              <a:t>Spec.pravidel</a:t>
            </a:r>
            <a:r>
              <a:rPr lang="cs-CZ" sz="3200" dirty="0"/>
              <a:t>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29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932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Oprávnění žadatelé – </a:t>
            </a:r>
            <a:r>
              <a:rPr lang="cs-CZ" sz="3200" dirty="0" smtClean="0">
                <a:solidFill>
                  <a:srgbClr val="FF0000"/>
                </a:solidFill>
              </a:rPr>
              <a:t>85 % dotace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  <p:sp>
        <p:nvSpPr>
          <p:cNvPr id="10" name="Zástupný symbol pro obsah 3"/>
          <p:cNvSpPr txBox="1">
            <a:spLocks/>
          </p:cNvSpPr>
          <p:nvPr/>
        </p:nvSpPr>
        <p:spPr>
          <a:xfrm>
            <a:off x="457200" y="2174874"/>
            <a:ext cx="4040188" cy="4683125"/>
          </a:xfrm>
          <a:prstGeom prst="rect">
            <a:avLst/>
          </a:prstGeom>
        </p:spPr>
        <p:txBody>
          <a:bodyPr>
            <a:no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kraje	</a:t>
            </a:r>
            <a:r>
              <a:rPr lang="cs-CZ" sz="2000" dirty="0" smtClean="0">
                <a:solidFill>
                  <a:srgbClr val="FF0000"/>
                </a:solidFill>
              </a:rPr>
              <a:t>+5 %</a:t>
            </a:r>
            <a:r>
              <a:rPr lang="cs-CZ" sz="2000" dirty="0" smtClean="0"/>
              <a:t>	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obce </a:t>
            </a:r>
            <a:r>
              <a:rPr lang="cs-CZ" sz="2000" dirty="0" smtClean="0">
                <a:solidFill>
                  <a:srgbClr val="FF0000"/>
                </a:solidFill>
              </a:rPr>
              <a:t>+5 %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DSO </a:t>
            </a:r>
            <a:r>
              <a:rPr lang="cs-CZ" sz="2000" dirty="0" smtClean="0">
                <a:solidFill>
                  <a:srgbClr val="FF0000"/>
                </a:solidFill>
              </a:rPr>
              <a:t>+5%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organizace zřizované </a:t>
            </a:r>
            <a:r>
              <a:rPr lang="cs-CZ" sz="2000" dirty="0" smtClean="0">
                <a:solidFill>
                  <a:srgbClr val="FF0000"/>
                </a:solidFill>
              </a:rPr>
              <a:t>(+5 %)</a:t>
            </a:r>
            <a:r>
              <a:rPr lang="cs-CZ" sz="2000" dirty="0" smtClean="0"/>
              <a:t> nebo zakládané </a:t>
            </a:r>
            <a:r>
              <a:rPr lang="cs-CZ" sz="2000" dirty="0" smtClean="0">
                <a:solidFill>
                  <a:srgbClr val="FF0000"/>
                </a:solidFill>
              </a:rPr>
              <a:t>(+0 %)</a:t>
            </a:r>
            <a:r>
              <a:rPr lang="cs-CZ" sz="2000" dirty="0" smtClean="0"/>
              <a:t> kraji, obcemi, DSO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provozovatelé dráhy nebo drážní dopravy podle zákona č. 266/1994 Sb. (SŽDC, s. o.</a:t>
            </a:r>
            <a:br>
              <a:rPr lang="cs-CZ" sz="2000" dirty="0" smtClean="0"/>
            </a:br>
            <a:r>
              <a:rPr lang="cs-CZ" sz="2000" dirty="0" smtClean="0"/>
              <a:t>a obchodní společnosti). </a:t>
            </a:r>
            <a:r>
              <a:rPr lang="cs-CZ" sz="2000" dirty="0" smtClean="0">
                <a:solidFill>
                  <a:srgbClr val="FF0000"/>
                </a:solidFill>
              </a:rPr>
              <a:t>+15 %</a:t>
            </a:r>
            <a:endParaRPr lang="cs-CZ" altLang="cs-CZ" sz="2000" dirty="0" smtClean="0">
              <a:solidFill>
                <a:srgbClr val="FF0000"/>
              </a:solidFill>
            </a:endParaRPr>
          </a:p>
          <a:p>
            <a:endParaRPr lang="cs-CZ" sz="2000" dirty="0"/>
          </a:p>
        </p:txBody>
      </p:sp>
      <p:sp>
        <p:nvSpPr>
          <p:cNvPr id="11" name="Zástupný symbol pro text 4"/>
          <p:cNvSpPr txBox="1">
            <a:spLocks/>
          </p:cNvSpPr>
          <p:nvPr/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CYKLODOPRAVA</a:t>
            </a:r>
            <a:endParaRPr lang="cs-CZ" altLang="cs-CZ" sz="2200" dirty="0"/>
          </a:p>
        </p:txBody>
      </p:sp>
      <p:sp>
        <p:nvSpPr>
          <p:cNvPr id="12" name="Zástupný symbol pro text 4"/>
          <p:cNvSpPr txBox="1">
            <a:spLocks/>
          </p:cNvSpPr>
          <p:nvPr/>
        </p:nvSpPr>
        <p:spPr>
          <a:xfrm>
            <a:off x="358775" y="1574801"/>
            <a:ext cx="4041775" cy="639762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lvl="1" indent="0">
              <a:buNone/>
            </a:pPr>
            <a:r>
              <a:rPr lang="cs-CZ" altLang="cs-CZ" sz="2200" dirty="0" smtClean="0"/>
              <a:t>BEZPEČNOST</a:t>
            </a:r>
            <a:endParaRPr lang="cs-CZ" altLang="cs-CZ" sz="2200" dirty="0"/>
          </a:p>
        </p:txBody>
      </p:sp>
      <p:sp>
        <p:nvSpPr>
          <p:cNvPr id="13" name="Zástupný symbol pro obsah 5"/>
          <p:cNvSpPr txBox="1">
            <a:spLocks/>
          </p:cNvSpPr>
          <p:nvPr/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200"/>
              </a:spcAft>
              <a:buFont typeface="Arial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4025" indent="-187325" algn="l" defTabSz="457200" rtl="0" eaLnBrk="1" latinLnBrk="0" hangingPunct="1">
              <a:lnSpc>
                <a:spcPct val="100000"/>
              </a:lnSpc>
              <a:spcBef>
                <a:spcPts val="1680"/>
              </a:spcBef>
              <a:spcAft>
                <a:spcPts val="0"/>
              </a:spcAft>
              <a:buFont typeface="Arial"/>
              <a:buChar char="•"/>
              <a:defRPr sz="2000" b="1" kern="1200">
                <a:solidFill>
                  <a:srgbClr val="00529C"/>
                </a:solidFill>
                <a:latin typeface="+mn-lt"/>
                <a:ea typeface="+mn-ea"/>
                <a:cs typeface="+mn-cs"/>
              </a:defRPr>
            </a:lvl2pPr>
            <a:lvl3pPr marL="720725" indent="-187325" algn="l" defTabSz="457200" rtl="0" eaLnBrk="1" latinLnBrk="0" hangingPunct="1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Font typeface="Arial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987425" indent="-187325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254125" indent="-173038" algn="l" defTabSz="457200" rtl="0" eaLnBrk="1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Font typeface="Arial"/>
              <a:buChar char="»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Kraje </a:t>
            </a:r>
            <a:r>
              <a:rPr lang="cs-CZ" sz="2000" dirty="0">
                <a:solidFill>
                  <a:srgbClr val="FF0000"/>
                </a:solidFill>
              </a:rPr>
              <a:t>+5 %</a:t>
            </a:r>
            <a:endParaRPr lang="cs-CZ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Obce </a:t>
            </a:r>
            <a:r>
              <a:rPr lang="cs-CZ" sz="2000" dirty="0" smtClean="0">
                <a:solidFill>
                  <a:srgbClr val="FF0000"/>
                </a:solidFill>
              </a:rPr>
              <a:t>+</a:t>
            </a:r>
            <a:r>
              <a:rPr lang="cs-CZ" sz="2000" dirty="0">
                <a:solidFill>
                  <a:srgbClr val="FF0000"/>
                </a:solidFill>
              </a:rPr>
              <a:t>5 %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DSO </a:t>
            </a:r>
            <a:r>
              <a:rPr lang="cs-CZ" sz="2000" dirty="0">
                <a:solidFill>
                  <a:srgbClr val="FF0000"/>
                </a:solidFill>
              </a:rPr>
              <a:t>+5%</a:t>
            </a:r>
            <a:endParaRPr lang="cs-CZ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 smtClean="0"/>
              <a:t>organizace zřizované </a:t>
            </a:r>
            <a:r>
              <a:rPr lang="cs-CZ" sz="2000" dirty="0">
                <a:solidFill>
                  <a:srgbClr val="FF0000"/>
                </a:solidFill>
              </a:rPr>
              <a:t>(+5 %) </a:t>
            </a:r>
            <a:r>
              <a:rPr lang="cs-CZ" sz="2000" dirty="0" smtClean="0"/>
              <a:t>nebo zakládané</a:t>
            </a:r>
            <a:r>
              <a:rPr lang="cs-CZ" sz="2000" dirty="0">
                <a:solidFill>
                  <a:srgbClr val="FF0000"/>
                </a:solidFill>
              </a:rPr>
              <a:t> (+0 %)</a:t>
            </a:r>
            <a:r>
              <a:rPr lang="cs-CZ" sz="2000" dirty="0" smtClean="0"/>
              <a:t> kraji , obcemi, DSO</a:t>
            </a:r>
          </a:p>
        </p:txBody>
      </p:sp>
    </p:spTree>
    <p:extLst>
      <p:ext uri="{BB962C8B-B14F-4D97-AF65-F5344CB8AC3E}">
        <p14:creationId xmlns:p14="http://schemas.microsoft.com/office/powerpoint/2010/main" val="35520268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7 62 </a:t>
            </a:r>
            <a:r>
              <a:rPr lang="cs-CZ" dirty="0"/>
              <a:t>00 Délka </a:t>
            </a:r>
            <a:r>
              <a:rPr lang="cs-CZ" dirty="0" smtClean="0"/>
              <a:t>rekonstruovaných cyklostezek </a:t>
            </a:r>
            <a:r>
              <a:rPr lang="cs-CZ" dirty="0"/>
              <a:t>a cyklotras</a:t>
            </a:r>
            <a:endParaRPr lang="cs-CZ" dirty="0" smtClean="0"/>
          </a:p>
          <a:p>
            <a:pPr marL="898525" lvl="2" indent="-187325"/>
            <a:r>
              <a:rPr lang="cs-CZ" b="1" dirty="0" smtClean="0"/>
              <a:t>Sleduje </a:t>
            </a:r>
            <a:r>
              <a:rPr lang="cs-CZ" b="1" dirty="0"/>
              <a:t>počet km </a:t>
            </a:r>
            <a:r>
              <a:rPr lang="cs-CZ" b="1" dirty="0" smtClean="0"/>
              <a:t>rekonstruovaných cyklostezek </a:t>
            </a:r>
            <a:r>
              <a:rPr lang="cs-CZ" b="1" dirty="0"/>
              <a:t>a cyklotras</a:t>
            </a:r>
          </a:p>
          <a:p>
            <a:pPr marL="898525" lvl="2" indent="-187325"/>
            <a:r>
              <a:rPr lang="cs-CZ" b="1" dirty="0" smtClean="0"/>
              <a:t>Výchozí hodnota 0</a:t>
            </a:r>
          </a:p>
          <a:p>
            <a:pPr marL="898525" lvl="2" indent="-187325"/>
            <a:r>
              <a:rPr lang="cs-CZ" b="1" dirty="0"/>
              <a:t>Cílová hodnota vyplývá z projektové dokumentace, musí být naplněna nejpozději k datu ukončení realizace</a:t>
            </a:r>
          </a:p>
          <a:p>
            <a:pPr marL="898525" lvl="2" indent="-187325"/>
            <a:r>
              <a:rPr lang="cs-CZ" b="1" dirty="0" smtClean="0"/>
              <a:t>Tolerance – žádná. V případě nedodržení žadatel zahájí změnové řízení.</a:t>
            </a:r>
          </a:p>
          <a:p>
            <a:pPr marL="454025" lvl="1" indent="-187325"/>
            <a:r>
              <a:rPr lang="cs-CZ" dirty="0" smtClean="0"/>
              <a:t>7 64 01 Počet parkovacích míst pro jízdní kola</a:t>
            </a:r>
            <a:endParaRPr lang="cs-CZ" dirty="0"/>
          </a:p>
          <a:p>
            <a:pPr marL="898525" lvl="2" indent="-187325"/>
            <a:r>
              <a:rPr lang="cs-CZ" b="1" dirty="0" smtClean="0"/>
              <a:t>Sleduje skutečný počet, kde dojde k vybudování zařízení k parkování (krátko, středně i dlouhodobému) jízdních kol</a:t>
            </a:r>
          </a:p>
          <a:p>
            <a:pPr marL="898525" lvl="2" indent="-187325"/>
            <a:r>
              <a:rPr lang="cs-CZ" b="1" dirty="0" smtClean="0"/>
              <a:t>Výchozí </a:t>
            </a:r>
            <a:r>
              <a:rPr lang="cs-CZ" b="1" dirty="0"/>
              <a:t>hodnota 0</a:t>
            </a:r>
          </a:p>
          <a:p>
            <a:pPr marL="898525" lvl="2" indent="-187325"/>
            <a:r>
              <a:rPr lang="cs-CZ" b="1" dirty="0"/>
              <a:t>Cílová hodnota musí být naplněna </a:t>
            </a:r>
            <a:r>
              <a:rPr lang="cs-CZ" b="1" dirty="0" smtClean="0"/>
              <a:t>nejpozději k datu ukončení realizace</a:t>
            </a:r>
            <a:endParaRPr lang="cs-CZ" b="1" dirty="0"/>
          </a:p>
          <a:p>
            <a:pPr marL="898525" lvl="2" indent="-187325"/>
            <a:r>
              <a:rPr lang="cs-CZ" b="1" dirty="0"/>
              <a:t>Tolerance – žádná. V případě nedodržení žadatel zahájí změnové </a:t>
            </a:r>
            <a:r>
              <a:rPr lang="cs-CZ" b="1" dirty="0" smtClean="0"/>
              <a:t>řízení</a:t>
            </a:r>
            <a:endParaRPr lang="cs-CZ" b="1" dirty="0"/>
          </a:p>
          <a:p>
            <a:pPr marL="898525" lvl="2" indent="-187325"/>
            <a:endParaRPr lang="cs-CZ" b="1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Indikátory výstupu (příloha č. 3 </a:t>
            </a:r>
            <a:r>
              <a:rPr lang="cs-CZ" sz="3200" dirty="0" err="1" smtClean="0"/>
              <a:t>Spec.pravidel</a:t>
            </a:r>
            <a:r>
              <a:rPr lang="cs-CZ" sz="3200" dirty="0" smtClean="0"/>
              <a:t>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30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69870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cs-CZ" dirty="0" smtClean="0"/>
              <a:t>Průběžná výzva č. 19</a:t>
            </a:r>
            <a:br>
              <a:rPr lang="cs-CZ" dirty="0" smtClean="0"/>
            </a:br>
            <a:r>
              <a:rPr lang="cs-CZ" dirty="0" smtClean="0"/>
              <a:t/>
            </a:r>
            <a:br>
              <a:rPr lang="cs-CZ" dirty="0" smtClean="0"/>
            </a:br>
            <a:r>
              <a:rPr lang="cs-CZ" cap="small" dirty="0" smtClean="0"/>
              <a:t>Technika pro integrovaný záchranný systém</a:t>
            </a:r>
            <a:endParaRPr lang="en-US" cap="smal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Mgr. Jan Veselský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4057650"/>
            <a:ext cx="7991475" cy="1152524"/>
          </a:xfrm>
        </p:spPr>
        <p:txBody>
          <a:bodyPr>
            <a:normAutofit/>
          </a:bodyPr>
          <a:lstStyle/>
          <a:p>
            <a:endParaRPr lang="cs-CZ" b="1" dirty="0" smtClean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0" y="6356350"/>
            <a:ext cx="4057010" cy="369888"/>
          </a:xfrm>
        </p:spPr>
        <p:txBody>
          <a:bodyPr>
            <a:normAutofit fontScale="62500" lnSpcReduction="20000"/>
          </a:bodyPr>
          <a:lstStyle/>
          <a:p>
            <a:r>
              <a:rPr lang="cs-CZ" dirty="0" smtClean="0"/>
              <a:t>9.2.2016 Praha- </a:t>
            </a:r>
            <a:r>
              <a:rPr lang="cs-CZ" b="1" dirty="0" smtClean="0"/>
              <a:t>Dotační možnosti a aktuální výzvy v rámci  IROP</a:t>
            </a:r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02470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4025" lvl="1" indent="-187325"/>
            <a:r>
              <a:rPr lang="cs-CZ" sz="2400" dirty="0" smtClean="0"/>
              <a:t>Vyhlášení: 18.12.2015</a:t>
            </a:r>
          </a:p>
          <a:p>
            <a:pPr marL="454025" lvl="1" indent="-187325"/>
            <a:r>
              <a:rPr lang="cs-CZ" sz="2400" dirty="0" smtClean="0"/>
              <a:t>Příjem žádostí: 31.12.2015 -  20.12.2017</a:t>
            </a:r>
          </a:p>
          <a:p>
            <a:pPr marL="454025" lvl="1" indent="-187325"/>
            <a:r>
              <a:rPr lang="cs-CZ" sz="2400" dirty="0"/>
              <a:t>Průběžná výzva – hodnocení probíhá po podání žádosti</a:t>
            </a:r>
            <a:endParaRPr lang="cs-CZ" sz="2400" dirty="0">
              <a:cs typeface="Arial" charset="0"/>
            </a:endParaRPr>
          </a:p>
          <a:p>
            <a:pPr marL="454025" lvl="1" indent="-187325"/>
            <a:r>
              <a:rPr lang="cs-CZ" sz="2400" dirty="0">
                <a:cs typeface="Arial" charset="0"/>
              </a:rPr>
              <a:t>Datum ukončení realizace projektů:  do </a:t>
            </a:r>
            <a:r>
              <a:rPr lang="cs-CZ" sz="2400" dirty="0" smtClean="0">
                <a:cs typeface="Arial" charset="0"/>
              </a:rPr>
              <a:t>31.12. 2019</a:t>
            </a:r>
            <a:endParaRPr lang="cs-CZ" sz="2400" dirty="0">
              <a:cs typeface="Arial" charset="0"/>
            </a:endParaRPr>
          </a:p>
          <a:p>
            <a:pPr marL="454025" lvl="1" indent="-187325"/>
            <a:r>
              <a:rPr lang="cs-CZ" sz="2400" dirty="0" smtClean="0">
                <a:cs typeface="Arial" charset="0"/>
              </a:rPr>
              <a:t>Alokace</a:t>
            </a:r>
            <a:r>
              <a:rPr lang="cs-CZ" sz="2400" dirty="0">
                <a:cs typeface="Arial" charset="0"/>
              </a:rPr>
              <a:t>:  </a:t>
            </a:r>
            <a:r>
              <a:rPr lang="cs-CZ" sz="2400" dirty="0" smtClean="0">
                <a:cs typeface="Arial" charset="0"/>
              </a:rPr>
              <a:t>1,49 </a:t>
            </a:r>
            <a:r>
              <a:rPr lang="cs-CZ" sz="2400" dirty="0">
                <a:cs typeface="Arial" charset="0"/>
              </a:rPr>
              <a:t>mld. Kč (ERDF) + </a:t>
            </a:r>
            <a:r>
              <a:rPr lang="cs-CZ" sz="2400" dirty="0" smtClean="0">
                <a:cs typeface="Arial" charset="0"/>
              </a:rPr>
              <a:t>max. 263 mil. </a:t>
            </a:r>
            <a:r>
              <a:rPr lang="cs-CZ" sz="2400" dirty="0">
                <a:cs typeface="Arial" charset="0"/>
              </a:rPr>
              <a:t>Kč z národních zdrojů</a:t>
            </a:r>
          </a:p>
          <a:p>
            <a:pPr marL="454025" lvl="1" indent="-187325"/>
            <a:r>
              <a:rPr lang="cs-CZ" sz="2400" dirty="0">
                <a:cs typeface="Arial" charset="0"/>
              </a:rPr>
              <a:t>Území realizace: </a:t>
            </a:r>
            <a:r>
              <a:rPr lang="cs-CZ" sz="2400" dirty="0" smtClean="0">
                <a:cs typeface="Arial" charset="0"/>
              </a:rPr>
              <a:t>exponovaná </a:t>
            </a:r>
            <a:r>
              <a:rPr lang="cs-CZ" sz="2400" dirty="0" smtClean="0"/>
              <a:t>území podle přílohy č. 6 Specifických pravidel</a:t>
            </a:r>
          </a:p>
          <a:p>
            <a:pPr marL="454025" lvl="1" indent="-187325"/>
            <a:r>
              <a:rPr lang="cs-CZ" sz="2400" dirty="0"/>
              <a:t>Vyhlášení další výzvy v SC </a:t>
            </a:r>
            <a:r>
              <a:rPr lang="cs-CZ" sz="2400" dirty="0" smtClean="0"/>
              <a:t>1.3:</a:t>
            </a:r>
          </a:p>
          <a:p>
            <a:pPr marL="898525" lvl="2" indent="-187325"/>
            <a:r>
              <a:rPr lang="cs-CZ" dirty="0" smtClean="0"/>
              <a:t> 3/2016	</a:t>
            </a:r>
            <a:r>
              <a:rPr lang="cs-CZ" dirty="0" smtClean="0">
                <a:latin typeface="Calibri" pitchFamily="34" charset="0"/>
              </a:rPr>
              <a:t>Vzdělávací </a:t>
            </a:r>
            <a:r>
              <a:rPr lang="cs-CZ" dirty="0">
                <a:latin typeface="Calibri" pitchFamily="34" charset="0"/>
              </a:rPr>
              <a:t>a výcviková střediska IZS</a:t>
            </a:r>
          </a:p>
          <a:p>
            <a:pPr marL="898525" lvl="2" indent="-187325"/>
            <a:r>
              <a:rPr lang="cs-CZ" dirty="0" smtClean="0">
                <a:cs typeface="Arial" charset="0"/>
              </a:rPr>
              <a:t>6/2016	Stanice IZS</a:t>
            </a:r>
          </a:p>
          <a:p>
            <a:pPr marL="898525" lvl="2" indent="-187325"/>
            <a:r>
              <a:rPr lang="cs-CZ" dirty="0" smtClean="0">
                <a:cs typeface="Arial" charset="0"/>
              </a:rPr>
              <a:t>7/2016	CLLD</a:t>
            </a:r>
            <a:endParaRPr lang="cs-CZ" dirty="0">
              <a:cs typeface="Arial" charset="0"/>
            </a:endParaRPr>
          </a:p>
          <a:p>
            <a:pPr marL="266700" lvl="1" indent="0">
              <a:buNone/>
            </a:pPr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Výzva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58195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454025" lvl="1" indent="-187325"/>
            <a:r>
              <a:rPr lang="cs-CZ" sz="2400" strike="sngStrike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MV– generální ředitelství HZS ČR </a:t>
            </a:r>
            <a:endParaRPr lang="cs-CZ" sz="2400" strike="sngStrike" dirty="0" smtClean="0"/>
          </a:p>
          <a:p>
            <a:pPr marL="454025" lvl="1" indent="-187325"/>
            <a:r>
              <a:rPr lang="cs-CZ" sz="2400" strike="sngStrike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HZS </a:t>
            </a:r>
            <a:r>
              <a:rPr lang="cs-CZ" sz="2400" strike="sngStrik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krajů</a:t>
            </a:r>
          </a:p>
          <a:p>
            <a:pPr marL="454025" lvl="1" indent="-187325"/>
            <a:r>
              <a:rPr lang="cs-CZ" sz="2400" strike="sngStrike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Záchranný útvar HZS </a:t>
            </a:r>
            <a:r>
              <a:rPr lang="cs-CZ" sz="2400" strike="sngStrik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ČR</a:t>
            </a:r>
          </a:p>
          <a:p>
            <a:pPr marL="454025" lvl="1" indent="-187325"/>
            <a:r>
              <a:rPr lang="cs-CZ" sz="2400" dirty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obce, které zřizují jednotky požární ochrany (§ 29 zákona č. 133/1985 Sb., o požární ochraně), resp. JSDH kategorie II a III podle přílohy zákona č.  133/1985 Sb., o požární </a:t>
            </a:r>
            <a:r>
              <a:rPr lang="cs-CZ" sz="2400" dirty="0" smtClean="0">
                <a:solidFill>
                  <a:srgbClr val="0070C0"/>
                </a:solidFill>
                <a:latin typeface="Calibri" pitchFamily="34" charset="0"/>
                <a:cs typeface="Calibri" pitchFamily="34" charset="0"/>
              </a:rPr>
              <a:t>ochraně </a:t>
            </a:r>
            <a:r>
              <a:rPr lang="cs-CZ" sz="2400" dirty="0" smtClean="0">
                <a:solidFill>
                  <a:srgbClr val="FF0000"/>
                </a:solidFill>
                <a:latin typeface="Calibri" pitchFamily="34" charset="0"/>
                <a:cs typeface="Calibri" pitchFamily="34" charset="0"/>
              </a:rPr>
              <a:t>+5 %</a:t>
            </a:r>
          </a:p>
          <a:p>
            <a:pPr marL="454025" lvl="1" indent="-187325"/>
            <a:r>
              <a:rPr lang="cs-CZ" sz="2400" strike="sngStrike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MV– Policejní prezidium </a:t>
            </a:r>
            <a:r>
              <a:rPr lang="cs-CZ" sz="2400" strike="sngStrik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ČR</a:t>
            </a:r>
          </a:p>
          <a:p>
            <a:pPr marL="454025" lvl="1" indent="-187325"/>
            <a:r>
              <a:rPr lang="cs-CZ" sz="2400" strike="sngStrike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krajská ředitelství Policie </a:t>
            </a:r>
            <a:r>
              <a:rPr lang="cs-CZ" sz="2400" strike="sngStrik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ČR</a:t>
            </a:r>
          </a:p>
          <a:p>
            <a:pPr marL="454025" lvl="1" indent="-187325"/>
            <a:r>
              <a:rPr lang="cs-CZ" sz="2400" strike="sngStrike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kraje  (kromě hl. města Prahy) jako zřizovatelé ZZS </a:t>
            </a:r>
            <a:r>
              <a:rPr lang="cs-CZ" sz="2400" strike="sngStrike" dirty="0" smtClean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krajů</a:t>
            </a:r>
          </a:p>
          <a:p>
            <a:pPr marL="454025" lvl="1" indent="-187325"/>
            <a:r>
              <a:rPr lang="cs-CZ" sz="2400" strike="sngStrike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státní organizace, která zřizuje jednotku HZS podniku s územní působností</a:t>
            </a:r>
            <a:endParaRPr lang="cs-CZ" sz="2400" strike="sngStrike" dirty="0" smtClean="0"/>
          </a:p>
          <a:p>
            <a:pPr marL="454025" lvl="1" indent="-187325"/>
            <a:r>
              <a:rPr lang="cs-CZ" altLang="cs-CZ" sz="2400" dirty="0" smtClean="0"/>
              <a:t>Minimální výše </a:t>
            </a:r>
            <a:r>
              <a:rPr lang="cs-CZ" altLang="cs-CZ" sz="2400" u="sng" dirty="0" smtClean="0"/>
              <a:t>celkových způsobilých výdajů</a:t>
            </a:r>
            <a:r>
              <a:rPr lang="cs-CZ" altLang="cs-CZ" sz="2400" dirty="0" smtClean="0"/>
              <a:t>:  1 000 000 Kč vč. DPH</a:t>
            </a:r>
          </a:p>
          <a:p>
            <a:pPr marL="454025" lvl="1" indent="-187325"/>
            <a:r>
              <a:rPr lang="cs-CZ" altLang="cs-CZ" sz="2400" dirty="0" smtClean="0"/>
              <a:t>Maximální </a:t>
            </a:r>
            <a:r>
              <a:rPr lang="cs-CZ" altLang="cs-CZ" sz="2400" dirty="0"/>
              <a:t>výše </a:t>
            </a:r>
            <a:r>
              <a:rPr lang="cs-CZ" altLang="cs-CZ" sz="2400" u="sng" dirty="0"/>
              <a:t>celkových výdajů</a:t>
            </a:r>
            <a:r>
              <a:rPr lang="cs-CZ" altLang="cs-CZ" sz="2400" dirty="0"/>
              <a:t>:  </a:t>
            </a:r>
            <a:r>
              <a:rPr lang="cs-CZ" altLang="cs-CZ" sz="2400" dirty="0" smtClean="0"/>
              <a:t>není stanoveno</a:t>
            </a:r>
            <a:endParaRPr lang="cs-CZ" altLang="cs-CZ" sz="2400" dirty="0"/>
          </a:p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Oprávnění žadatelé – </a:t>
            </a:r>
            <a:r>
              <a:rPr lang="cs-CZ" sz="3200" dirty="0" smtClean="0">
                <a:solidFill>
                  <a:srgbClr val="FF0000"/>
                </a:solidFill>
              </a:rPr>
              <a:t>85 % dotace</a:t>
            </a:r>
            <a:endParaRPr lang="en-US" sz="3200" dirty="0">
              <a:solidFill>
                <a:srgbClr val="FF0000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92055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Pořízení specializované techniky a věcných prostředků pro odstraňování důsledků nadprůměrných sněhových srážek a masivních námraz</a:t>
            </a:r>
          </a:p>
          <a:p>
            <a:pPr marL="454025" lvl="1" indent="-187325"/>
            <a:r>
              <a:rPr lang="cs-CZ" sz="2400" strike="sngStrike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Pořízení specializované techniky a věcných prostředků pro výkon činností spojených s orkány a větrnými smrštěmi</a:t>
            </a:r>
          </a:p>
          <a:p>
            <a:pPr marL="454025" lvl="1" indent="-187325"/>
            <a:r>
              <a:rPr lang="cs-CZ" sz="2400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Pořízení specializované techniky a věcných prostředků pro výkon činností spojených s extrémním suchem</a:t>
            </a:r>
          </a:p>
          <a:p>
            <a:pPr marL="454025" lvl="1" indent="-187325"/>
            <a:r>
              <a:rPr lang="cs-CZ" sz="2400" strike="sngStrike" dirty="0">
                <a:solidFill>
                  <a:schemeClr val="tx1"/>
                </a:solidFill>
                <a:latin typeface="Calibri" pitchFamily="34" charset="0"/>
                <a:cs typeface="Calibri" pitchFamily="34" charset="0"/>
              </a:rPr>
              <a:t>Pořízení specializované techniky a věcných prostředků pro výkon činností v souvislosti s haváriemi spojenými s únikem nebezpečných látek</a:t>
            </a:r>
          </a:p>
          <a:p>
            <a:pPr marL="454025" lvl="1" indent="-187325"/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Hlavní podporované aktivity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88173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Pořízení Studie proveditelnosti nebo její části</a:t>
            </a:r>
          </a:p>
          <a:p>
            <a:pPr marL="454025" lvl="1" indent="-187325"/>
            <a:r>
              <a:rPr lang="cs-CZ" dirty="0"/>
              <a:t>výdaje na zpracování zadávacích dokumentací k veřejným zakázkám a na organizaci výběrových a zadávacích </a:t>
            </a:r>
            <a:r>
              <a:rPr lang="cs-CZ" dirty="0" smtClean="0"/>
              <a:t>řízení</a:t>
            </a:r>
          </a:p>
          <a:p>
            <a:pPr marL="454025" lvl="1" indent="-187325"/>
            <a:r>
              <a:rPr lang="cs-CZ" dirty="0" smtClean="0"/>
              <a:t>Povinná publicita projektu</a:t>
            </a:r>
          </a:p>
          <a:p>
            <a:pPr marL="454025" lvl="1" indent="-187325"/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Vedlejší aktivity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35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5307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4025" lvl="1" indent="-187325"/>
            <a:r>
              <a:rPr lang="pl-PL" dirty="0">
                <a:solidFill>
                  <a:schemeClr val="tx1"/>
                </a:solidFill>
                <a:latin typeface="Calibri" pitchFamily="34" charset="0"/>
              </a:rPr>
              <a:t>Projekt je v souladu s Koncepcí ochrany obyvatelstva do 2020 s výhledem do roku </a:t>
            </a:r>
            <a:r>
              <a:rPr lang="pl-PL" dirty="0" smtClean="0">
                <a:solidFill>
                  <a:schemeClr val="tx1"/>
                </a:solidFill>
                <a:latin typeface="Calibri" pitchFamily="34" charset="0"/>
              </a:rPr>
              <a:t>2030</a:t>
            </a:r>
          </a:p>
          <a:p>
            <a:pPr marL="454025" lvl="1" indent="-187325"/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Projekt je v souladu se Strategií přizpůsobení se změně klimatu v podmínkách ČR v aktuálním 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znění</a:t>
            </a:r>
          </a:p>
          <a:p>
            <a:pPr marL="454025" lvl="1" indent="-187325"/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Žadatel má zajištěnou administrativní, finanční a provozní kapacitu k realizaci a udržitelnosti 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projektu</a:t>
            </a:r>
          </a:p>
          <a:p>
            <a:pPr marL="454025" lvl="1" indent="-187325"/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Minimálně 85 % způsobilých výdajů projektu je zaměřeno na hlavní aktivity 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projektu</a:t>
            </a:r>
          </a:p>
          <a:p>
            <a:pPr marL="454025" lvl="1" indent="-187325"/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Výdaje na hlavní aktivity v rozpočtu projektu odpovídají tržním 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cenám</a:t>
            </a:r>
          </a:p>
          <a:p>
            <a:pPr marL="454025" lvl="1" indent="-187325"/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Cílové hodnoty indikátorů odpovídají cílům </a:t>
            </a:r>
            <a:r>
              <a:rPr lang="cs-CZ" dirty="0" smtClean="0">
                <a:solidFill>
                  <a:schemeClr val="tx1"/>
                </a:solidFill>
                <a:latin typeface="Calibri" pitchFamily="34" charset="0"/>
              </a:rPr>
              <a:t>projektu</a:t>
            </a:r>
          </a:p>
          <a:p>
            <a:pPr marL="454025" lvl="1" indent="-187325"/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V hodnocení </a:t>
            </a:r>
            <a:r>
              <a:rPr lang="cs-CZ" dirty="0" err="1">
                <a:solidFill>
                  <a:schemeClr val="tx1"/>
                </a:solidFill>
                <a:latin typeface="Calibri" pitchFamily="34" charset="0"/>
              </a:rPr>
              <a:t>eCBA</a:t>
            </a:r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/finanční analýze projekt dosáhne minimálně hodnoty ukazatelů, stanovené ve výzvě</a:t>
            </a: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Specifická kritéria přijatelnosti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36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95868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4025" lvl="1" indent="-187325"/>
            <a:r>
              <a:rPr lang="pl-PL" dirty="0">
                <a:solidFill>
                  <a:schemeClr val="tx1"/>
                </a:solidFill>
                <a:latin typeface="Calibri" pitchFamily="34" charset="0"/>
              </a:rPr>
              <a:t>Projekt je v souladu s dokumentem „Zajištění odolnosti a </a:t>
            </a:r>
            <a:r>
              <a:rPr lang="pl-PL" dirty="0" smtClean="0">
                <a:solidFill>
                  <a:schemeClr val="tx1"/>
                </a:solidFill>
                <a:latin typeface="Calibri" pitchFamily="34" charset="0"/>
              </a:rPr>
              <a:t>vybavenosti.......</a:t>
            </a:r>
          </a:p>
          <a:p>
            <a:pPr marL="454025" lvl="1" indent="-187325"/>
            <a:r>
              <a:rPr lang="pl-PL" dirty="0">
                <a:solidFill>
                  <a:schemeClr val="tx1"/>
                </a:solidFill>
                <a:latin typeface="Calibri" pitchFamily="34" charset="0"/>
              </a:rPr>
              <a:t>Projekt respektuje druh rizika (sucho; orkány a větrné smrště, sněhové srážky a masivní námrazy, havárie nebezpečných látek) definovaný pro exponované </a:t>
            </a:r>
            <a:r>
              <a:rPr lang="pl-PL" dirty="0" smtClean="0">
                <a:solidFill>
                  <a:schemeClr val="tx1"/>
                </a:solidFill>
                <a:latin typeface="Calibri" pitchFamily="34" charset="0"/>
              </a:rPr>
              <a:t>území</a:t>
            </a:r>
          </a:p>
          <a:p>
            <a:pPr marL="454025" lvl="1" indent="-187325"/>
            <a:r>
              <a:rPr lang="pl-PL" dirty="0">
                <a:solidFill>
                  <a:schemeClr val="tx1"/>
                </a:solidFill>
                <a:latin typeface="Calibri" pitchFamily="34" charset="0"/>
              </a:rPr>
              <a:t>Obce, které zřizují jednotky požární ochrany (§ 29 zákona č. 133/1985 Sb., o požární ochraně) - jednotky sboru dobrovolných hasičů kategorie II a III (podle přílohy zákona o požární ochraně) doložily </a:t>
            </a:r>
            <a:r>
              <a:rPr lang="pl-PL" dirty="0">
                <a:solidFill>
                  <a:srgbClr val="FF0000"/>
                </a:solidFill>
                <a:latin typeface="Calibri" pitchFamily="34" charset="0"/>
              </a:rPr>
              <a:t>doporučující stanovisko HZS ČR</a:t>
            </a:r>
            <a:endParaRPr lang="pl-PL" dirty="0" smtClean="0">
              <a:solidFill>
                <a:srgbClr val="FF0000"/>
              </a:solidFill>
              <a:latin typeface="Calibri" pitchFamily="34" charset="0"/>
            </a:endParaRPr>
          </a:p>
          <a:p>
            <a:pPr marL="454025" lvl="1" indent="-187325"/>
            <a:r>
              <a:rPr lang="pl-PL" dirty="0">
                <a:solidFill>
                  <a:schemeClr val="tx1"/>
                </a:solidFill>
                <a:latin typeface="Calibri" pitchFamily="34" charset="0"/>
              </a:rPr>
              <a:t>Projekt </a:t>
            </a:r>
            <a:r>
              <a:rPr lang="pl-PL" dirty="0" smtClean="0">
                <a:solidFill>
                  <a:schemeClr val="tx1"/>
                </a:solidFill>
                <a:latin typeface="Calibri" pitchFamily="34" charset="0"/>
              </a:rPr>
              <a:t>přispívá:</a:t>
            </a:r>
          </a:p>
          <a:p>
            <a:pPr marL="898525" lvl="2" indent="-187325"/>
            <a:r>
              <a:rPr lang="pl-PL" dirty="0">
                <a:latin typeface="Calibri" pitchFamily="34" charset="0"/>
              </a:rPr>
              <a:t>minimálně ke snížení negativních jevů mimořádné </a:t>
            </a:r>
            <a:r>
              <a:rPr lang="pl-PL" dirty="0" smtClean="0">
                <a:latin typeface="Calibri" pitchFamily="34" charset="0"/>
              </a:rPr>
              <a:t>události</a:t>
            </a:r>
          </a:p>
          <a:p>
            <a:pPr marL="898525" lvl="2" indent="-187325"/>
            <a:r>
              <a:rPr lang="pl-PL" dirty="0">
                <a:latin typeface="Calibri" pitchFamily="34" charset="0"/>
              </a:rPr>
              <a:t>nebo ke zvýšení kvality záchranných a likvidačních </a:t>
            </a:r>
            <a:r>
              <a:rPr lang="pl-PL" dirty="0" smtClean="0">
                <a:latin typeface="Calibri" pitchFamily="34" charset="0"/>
              </a:rPr>
              <a:t>prací</a:t>
            </a:r>
          </a:p>
          <a:p>
            <a:pPr marL="898525" lvl="2" indent="-187325"/>
            <a:r>
              <a:rPr lang="pl-PL" dirty="0">
                <a:latin typeface="Calibri" pitchFamily="34" charset="0"/>
              </a:rPr>
              <a:t>nebo ke snížení časové dotace potřebné při záchranných a likvidačních prací 	při řešení mimořádných událostí</a:t>
            </a:r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Specifická kritéria přijatelnosti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37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862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266700" lvl="1" indent="0">
              <a:buNone/>
            </a:pPr>
            <a:r>
              <a:rPr lang="cs-CZ" sz="2400" dirty="0" smtClean="0"/>
              <a:t>Pořízení majetku</a:t>
            </a:r>
          </a:p>
          <a:p>
            <a:pPr marL="454025" lvl="1" indent="-187325"/>
            <a:r>
              <a:rPr lang="cs-CZ" sz="2400" b="0" dirty="0" smtClean="0"/>
              <a:t>Dopravní automobil (nadprůměrné sněhové srážky a masivní námrazy)</a:t>
            </a:r>
          </a:p>
          <a:p>
            <a:pPr marL="898525" lvl="2" indent="-187325"/>
            <a:r>
              <a:rPr lang="cs-CZ" dirty="0"/>
              <a:t>v provedení základním, jehož vzorové technické podmínky jsou uvedeny rovněž na </a:t>
            </a:r>
            <a:r>
              <a:rPr lang="cs-CZ" u="sng" dirty="0">
                <a:hlinkClick r:id="rId2"/>
              </a:rPr>
              <a:t>http://www.hzscr.cz/clanek/irop-technika-pro-izs.aspx</a:t>
            </a:r>
            <a:endParaRPr lang="cs-CZ" b="0" dirty="0" smtClean="0"/>
          </a:p>
          <a:p>
            <a:pPr marL="454025" lvl="1" indent="-187325"/>
            <a:r>
              <a:rPr lang="cs-CZ" sz="2400" b="0" dirty="0" smtClean="0"/>
              <a:t>Velkokapacitní požární cisterna na dopravu vody (extrémní sucho)</a:t>
            </a:r>
          </a:p>
          <a:p>
            <a:pPr marL="898525" lvl="2" indent="-187325"/>
            <a:r>
              <a:rPr lang="cs-CZ" dirty="0"/>
              <a:t>v provedení speciálním pro velkoobjemové hašení dle vyhlášky 35/2007 Sb., jejíž vzorové technické podmínky ve dvou variantách provedení jsou uvedeny na </a:t>
            </a:r>
            <a:r>
              <a:rPr lang="cs-CZ" u="sng" dirty="0">
                <a:hlinkClick r:id="rId2"/>
              </a:rPr>
              <a:t>http://www.hzscr.cz/clanek/irop-technika-pro-izs.aspx</a:t>
            </a:r>
            <a:endParaRPr lang="cs-CZ" b="0" dirty="0" smtClean="0"/>
          </a:p>
          <a:p>
            <a:pPr marL="454025" lvl="1" indent="-187325"/>
            <a:r>
              <a:rPr lang="cs-CZ" sz="2400" b="0" dirty="0" smtClean="0"/>
              <a:t>Hadicový kontejner/přívěs (extrémní sucho)</a:t>
            </a:r>
          </a:p>
          <a:p>
            <a:pPr marL="454025" lvl="1" indent="-187325"/>
            <a:r>
              <a:rPr lang="cs-CZ" sz="2400" b="0" dirty="0" smtClean="0"/>
              <a:t>Na jednotku SDH obce max. 1 set pro příslušný druh techniky</a:t>
            </a:r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Hlavní aktivity – způsobilé výdaje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38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55345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lvl="1" indent="0">
              <a:buNone/>
            </a:pPr>
            <a:r>
              <a:rPr lang="cs-CZ" sz="2400" dirty="0" smtClean="0"/>
              <a:t>Pořízení služeb bezprostředně souvisejících  s realizací projektu</a:t>
            </a:r>
          </a:p>
          <a:p>
            <a:pPr marL="454025" lvl="1" indent="-187325"/>
            <a:r>
              <a:rPr lang="cs-CZ" dirty="0"/>
              <a:t>výdaje na zpracování Studie proveditelnosti nebo její části (podle přílohy č. 10 Specifických pravidel</a:t>
            </a:r>
            <a:r>
              <a:rPr lang="cs-CZ" dirty="0" smtClean="0"/>
              <a:t>)</a:t>
            </a:r>
          </a:p>
          <a:p>
            <a:pPr marL="454025" lvl="1" indent="-187325"/>
            <a:r>
              <a:rPr lang="cs-CZ" dirty="0"/>
              <a:t>výdaje na zpracování zadávacích dokumentací k veřejným zakázkám a na organizaci výběrových a zadávacích </a:t>
            </a:r>
            <a:r>
              <a:rPr lang="cs-CZ" dirty="0" smtClean="0"/>
              <a:t>řízení</a:t>
            </a:r>
          </a:p>
          <a:p>
            <a:pPr marL="454025" lvl="1" indent="-187325"/>
            <a:r>
              <a:rPr lang="cs-CZ" dirty="0"/>
              <a:t>výdaje na povinnou publicitu – výdaje podle kap. 13 Obecných pravidel</a:t>
            </a:r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Vedlejší aktivity – způsobilé výdaje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39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26623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454025" lvl="1" indent="-187325"/>
            <a:r>
              <a:rPr lang="cs-CZ" sz="2400" dirty="0"/>
              <a:t>rekonstrukce, modernizace a výstavba chodníků podél silnic I., II. a III. třídy a místních komunikací, přizpůsobených osobám s omezenou schopností pohybu a orientace, včetně přechodů pro chodce a míst pro </a:t>
            </a:r>
            <a:r>
              <a:rPr lang="cs-CZ" sz="2400" dirty="0" smtClean="0"/>
              <a:t>přecházení</a:t>
            </a:r>
          </a:p>
          <a:p>
            <a:pPr marL="454025" lvl="1" indent="-187325"/>
            <a:r>
              <a:rPr lang="cs-CZ" sz="2400" dirty="0"/>
              <a:t>rekonstrukce, modernizace a výstavba bezbariérových komunikací pro pěší k zastávkám veřejné hromadné </a:t>
            </a:r>
            <a:r>
              <a:rPr lang="cs-CZ" sz="2400" dirty="0" smtClean="0"/>
              <a:t>dopravy</a:t>
            </a:r>
          </a:p>
          <a:p>
            <a:pPr marL="454025" lvl="1" indent="-187325"/>
            <a:r>
              <a:rPr lang="cs-CZ" sz="2400" dirty="0"/>
              <a:t>rekonstrukce, modernizace a výstavba podchodů nebo lávek pro chodce přes silnice I., II. a III. </a:t>
            </a:r>
            <a:r>
              <a:rPr lang="cs-CZ" sz="2400" dirty="0" smtClean="0"/>
              <a:t>třídy </a:t>
            </a:r>
            <a:r>
              <a:rPr lang="cs-CZ" sz="2400" dirty="0" smtClean="0">
                <a:solidFill>
                  <a:srgbClr val="FF0000"/>
                </a:solidFill>
              </a:rPr>
              <a:t>(nikoliv R, D)</a:t>
            </a:r>
            <a:r>
              <a:rPr lang="cs-CZ" sz="2400" dirty="0" smtClean="0"/>
              <a:t>, </a:t>
            </a:r>
            <a:r>
              <a:rPr lang="cs-CZ" sz="2400" dirty="0"/>
              <a:t>místní komunikace, železniční a tramvajovou dráhu, přizpůsobených osobám s omezenou schopností pohybu a orientace a navazujících na bezbariérové komunikace pro pěší</a:t>
            </a:r>
            <a:endParaRPr lang="cs-CZ" sz="2400" dirty="0" smtClean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Podporovaná </a:t>
            </a:r>
            <a:r>
              <a:rPr lang="cs-CZ" sz="3200" dirty="0" smtClean="0"/>
              <a:t>opatření - </a:t>
            </a:r>
            <a:r>
              <a:rPr lang="cs-CZ" sz="3200" cap="small" dirty="0" smtClean="0"/>
              <a:t>Bezpečnost</a:t>
            </a:r>
            <a:endParaRPr lang="en-US" sz="3200" cap="smal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856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723900" lvl="1" indent="-457200">
              <a:buAutoNum type="arabicPeriod"/>
            </a:pPr>
            <a:r>
              <a:rPr lang="cs-CZ" sz="2400" dirty="0" smtClean="0"/>
              <a:t>Plná moc</a:t>
            </a:r>
          </a:p>
          <a:p>
            <a:pPr marL="1168400" lvl="2" indent="-457200"/>
            <a:r>
              <a:rPr lang="cs-CZ" dirty="0" smtClean="0"/>
              <a:t>V případě přenesení  pravomocí na jinou osobu (např. při podpisu žádosti o podporu). Ukládá se v </a:t>
            </a:r>
            <a:r>
              <a:rPr lang="cs-CZ" dirty="0" err="1" smtClean="0"/>
              <a:t>el.podobě</a:t>
            </a:r>
            <a:r>
              <a:rPr lang="cs-CZ" dirty="0" smtClean="0"/>
              <a:t> v MS2014+. Vzor je v příloze č. 11 Obecných pravidel. Plnou moc lze nahradit usnesením zastupitelstva</a:t>
            </a:r>
          </a:p>
          <a:p>
            <a:pPr marL="723900" lvl="1" indent="-457200">
              <a:buFont typeface="Arial"/>
              <a:buAutoNum type="arabicPeriod"/>
            </a:pPr>
            <a:r>
              <a:rPr lang="cs-CZ" sz="2400" dirty="0"/>
              <a:t>Dokumentace k zadávacím a výběrovým </a:t>
            </a:r>
            <a:r>
              <a:rPr lang="cs-CZ" sz="2400" dirty="0" smtClean="0"/>
              <a:t>řízením</a:t>
            </a:r>
          </a:p>
          <a:p>
            <a:pPr marL="996950" lvl="2" indent="-285750">
              <a:buFont typeface="Arial" panose="020B0604020202020204" pitchFamily="34" charset="0"/>
              <a:buChar char="•"/>
            </a:pPr>
            <a:r>
              <a:rPr lang="cs-CZ" dirty="0" smtClean="0"/>
              <a:t>provedená před podáním žádosti o podporu</a:t>
            </a:r>
          </a:p>
          <a:p>
            <a:pPr marL="723900" lvl="1" indent="-457200">
              <a:buFont typeface="Arial"/>
              <a:buAutoNum type="arabicPeriod"/>
            </a:pPr>
            <a:r>
              <a:rPr lang="cs-CZ" sz="2400" dirty="0" smtClean="0"/>
              <a:t>Stanovisko HZS kraje </a:t>
            </a:r>
          </a:p>
          <a:p>
            <a:pPr marL="1168400" lvl="2" indent="-457200"/>
            <a:r>
              <a:rPr lang="cs-CZ" dirty="0" smtClean="0"/>
              <a:t>Obce , kraje a jimi zřizované a zakládané organizace nedokládají</a:t>
            </a:r>
            <a:endParaRPr lang="cs-CZ" dirty="0"/>
          </a:p>
          <a:p>
            <a:pPr marL="723900" lvl="1" indent="-457200">
              <a:buFont typeface="Arial"/>
              <a:buAutoNum type="arabicPeriod"/>
            </a:pPr>
            <a:r>
              <a:rPr lang="cs-CZ" sz="2400" dirty="0" smtClean="0"/>
              <a:t>Studie proveditelnosti</a:t>
            </a:r>
          </a:p>
          <a:p>
            <a:pPr marL="1168400" lvl="2" indent="-457200"/>
            <a:r>
              <a:rPr lang="cs-CZ" dirty="0" smtClean="0"/>
              <a:t>Příloha č. 10 Specifických pravidel</a:t>
            </a:r>
          </a:p>
          <a:p>
            <a:pPr marL="723900" lvl="1" indent="-457200">
              <a:buFont typeface="Arial"/>
              <a:buAutoNum type="arabicPeriod"/>
            </a:pPr>
            <a:r>
              <a:rPr lang="cs-CZ" sz="2400" dirty="0" smtClean="0"/>
              <a:t>Seznam objednávek – přímých nákupů</a:t>
            </a:r>
          </a:p>
          <a:p>
            <a:pPr marL="1168400" lvl="2" indent="-457200"/>
            <a:r>
              <a:rPr lang="cs-CZ" dirty="0">
                <a:solidFill>
                  <a:prstClr val="black"/>
                </a:solidFill>
              </a:rPr>
              <a:t>Přímé nákupy 100 – 400 tis. Kč, formulář podle Přílohy č. 10 Obecných pravidel</a:t>
            </a:r>
            <a:endParaRPr lang="cs-CZ" dirty="0"/>
          </a:p>
          <a:p>
            <a:pPr marL="723900" lvl="1" indent="-457200">
              <a:buFont typeface="Arial"/>
              <a:buAutoNum type="arabicPeriod"/>
            </a:pPr>
            <a:r>
              <a:rPr lang="cs-CZ" sz="2400" dirty="0" smtClean="0"/>
              <a:t>Výpočet čistých jiných finančních příjmů</a:t>
            </a:r>
          </a:p>
          <a:p>
            <a:pPr marL="1168400" lvl="2" indent="-457200"/>
            <a:r>
              <a:rPr lang="cs-CZ" dirty="0" smtClean="0"/>
              <a:t>Např. při prodeji původního vybavení. Vzor výpočtu uveden v příloze č. 11 Specifických pravidel</a:t>
            </a:r>
          </a:p>
          <a:p>
            <a:pPr marL="723900" lvl="1" indent="-457200">
              <a:buFont typeface="Arial"/>
              <a:buAutoNum type="arabicPeriod"/>
            </a:pPr>
            <a:r>
              <a:rPr lang="cs-CZ" sz="2400" dirty="0" smtClean="0"/>
              <a:t>Průzkum trhu</a:t>
            </a:r>
            <a:endParaRPr lang="cs-CZ" sz="2400" dirty="0">
              <a:latin typeface="Times New Roman"/>
              <a:ea typeface="Times New Roman"/>
            </a:endParaRPr>
          </a:p>
          <a:p>
            <a:pPr marL="723900" lvl="1" indent="-457200">
              <a:buFont typeface="Arial"/>
              <a:buAutoNum type="arabicPeriod"/>
            </a:pPr>
            <a:endParaRPr lang="cs-CZ" sz="2400" dirty="0"/>
          </a:p>
          <a:p>
            <a:pPr marL="723900" lvl="1" indent="-457200">
              <a:buAutoNum type="arabicPeriod"/>
            </a:pPr>
            <a:endParaRPr lang="cs-CZ" sz="2400" dirty="0" smtClean="0"/>
          </a:p>
          <a:p>
            <a:pPr marL="454025" lvl="1" indent="-187325"/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Povinné přílohy k Žádosti o podporu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40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33858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266700" lvl="1" indent="0">
              <a:buNone/>
            </a:pPr>
            <a:r>
              <a:rPr lang="cs-CZ" sz="2400" dirty="0" smtClean="0"/>
              <a:t>Stanovisko HZS kraje</a:t>
            </a:r>
          </a:p>
          <a:p>
            <a:pPr marL="454025" lvl="1" indent="-187325"/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postup žadatele pro vydání stanoviska HZS kraje je samostatnou přílohou č. 9 Pravidel.</a:t>
            </a:r>
          </a:p>
          <a:p>
            <a:pPr marL="454025" lvl="1" indent="-187325"/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vydává územně příslušný HZS kraje (musí být adresováno na náměstka pro IZS a operační řízení)</a:t>
            </a:r>
          </a:p>
          <a:p>
            <a:pPr marL="454025" lvl="1" indent="-187325"/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Vzor stanoviska je přílohou č. 8 Pravidel (žadatel vyplňuje oddíl II. a IV.)</a:t>
            </a:r>
          </a:p>
          <a:p>
            <a:pPr marL="266700" lvl="1" indent="0">
              <a:buNone/>
            </a:pPr>
            <a:r>
              <a:rPr lang="cs-CZ" dirty="0">
                <a:solidFill>
                  <a:schemeClr val="tx1"/>
                </a:solidFill>
                <a:latin typeface="Calibri" pitchFamily="34" charset="0"/>
              </a:rPr>
              <a:t>Kontaktní osobou je náměstek pro IZS a operační řízení příslušného kraje.</a:t>
            </a:r>
          </a:p>
          <a:p>
            <a:pPr marL="266700" lvl="1" indent="0">
              <a:buNone/>
            </a:pPr>
            <a:endParaRPr lang="cs-CZ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Povinné přílohy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41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046290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5 70 01 </a:t>
            </a:r>
            <a:r>
              <a:rPr lang="cs-CZ" dirty="0"/>
              <a:t>Počet </a:t>
            </a:r>
            <a:r>
              <a:rPr lang="cs-CZ" dirty="0" smtClean="0"/>
              <a:t>nové techniky a věcných prostředků IZS</a:t>
            </a:r>
          </a:p>
          <a:p>
            <a:pPr marL="898525" lvl="2" indent="-187325"/>
            <a:r>
              <a:rPr lang="cs-CZ" b="1" dirty="0" smtClean="0"/>
              <a:t>Sleduje počet nově pořízené techniky a věcných prostředků v exponovaných územích. Měrnou jednotkou je set.</a:t>
            </a:r>
          </a:p>
          <a:p>
            <a:pPr marL="898525" lvl="2" indent="-187325"/>
            <a:r>
              <a:rPr lang="cs-CZ" b="1" dirty="0" smtClean="0"/>
              <a:t>Výchozí </a:t>
            </a:r>
            <a:r>
              <a:rPr lang="cs-CZ" b="1" dirty="0"/>
              <a:t>hodnota 0</a:t>
            </a:r>
          </a:p>
          <a:p>
            <a:pPr marL="898525" lvl="2" indent="-187325"/>
            <a:r>
              <a:rPr lang="cs-CZ" b="1" dirty="0"/>
              <a:t>Cílová hodnota </a:t>
            </a:r>
            <a:r>
              <a:rPr lang="cs-CZ" b="1" dirty="0" smtClean="0"/>
              <a:t>vyplývá ze studie proveditelnosti, musí </a:t>
            </a:r>
            <a:r>
              <a:rPr lang="cs-CZ" b="1" dirty="0"/>
              <a:t>být naplněna </a:t>
            </a:r>
            <a:r>
              <a:rPr lang="cs-CZ" b="1" dirty="0" smtClean="0"/>
              <a:t>nejpozději k datu ukončení realizace</a:t>
            </a:r>
            <a:endParaRPr lang="cs-CZ" b="1" dirty="0"/>
          </a:p>
          <a:p>
            <a:pPr marL="898525" lvl="2" indent="-187325"/>
            <a:r>
              <a:rPr lang="cs-CZ" b="1" dirty="0"/>
              <a:t>Tolerance </a:t>
            </a:r>
            <a:r>
              <a:rPr lang="cs-CZ" b="1" dirty="0" smtClean="0"/>
              <a:t>– žádná. </a:t>
            </a:r>
            <a:r>
              <a:rPr lang="cs-CZ" b="1" dirty="0"/>
              <a:t>V případě nedodržení žadatel zahájí změnové </a:t>
            </a:r>
            <a:r>
              <a:rPr lang="cs-CZ" b="1" dirty="0" smtClean="0"/>
              <a:t>řízení</a:t>
            </a:r>
            <a:endParaRPr lang="cs-CZ" b="1" dirty="0"/>
          </a:p>
          <a:p>
            <a:pPr marL="898525" lvl="2" indent="-187325"/>
            <a:endParaRPr lang="cs-CZ" b="1" dirty="0" smtClean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Indikátory </a:t>
            </a:r>
            <a:r>
              <a:rPr lang="cs-CZ" sz="3200" dirty="0"/>
              <a:t>výstupu (příloha č. </a:t>
            </a:r>
            <a:r>
              <a:rPr lang="cs-CZ" sz="3200" dirty="0" smtClean="0"/>
              <a:t>2 </a:t>
            </a:r>
            <a:r>
              <a:rPr lang="cs-CZ" sz="3200" dirty="0" err="1"/>
              <a:t>Spec.pravidel</a:t>
            </a:r>
            <a:r>
              <a:rPr lang="cs-CZ" sz="3200" dirty="0"/>
              <a:t>)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525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dirty="0" smtClean="0"/>
              <a:t>Příjem a hodnocení žádostí </a:t>
            </a:r>
            <a:br>
              <a:rPr lang="cs-CZ" dirty="0" smtClean="0"/>
            </a:br>
            <a:r>
              <a:rPr lang="cs-CZ" dirty="0" smtClean="0"/>
              <a:t>o podporu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1"/>
          </p:nvPr>
        </p:nvSpPr>
        <p:spPr>
          <a:xfrm>
            <a:off x="685800" y="4057650"/>
            <a:ext cx="7991475" cy="1152524"/>
          </a:xfrm>
        </p:spPr>
        <p:txBody>
          <a:bodyPr>
            <a:normAutofit/>
          </a:bodyPr>
          <a:lstStyle/>
          <a:p>
            <a:r>
              <a:rPr lang="cs-CZ" dirty="0" smtClean="0"/>
              <a:t>Průběžná výzva č. 16	</a:t>
            </a:r>
            <a:r>
              <a:rPr lang="cs-CZ" b="1" dirty="0" smtClean="0"/>
              <a:t>ENERGETICKÉ ÚSPORY V BYTOVÝCH DOMECH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2"/>
          </p:nvPr>
        </p:nvSpPr>
        <p:spPr>
          <a:xfrm>
            <a:off x="156850" y="6356350"/>
            <a:ext cx="4057010" cy="369888"/>
          </a:xfrm>
        </p:spPr>
        <p:txBody>
          <a:bodyPr>
            <a:normAutofit/>
          </a:bodyPr>
          <a:lstStyle/>
          <a:p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50020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dirty="0" smtClean="0"/>
              <a:t>Podání žádostí POUZE přes MS2014+</a:t>
            </a:r>
          </a:p>
          <a:p>
            <a:pPr marL="454025" lvl="1" indent="-187325"/>
            <a:r>
              <a:rPr lang="cs-CZ" dirty="0" smtClean="0"/>
              <a:t>Automatická registrace žádosti</a:t>
            </a:r>
          </a:p>
          <a:p>
            <a:pPr marL="454025" lvl="1" indent="-187325"/>
            <a:r>
              <a:rPr lang="cs-CZ" dirty="0" smtClean="0"/>
              <a:t>Automatické předložení na příslušné krajské oddělení CRR</a:t>
            </a:r>
          </a:p>
          <a:p>
            <a:pPr marL="454025" lvl="1" indent="-187325" algn="just"/>
            <a:r>
              <a:rPr lang="cs-CZ" dirty="0" smtClean="0"/>
              <a:t>Žadatel bude depeší informován o přidělených manažerech projektu, kteří budou mít na starosti další administraci projektu      a komunikaci se </a:t>
            </a:r>
            <a:r>
              <a:rPr lang="cs-CZ" dirty="0"/>
              <a:t>žadatelem </a:t>
            </a:r>
            <a:r>
              <a:rPr lang="cs-CZ" dirty="0" smtClean="0"/>
              <a:t>(v </a:t>
            </a:r>
            <a:r>
              <a:rPr lang="cs-CZ" dirty="0"/>
              <a:t>některých případech bude probíhat administrace projektu na jiném krajském oddělení CRR, než je sídlo žadatele)</a:t>
            </a:r>
          </a:p>
          <a:p>
            <a:pPr marL="454025" lvl="1" indent="-187325" algn="just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Příjem žádostí o podporu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15704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žádostí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45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  <p:pic>
        <p:nvPicPr>
          <p:cNvPr id="8" name="Obrázek 1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09675" y="1304926"/>
            <a:ext cx="6498073" cy="4139984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4025" lvl="1" indent="-187325"/>
            <a:r>
              <a:rPr lang="cs-CZ" dirty="0" smtClean="0"/>
              <a:t>Probíhá na příslušném krajském oddělení CRR</a:t>
            </a:r>
          </a:p>
          <a:p>
            <a:pPr marL="454025" lvl="1" indent="-187325"/>
            <a:r>
              <a:rPr lang="cs-CZ" dirty="0" smtClean="0"/>
              <a:t>Fáze hodnocení (provádí CRR)</a:t>
            </a:r>
          </a:p>
          <a:p>
            <a:pPr marL="898525" lvl="2" indent="-187325"/>
            <a:r>
              <a:rPr lang="cs-CZ" dirty="0" smtClean="0"/>
              <a:t>kontrola přijatelnosti a kontrola formálních náležitostí</a:t>
            </a:r>
          </a:p>
          <a:p>
            <a:pPr marL="898525" lvl="2" indent="-187325"/>
            <a:r>
              <a:rPr lang="cs-CZ" dirty="0" smtClean="0"/>
              <a:t>věcné hodnocení</a:t>
            </a:r>
          </a:p>
          <a:p>
            <a:pPr marL="898525" lvl="2" indent="-187325"/>
            <a:r>
              <a:rPr lang="cs-CZ" dirty="0" smtClean="0"/>
              <a:t>ex-ante analýza rizik</a:t>
            </a:r>
          </a:p>
          <a:p>
            <a:pPr marL="898525" lvl="2" indent="-187325"/>
            <a:r>
              <a:rPr lang="cs-CZ" dirty="0" smtClean="0"/>
              <a:t>ex-ante kontrola</a:t>
            </a:r>
          </a:p>
          <a:p>
            <a:pPr marL="454025" lvl="1" indent="-187325"/>
            <a:r>
              <a:rPr lang="cs-CZ" dirty="0" smtClean="0"/>
              <a:t>Fáze výběru projektů (provádí ŘO IROP)</a:t>
            </a:r>
          </a:p>
          <a:p>
            <a:pPr marL="898525" lvl="2" indent="-187325"/>
            <a:r>
              <a:rPr lang="cs-CZ" dirty="0" smtClean="0"/>
              <a:t>výběr projektu</a:t>
            </a:r>
          </a:p>
          <a:p>
            <a:pPr marL="898525" lvl="2" indent="-187325"/>
            <a:r>
              <a:rPr lang="cs-CZ" dirty="0" smtClean="0"/>
              <a:t>příprava a vydání právního aktu</a:t>
            </a:r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Hodnocení žádostí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46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454025" lvl="1" indent="-187325"/>
            <a:r>
              <a:rPr lang="cs-CZ" dirty="0" smtClean="0"/>
              <a:t>provedena do 20 </a:t>
            </a:r>
            <a:r>
              <a:rPr lang="cs-CZ" dirty="0" smtClean="0"/>
              <a:t>PD </a:t>
            </a:r>
            <a:r>
              <a:rPr lang="cs-CZ" dirty="0" smtClean="0"/>
              <a:t>od podání </a:t>
            </a:r>
            <a:r>
              <a:rPr lang="cs-CZ" dirty="0" smtClean="0"/>
              <a:t>žádosti / 23 PD od ukončení příjmu</a:t>
            </a:r>
            <a:endParaRPr lang="cs-CZ" dirty="0" smtClean="0"/>
          </a:p>
          <a:p>
            <a:pPr marL="454025" lvl="1" indent="-187325"/>
            <a:r>
              <a:rPr lang="cs-CZ" dirty="0" smtClean="0"/>
              <a:t>probíhá elektronicky v MS2014+, kontrolu provádí CRR</a:t>
            </a:r>
          </a:p>
          <a:p>
            <a:pPr marL="454025" lvl="1" indent="-187325"/>
            <a:r>
              <a:rPr lang="cs-CZ" dirty="0" smtClean="0"/>
              <a:t>eliminační kritéria (vždy odpověď „ANO“ x „NE“)</a:t>
            </a:r>
          </a:p>
          <a:p>
            <a:pPr marL="454025" lvl="1" indent="-187325" algn="just"/>
            <a:r>
              <a:rPr lang="cs-CZ" dirty="0" smtClean="0"/>
              <a:t>v rámci přijatelnosti musí být splněna všechna kritéria stanovená výzvou (obecná i specifická) – v případě nesplnění jakéhokoliv kritéria je žádost vyloučena z dalšího hodnocení</a:t>
            </a:r>
          </a:p>
          <a:p>
            <a:pPr marL="454025" lvl="1" indent="-187325" algn="just"/>
            <a:r>
              <a:rPr lang="cs-CZ" dirty="0" smtClean="0"/>
              <a:t>pokud nelze v rámci kontroly přijatelnosti kritérium vyhodnotit, nebo jsou v žádosti uvedeny rozporné údaje, </a:t>
            </a:r>
            <a:r>
              <a:rPr lang="cs-CZ" dirty="0"/>
              <a:t>je projektová žádost vyřazena z dalšího </a:t>
            </a:r>
            <a:r>
              <a:rPr lang="cs-CZ" dirty="0" smtClean="0"/>
              <a:t>hodnocení</a:t>
            </a:r>
          </a:p>
          <a:p>
            <a:pPr marL="454025" lvl="1" indent="-187325" algn="just"/>
            <a:r>
              <a:rPr lang="cs-CZ" dirty="0" smtClean="0"/>
              <a:t>v rámci kontroly formálních náležitostí lze vyzvat k doložení (max. dvakrát)</a:t>
            </a:r>
          </a:p>
          <a:p>
            <a:pPr marL="454025" lvl="1" indent="-187325" algn="just"/>
            <a:r>
              <a:rPr lang="cs-CZ" dirty="0" smtClean="0"/>
              <a:t>výzvy k doplnění/upřesnění jsou žadateli zasílány formou depeší </a:t>
            </a:r>
            <a:br>
              <a:rPr lang="cs-CZ" dirty="0" smtClean="0"/>
            </a:br>
            <a:r>
              <a:rPr lang="cs-CZ" dirty="0" smtClean="0"/>
              <a:t>v MS2014+</a:t>
            </a:r>
          </a:p>
          <a:p>
            <a:pPr marL="454025" lvl="1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Kontrola přijatelnosti a formálních náležitostí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47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4090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provádí CRR</a:t>
            </a:r>
          </a:p>
          <a:p>
            <a:pPr marL="898525" lvl="2" indent="-187325"/>
            <a:r>
              <a:rPr lang="cs-CZ" dirty="0"/>
              <a:t>Na základě výsledku ex-ante AR provede CRR u vybraných projektů ex-ante  kontrolu</a:t>
            </a:r>
            <a:endParaRPr lang="cs-CZ" dirty="0" smtClean="0"/>
          </a:p>
          <a:p>
            <a:pPr marL="454025" lvl="1" indent="-187325"/>
            <a:r>
              <a:rPr lang="cs-CZ" dirty="0" smtClean="0"/>
              <a:t>ověřují se zejména rizika</a:t>
            </a:r>
          </a:p>
          <a:p>
            <a:pPr marL="898525" lvl="2" indent="-187325"/>
            <a:r>
              <a:rPr lang="cs-CZ" dirty="0" smtClean="0"/>
              <a:t>nastaveného harmonogramu</a:t>
            </a:r>
          </a:p>
          <a:p>
            <a:pPr marL="898525" lvl="2" indent="-187325"/>
            <a:r>
              <a:rPr lang="cs-CZ" dirty="0" smtClean="0"/>
              <a:t>nedosažení </a:t>
            </a:r>
            <a:r>
              <a:rPr lang="cs-CZ" dirty="0"/>
              <a:t>výstupů a realizace projektu v předloženém </a:t>
            </a:r>
            <a:r>
              <a:rPr lang="cs-CZ" dirty="0" smtClean="0"/>
              <a:t>harmonogramu</a:t>
            </a:r>
          </a:p>
          <a:p>
            <a:pPr marL="898525" lvl="2" indent="-187325"/>
            <a:r>
              <a:rPr lang="cs-CZ" dirty="0" smtClean="0"/>
              <a:t>v realizaci veřejných zakázek</a:t>
            </a:r>
          </a:p>
          <a:p>
            <a:pPr marL="898525" lvl="2" indent="-187325"/>
            <a:r>
              <a:rPr lang="cs-CZ" dirty="0" smtClean="0"/>
              <a:t>nezpůsobilých výdajů</a:t>
            </a:r>
          </a:p>
          <a:p>
            <a:pPr marL="898525" lvl="2" indent="-187325"/>
            <a:r>
              <a:rPr lang="cs-CZ" dirty="0" smtClean="0"/>
              <a:t>udržitelnosti projektu</a:t>
            </a:r>
          </a:p>
          <a:p>
            <a:pPr marL="898525" lvl="2" indent="-187325"/>
            <a:r>
              <a:rPr lang="cs-CZ" dirty="0" smtClean="0"/>
              <a:t>dvojího financování</a:t>
            </a:r>
          </a:p>
          <a:p>
            <a:pPr marL="898525" lvl="2" indent="-187325"/>
            <a:r>
              <a:rPr lang="cs-CZ" dirty="0" smtClean="0"/>
              <a:t>Podvodu a korupčního jednání</a:t>
            </a:r>
          </a:p>
          <a:p>
            <a:pPr marL="711200" lvl="2" indent="0">
              <a:buNone/>
            </a:pPr>
            <a:endParaRPr lang="cs-CZ" dirty="0"/>
          </a:p>
          <a:p>
            <a:pPr marL="898525" lvl="2" indent="-187325"/>
            <a:endParaRPr lang="cs-CZ" dirty="0" smtClean="0"/>
          </a:p>
          <a:p>
            <a:pPr marL="898525" lvl="2" indent="-187325"/>
            <a:endParaRPr lang="cs-CZ" dirty="0" smtClean="0"/>
          </a:p>
          <a:p>
            <a:pPr marL="898525" lvl="2" indent="-187325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Ex-ante analýza rizik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48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928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na základě výsledků ex-ante analýzy rizik</a:t>
            </a:r>
          </a:p>
          <a:p>
            <a:pPr marL="898525" lvl="2" indent="-187325"/>
            <a:r>
              <a:rPr lang="cs-CZ" dirty="0"/>
              <a:t>Zahrnuje oblasti, které ex-ante analýza rizik vyhodnotila jako rizikové</a:t>
            </a:r>
            <a:endParaRPr lang="cs-CZ" dirty="0" smtClean="0"/>
          </a:p>
          <a:p>
            <a:pPr marL="454025" lvl="1" indent="-187325"/>
            <a:r>
              <a:rPr lang="cs-CZ" dirty="0" smtClean="0"/>
              <a:t>forma</a:t>
            </a:r>
          </a:p>
          <a:p>
            <a:pPr marL="898525" lvl="2" indent="-187325"/>
            <a:r>
              <a:rPr lang="cs-CZ" dirty="0" smtClean="0"/>
              <a:t>administrativního ověření – </a:t>
            </a:r>
            <a:r>
              <a:rPr lang="cs-CZ" dirty="0" err="1" smtClean="0"/>
              <a:t>ověření</a:t>
            </a:r>
            <a:r>
              <a:rPr lang="cs-CZ" dirty="0" smtClean="0"/>
              <a:t> na základě předložených dokladů</a:t>
            </a:r>
          </a:p>
          <a:p>
            <a:pPr marL="898525" lvl="2" indent="-187325"/>
            <a:r>
              <a:rPr lang="cs-CZ" dirty="0" smtClean="0"/>
              <a:t>kontroly na místě – </a:t>
            </a:r>
            <a:r>
              <a:rPr lang="cs-CZ" dirty="0" err="1" smtClean="0"/>
              <a:t>veřejnosprávní</a:t>
            </a:r>
            <a:r>
              <a:rPr lang="cs-CZ" dirty="0" smtClean="0"/>
              <a:t> kontrola</a:t>
            </a:r>
          </a:p>
          <a:p>
            <a:pPr marL="454025" lvl="1" indent="-187325"/>
            <a:r>
              <a:rPr lang="cs-CZ" dirty="0" smtClean="0"/>
              <a:t>možné krácení výdajů na základě výsledku kontroly</a:t>
            </a:r>
          </a:p>
          <a:p>
            <a:pPr marL="898525" lvl="2" indent="-187325"/>
            <a:r>
              <a:rPr lang="cs-CZ" dirty="0" smtClean="0"/>
              <a:t>ve způsobilých výdajích zahrnuty nezpůsobilé aktivity</a:t>
            </a:r>
          </a:p>
          <a:p>
            <a:pPr marL="898525" lvl="2" indent="-187325"/>
            <a:r>
              <a:rPr lang="cs-CZ" dirty="0" smtClean="0"/>
              <a:t>aktivity, které mohly být nebo již byly realizovány na základě chybně provedeného výběrového řízení</a:t>
            </a:r>
          </a:p>
          <a:p>
            <a:pPr marL="898525" lvl="2" indent="-187325"/>
            <a:r>
              <a:rPr lang="cs-CZ" dirty="0" smtClean="0"/>
              <a:t>výdaje nebyly vynaloženy v souladu se zásadami 3E</a:t>
            </a:r>
          </a:p>
          <a:p>
            <a:pPr marL="898525" lvl="2" indent="-187325"/>
            <a:endParaRPr lang="cs-CZ" dirty="0" smtClean="0"/>
          </a:p>
          <a:p>
            <a:pPr marL="898525" lvl="2" indent="-187325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Ex-ante kontrola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49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629119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je možná kombinace uvedených </a:t>
            </a:r>
            <a:r>
              <a:rPr lang="cs-CZ" dirty="0" smtClean="0"/>
              <a:t>aktivit</a:t>
            </a:r>
          </a:p>
          <a:p>
            <a:pPr marL="454025" lvl="1" indent="-187325"/>
            <a:r>
              <a:rPr lang="cs-CZ" dirty="0"/>
              <a:t>je možná realizace souvisejících prvků zvyšujících bezpečnost železniční, silniční, cyklistické a pěší dopravy (např. veřejné osvětlení, prvky inteligentních dopravních systémů) a zmírňujících a kompenzačních opatření pro minimalizaci negativních vlivů na životní prostředí (např. výsadba doprovodné zeleně), vždy při současné rekonstrukci, modernizaci nebo výstavbě komunikace pro pěší.</a:t>
            </a:r>
            <a:endParaRPr lang="cs-CZ" altLang="cs-CZ" dirty="0"/>
          </a:p>
          <a:p>
            <a:pPr marL="266700" lvl="1" indent="0">
              <a:buNone/>
            </a:pPr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/>
              <a:t>Podporovaná </a:t>
            </a:r>
            <a:r>
              <a:rPr lang="cs-CZ" sz="3200" dirty="0" smtClean="0"/>
              <a:t>opatření - </a:t>
            </a:r>
            <a:r>
              <a:rPr lang="cs-CZ" sz="3200" cap="small" dirty="0" smtClean="0"/>
              <a:t>Bezpečnost</a:t>
            </a:r>
            <a:endParaRPr lang="en-US" sz="3200" cap="small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38022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provádí ŘO IROP na základě výsledků hodnocení provedeného CRR</a:t>
            </a:r>
          </a:p>
          <a:p>
            <a:pPr marL="454025" lvl="1" indent="-187325"/>
            <a:r>
              <a:rPr lang="cs-CZ" dirty="0" smtClean="0"/>
              <a:t>Podkladem pro výběr je:</a:t>
            </a:r>
          </a:p>
          <a:p>
            <a:pPr marL="898525" lvl="2" indent="-187325"/>
            <a:r>
              <a:rPr lang="cs-CZ" sz="1800" dirty="0"/>
              <a:t>zápis, podepsaný ředitelem CRR, který deklaruje, že hodnocení </a:t>
            </a:r>
            <a:br>
              <a:rPr lang="cs-CZ" sz="1800" dirty="0"/>
            </a:br>
            <a:r>
              <a:rPr lang="cs-CZ" sz="1800" dirty="0"/>
              <a:t>a kontroly projektů proběhly podle stanovených </a:t>
            </a:r>
            <a:r>
              <a:rPr lang="cs-CZ" sz="1800" dirty="0" smtClean="0"/>
              <a:t>postupů</a:t>
            </a:r>
          </a:p>
          <a:p>
            <a:pPr marL="898525" lvl="2" indent="-187325"/>
            <a:r>
              <a:rPr lang="cs-CZ" sz="1800" dirty="0"/>
              <a:t>seznam všech projektů, které prošly hodnocením, v rozdělení </a:t>
            </a:r>
            <a:br>
              <a:rPr lang="cs-CZ" sz="1800" dirty="0"/>
            </a:br>
            <a:r>
              <a:rPr lang="cs-CZ" sz="1800" dirty="0"/>
              <a:t>na projekty doporučené a nedoporučené k </a:t>
            </a:r>
            <a:r>
              <a:rPr lang="cs-CZ" sz="1800" dirty="0" smtClean="0"/>
              <a:t>financování</a:t>
            </a:r>
          </a:p>
          <a:p>
            <a:pPr marL="898525" lvl="2" indent="-187325"/>
            <a:r>
              <a:rPr lang="cs-CZ" sz="1800" dirty="0"/>
              <a:t>seznam náhradních </a:t>
            </a:r>
            <a:r>
              <a:rPr lang="cs-CZ" sz="1800" dirty="0" smtClean="0"/>
              <a:t>projektů</a:t>
            </a:r>
          </a:p>
          <a:p>
            <a:pPr marL="454025" lvl="1" indent="-187325"/>
            <a:r>
              <a:rPr lang="cs-CZ" dirty="0" smtClean="0"/>
              <a:t>Ve </a:t>
            </a:r>
            <a:r>
              <a:rPr lang="cs-CZ" dirty="0"/>
              <a:t>fázi výběru projektů není možné měnit hodnocení žádostí </a:t>
            </a:r>
            <a:br>
              <a:rPr lang="cs-CZ" dirty="0"/>
            </a:br>
            <a:r>
              <a:rPr lang="cs-CZ" dirty="0"/>
              <a:t>o </a:t>
            </a:r>
            <a:r>
              <a:rPr lang="cs-CZ" dirty="0" smtClean="0"/>
              <a:t>podporu</a:t>
            </a:r>
          </a:p>
          <a:p>
            <a:pPr marL="454025" lvl="1" indent="-187325"/>
            <a:r>
              <a:rPr lang="cs-CZ" dirty="0"/>
              <a:t>Počet podpořených projektů je limitován výši alokace na výzvu</a:t>
            </a:r>
            <a:endParaRPr lang="cs-CZ" dirty="0" smtClean="0"/>
          </a:p>
          <a:p>
            <a:pPr marL="454025" lvl="1" indent="-187325"/>
            <a:r>
              <a:rPr lang="cs-CZ" dirty="0" smtClean="0"/>
              <a:t>ŘO IROP znovu projekt nehodnotí</a:t>
            </a:r>
          </a:p>
          <a:p>
            <a:pPr marL="454025" lvl="1" indent="-187325"/>
            <a:endParaRPr lang="cs-CZ" dirty="0" smtClean="0"/>
          </a:p>
          <a:p>
            <a:pPr marL="898525" lvl="2" indent="-187325"/>
            <a:endParaRPr lang="cs-CZ" dirty="0" smtClean="0"/>
          </a:p>
          <a:p>
            <a:pPr marL="898525" lvl="2" indent="-187325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Výběr projektů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50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8895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informace o příjemci</a:t>
            </a:r>
          </a:p>
          <a:p>
            <a:pPr marL="454025" lvl="1" indent="-187325"/>
            <a:r>
              <a:rPr lang="cs-CZ" dirty="0" smtClean="0"/>
              <a:t>informace o projektu</a:t>
            </a:r>
          </a:p>
          <a:p>
            <a:pPr marL="454025" lvl="1" indent="-187325"/>
            <a:r>
              <a:rPr lang="cs-CZ" dirty="0" smtClean="0"/>
              <a:t>povinnosti a práva příjemce</a:t>
            </a:r>
          </a:p>
          <a:p>
            <a:pPr marL="454025" lvl="1" indent="-187325"/>
            <a:r>
              <a:rPr lang="cs-CZ" dirty="0" smtClean="0"/>
              <a:t>povinnosti a práva ŘO IROP</a:t>
            </a:r>
          </a:p>
          <a:p>
            <a:pPr marL="454025" lvl="1" indent="-187325"/>
            <a:r>
              <a:rPr lang="cs-CZ" dirty="0" smtClean="0"/>
              <a:t>sankce za neplnění povinností</a:t>
            </a:r>
          </a:p>
          <a:p>
            <a:pPr marL="454025" lvl="1" indent="-187325"/>
            <a:endParaRPr lang="cs-CZ" dirty="0" smtClean="0"/>
          </a:p>
          <a:p>
            <a:pPr marL="898525" lvl="2" indent="-187325"/>
            <a:endParaRPr lang="cs-CZ" dirty="0" smtClean="0"/>
          </a:p>
          <a:p>
            <a:pPr marL="898525" lvl="2" indent="-187325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Vydání právního aktu – Registrace akce a Rozhodnutí o poskytnutí dotace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51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01575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454025" lvl="1" indent="-187325" algn="just"/>
            <a:r>
              <a:rPr lang="cs-CZ" dirty="0" smtClean="0"/>
              <a:t>Žadatel může podat žádost o přezkum hodnocení v každé části hodnocení žádosti, ve které neuspěl.</a:t>
            </a:r>
          </a:p>
          <a:p>
            <a:pPr marL="898525" lvl="2" indent="-187325" algn="just"/>
            <a:r>
              <a:rPr lang="cs-CZ" dirty="0"/>
              <a:t>po kontrole přijatelnosti a formálních </a:t>
            </a:r>
            <a:r>
              <a:rPr lang="cs-CZ" dirty="0" smtClean="0"/>
              <a:t>náležitostí</a:t>
            </a:r>
          </a:p>
          <a:p>
            <a:pPr marL="898525" lvl="2" indent="-187325" algn="just"/>
            <a:r>
              <a:rPr lang="cs-CZ" dirty="0"/>
              <a:t>po věcném </a:t>
            </a:r>
            <a:r>
              <a:rPr lang="cs-CZ" dirty="0" smtClean="0"/>
              <a:t>hodnocení</a:t>
            </a:r>
          </a:p>
          <a:p>
            <a:pPr marL="898525" lvl="2" indent="-187325" algn="just"/>
            <a:r>
              <a:rPr lang="cs-CZ" dirty="0"/>
              <a:t>po ex-ante kontrole</a:t>
            </a:r>
            <a:endParaRPr lang="cs-CZ" dirty="0" smtClean="0"/>
          </a:p>
          <a:p>
            <a:pPr marL="454025" lvl="1" indent="-187325" algn="just"/>
            <a:r>
              <a:rPr lang="cs-CZ" dirty="0" smtClean="0"/>
              <a:t>Podává se do 14 kalendářních dnů ode dne doručení výsledku,       a to:</a:t>
            </a:r>
          </a:p>
          <a:p>
            <a:pPr marL="898525" lvl="2" indent="-187325"/>
            <a:r>
              <a:rPr lang="cs-CZ" dirty="0" smtClean="0"/>
              <a:t>elektronicky v MS2014+</a:t>
            </a:r>
          </a:p>
          <a:p>
            <a:pPr marL="898525" lvl="2" indent="-187325"/>
            <a:r>
              <a:rPr lang="cs-CZ" dirty="0" smtClean="0"/>
              <a:t>prostřednictvím odkazu na webových stránkách </a:t>
            </a:r>
            <a:r>
              <a:rPr lang="cs-CZ" dirty="0" smtClean="0">
                <a:hlinkClick r:id="rId2"/>
              </a:rPr>
              <a:t>www.</a:t>
            </a:r>
            <a:r>
              <a:rPr lang="cs-CZ" dirty="0" err="1" smtClean="0">
                <a:hlinkClick r:id="rId2"/>
              </a:rPr>
              <a:t>dotaceeu.cz</a:t>
            </a:r>
            <a:endParaRPr lang="cs-CZ" dirty="0" smtClean="0"/>
          </a:p>
          <a:p>
            <a:pPr marL="898525" lvl="2" indent="-187325"/>
            <a:r>
              <a:rPr lang="cs-CZ" dirty="0" smtClean="0"/>
              <a:t>písemně prostřednictvím formuláře uvedeného na webových stránkách </a:t>
            </a:r>
            <a:r>
              <a:rPr lang="cs-CZ" dirty="0" smtClean="0">
                <a:hlinkClick r:id="rId2"/>
              </a:rPr>
              <a:t>www.</a:t>
            </a:r>
            <a:r>
              <a:rPr lang="cs-CZ" dirty="0" err="1" smtClean="0">
                <a:hlinkClick r:id="rId2"/>
              </a:rPr>
              <a:t>dotaceeu.cz</a:t>
            </a:r>
            <a:endParaRPr lang="cs-CZ" dirty="0" smtClean="0"/>
          </a:p>
          <a:p>
            <a:pPr marL="454025" lvl="1" indent="-187325"/>
            <a:r>
              <a:rPr lang="cs-CZ" dirty="0" smtClean="0"/>
              <a:t>Přezkumné řízení provádí ŘO IROP.</a:t>
            </a:r>
          </a:p>
          <a:p>
            <a:pPr marL="898525" lvl="2" indent="-187325"/>
            <a:r>
              <a:rPr lang="cs-CZ" dirty="0"/>
              <a:t>do 30 kalendářních dní od doručení žádosti o přezkum (ve složitějších případech do 60 pracovních dní)</a:t>
            </a:r>
            <a:endParaRPr lang="cs-CZ" dirty="0" smtClean="0"/>
          </a:p>
          <a:p>
            <a:pPr marL="454025" lvl="1" indent="-187325"/>
            <a:r>
              <a:rPr lang="cs-CZ" dirty="0" smtClean="0"/>
              <a:t>Na základě výsledku </a:t>
            </a:r>
            <a:r>
              <a:rPr lang="cs-CZ" dirty="0" err="1" smtClean="0"/>
              <a:t>přezkumného</a:t>
            </a:r>
            <a:r>
              <a:rPr lang="cs-CZ" dirty="0" smtClean="0"/>
              <a:t> řízení </a:t>
            </a:r>
          </a:p>
          <a:p>
            <a:pPr marL="898525" lvl="2" indent="-187325"/>
            <a:r>
              <a:rPr lang="cs-CZ" dirty="0" smtClean="0"/>
              <a:t>žádost postoupí do další fáze hodnocení</a:t>
            </a:r>
          </a:p>
          <a:p>
            <a:pPr marL="898525" lvl="2" indent="-187325"/>
            <a:r>
              <a:rPr lang="cs-CZ" dirty="0" smtClean="0"/>
              <a:t>žádost je vyřazena z dalšího procesu hodnocení</a:t>
            </a:r>
          </a:p>
          <a:p>
            <a:pPr marL="454025" lvl="1" indent="-187325"/>
            <a:endParaRPr lang="cs-CZ" dirty="0" smtClean="0"/>
          </a:p>
          <a:p>
            <a:pPr marL="898525" lvl="2" indent="-187325"/>
            <a:endParaRPr lang="cs-CZ" dirty="0" smtClean="0"/>
          </a:p>
          <a:p>
            <a:pPr marL="898525" lvl="2" indent="-187325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Žádost o přezkum výsledku hodnocení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52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5241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 smtClean="0"/>
              <a:t>Zpráva o realizaci (</a:t>
            </a:r>
            <a:r>
              <a:rPr lang="cs-CZ" dirty="0" err="1" smtClean="0"/>
              <a:t>ZoR</a:t>
            </a:r>
            <a:r>
              <a:rPr lang="cs-CZ" dirty="0" smtClean="0"/>
              <a:t>)</a:t>
            </a:r>
          </a:p>
          <a:p>
            <a:pPr marL="898525" lvl="2" indent="-187325"/>
            <a:r>
              <a:rPr lang="pl-PL" sz="1800" dirty="0" smtClean="0"/>
              <a:t>sledované období je příslušná etapa, předkládá se po ukončení etapy, spolu se žádostí o platbu – jedná se o ex-post financování</a:t>
            </a:r>
          </a:p>
          <a:p>
            <a:pPr marL="898525" lvl="2" indent="-187325"/>
            <a:r>
              <a:rPr lang="pl-PL" sz="1800" dirty="0"/>
              <a:t>Průběžnou ani závěrečnou zprávu o realizaci nelze podat před datem schválení právního aktu</a:t>
            </a:r>
            <a:r>
              <a:rPr lang="pl-PL" sz="1800" dirty="0" smtClean="0"/>
              <a:t>.</a:t>
            </a:r>
            <a:endParaRPr lang="cs-CZ" sz="1800" dirty="0" smtClean="0"/>
          </a:p>
          <a:p>
            <a:pPr marL="454025" lvl="1" indent="-187325"/>
            <a:r>
              <a:rPr lang="cs-CZ" dirty="0" smtClean="0"/>
              <a:t>Zpráva o udržitelnosti</a:t>
            </a:r>
          </a:p>
          <a:p>
            <a:pPr marL="898525" lvl="2" indent="-187325"/>
            <a:r>
              <a:rPr lang="cs-CZ" sz="1800" dirty="0" smtClean="0"/>
              <a:t>monitoring období udržitelnosti</a:t>
            </a:r>
          </a:p>
          <a:p>
            <a:pPr marL="898525" lvl="2" indent="-187325"/>
            <a:r>
              <a:rPr lang="cs-CZ" sz="1800" dirty="0"/>
              <a:t>Harmonogram jejich podání se příjemci zobrazuje v MS2014+ po datu schválení právního </a:t>
            </a:r>
            <a:r>
              <a:rPr lang="cs-CZ" sz="1800" dirty="0" smtClean="0"/>
              <a:t>aktu</a:t>
            </a:r>
          </a:p>
          <a:p>
            <a:pPr marL="454025" lvl="1" indent="-187325"/>
            <a:r>
              <a:rPr lang="cs-CZ" dirty="0" smtClean="0"/>
              <a:t>Je možné podat až po schválení předchozích zpráv.</a:t>
            </a:r>
          </a:p>
          <a:p>
            <a:pPr marL="454025" lvl="1" indent="-187325"/>
            <a:r>
              <a:rPr lang="cs-CZ" dirty="0" smtClean="0"/>
              <a:t>Je možné podat až po uzavření změnových řízení.</a:t>
            </a:r>
          </a:p>
          <a:p>
            <a:pPr marL="454025" lvl="1" indent="-187325"/>
            <a:r>
              <a:rPr lang="cs-CZ" dirty="0" smtClean="0"/>
              <a:t>Kontrola formálních náležitostí a věcného obsahu zpráv.</a:t>
            </a:r>
          </a:p>
          <a:p>
            <a:pPr marL="898525" lvl="2" indent="-187325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pPr marL="898525" lvl="2" indent="-187325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Monitorování realizace projektů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53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96174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4025" lvl="1" indent="-187325"/>
            <a:r>
              <a:rPr lang="cs-CZ" dirty="0" smtClean="0"/>
              <a:t>může iniciovat žadatel, příjemce, CRR, ŘO IROP</a:t>
            </a:r>
          </a:p>
          <a:p>
            <a:pPr marL="898525" lvl="2" indent="-187325"/>
            <a:r>
              <a:rPr lang="cs-CZ" dirty="0"/>
              <a:t>Oznámení provádí žadatel/příjemce prostřednictvím MS2014+ na záložce Žádost o </a:t>
            </a:r>
            <a:r>
              <a:rPr lang="cs-CZ" dirty="0" smtClean="0"/>
              <a:t>změnu</a:t>
            </a:r>
          </a:p>
          <a:p>
            <a:pPr marL="898525" lvl="2" indent="-187325"/>
            <a:r>
              <a:rPr lang="cs-CZ" dirty="0"/>
              <a:t>Pokud je iniciátorem změny ŘO IROP nebo CRR informují příjemce depeší </a:t>
            </a:r>
            <a:br>
              <a:rPr lang="cs-CZ" dirty="0"/>
            </a:br>
            <a:r>
              <a:rPr lang="cs-CZ" dirty="0"/>
              <a:t>o zahájení změnového </a:t>
            </a:r>
            <a:r>
              <a:rPr lang="cs-CZ" dirty="0" smtClean="0"/>
              <a:t>řízení</a:t>
            </a:r>
          </a:p>
          <a:p>
            <a:pPr marL="898525" lvl="2" indent="-187325"/>
            <a:r>
              <a:rPr lang="cs-CZ" dirty="0"/>
              <a:t>ŘO IROP a CRR zahájí změnové řízení v případě, že změna projektu bude </a:t>
            </a:r>
            <a:br>
              <a:rPr lang="cs-CZ" dirty="0"/>
            </a:br>
            <a:r>
              <a:rPr lang="cs-CZ" dirty="0"/>
              <a:t>v zájmu příjemce nebo po zjištění formální </a:t>
            </a:r>
            <a:r>
              <a:rPr lang="cs-CZ" dirty="0" smtClean="0"/>
              <a:t>chyby</a:t>
            </a:r>
          </a:p>
          <a:p>
            <a:pPr marL="898525" lvl="2" indent="-187325"/>
            <a:r>
              <a:rPr lang="cs-CZ" dirty="0"/>
              <a:t>Neplánované změny je příjemce povinen oznámit neprodleně, jakmile změna nastane</a:t>
            </a:r>
            <a:endParaRPr lang="cs-CZ" dirty="0" smtClean="0"/>
          </a:p>
          <a:p>
            <a:pPr marL="454025" lvl="1" indent="-187325"/>
            <a:r>
              <a:rPr lang="cs-CZ" dirty="0" smtClean="0"/>
              <a:t>druhy změn</a:t>
            </a:r>
          </a:p>
          <a:p>
            <a:pPr marL="898525" lvl="2" indent="-187325" algn="just"/>
            <a:r>
              <a:rPr lang="cs-CZ" dirty="0" smtClean="0"/>
              <a:t>změny </a:t>
            </a:r>
            <a:r>
              <a:rPr lang="cs-CZ" b="1" dirty="0" smtClean="0"/>
              <a:t>před schválením prvního Rozhodnutí </a:t>
            </a:r>
            <a:r>
              <a:rPr lang="cs-CZ" dirty="0" smtClean="0"/>
              <a:t>– </a:t>
            </a:r>
            <a:r>
              <a:rPr lang="cs-CZ" b="1" dirty="0" smtClean="0"/>
              <a:t>o změně rozhoduje CRR</a:t>
            </a:r>
          </a:p>
          <a:p>
            <a:pPr marL="898525" lvl="2" indent="-187325" algn="just"/>
            <a:r>
              <a:rPr lang="cs-CZ" dirty="0" smtClean="0"/>
              <a:t>změny </a:t>
            </a:r>
            <a:r>
              <a:rPr lang="cs-CZ" b="1" dirty="0" smtClean="0"/>
              <a:t>po schválení prvního Rozhodnutí</a:t>
            </a:r>
            <a:r>
              <a:rPr lang="cs-CZ" dirty="0" smtClean="0"/>
              <a:t>, které nemění údaje na Rozhodnutí –   </a:t>
            </a:r>
            <a:r>
              <a:rPr lang="cs-CZ" b="1" dirty="0" smtClean="0"/>
              <a:t>o změně rozhoduje CRR</a:t>
            </a:r>
          </a:p>
          <a:p>
            <a:pPr marL="898525" lvl="2" indent="-187325" algn="just"/>
            <a:r>
              <a:rPr lang="cs-CZ" dirty="0" smtClean="0"/>
              <a:t>změny </a:t>
            </a:r>
            <a:r>
              <a:rPr lang="cs-CZ" b="1" dirty="0" smtClean="0"/>
              <a:t>po schválení prvního Rozhodnutí</a:t>
            </a:r>
            <a:r>
              <a:rPr lang="cs-CZ" dirty="0" smtClean="0"/>
              <a:t>, které mění údaje na Rozhodnutí –        </a:t>
            </a:r>
            <a:r>
              <a:rPr lang="cs-CZ" b="1" dirty="0" smtClean="0"/>
              <a:t>o změně rozhoduje ŘO IROP (</a:t>
            </a:r>
            <a:r>
              <a:rPr lang="cs-CZ" dirty="0" smtClean="0"/>
              <a:t>změny</a:t>
            </a:r>
            <a:r>
              <a:rPr lang="cs-CZ" dirty="0"/>
              <a:t>, které mají vliv na aktivity projektu, splnění účelu a cílů projektu nebo na dobu realizace projektu). ŘO IROP musí tyto změny schválit před zahájením jejich realizace</a:t>
            </a:r>
            <a:endParaRPr lang="cs-CZ" b="1" dirty="0" smtClean="0"/>
          </a:p>
          <a:p>
            <a:pPr marL="454025" lvl="1" indent="-187325"/>
            <a:endParaRPr lang="cs-CZ" dirty="0" smtClean="0"/>
          </a:p>
          <a:p>
            <a:pPr marL="898525" lvl="2" indent="-187325"/>
            <a:endParaRPr lang="cs-CZ" dirty="0" smtClean="0"/>
          </a:p>
          <a:p>
            <a:pPr marL="898525" lvl="2" indent="-187325">
              <a:buNone/>
            </a:pPr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Změny v projektech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54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00044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 smtClean="0"/>
              <a:t>Děkuji</a:t>
            </a:r>
            <a:r>
              <a:rPr lang="en-US" dirty="0" smtClean="0"/>
              <a:t> </a:t>
            </a:r>
            <a:r>
              <a:rPr lang="cs-CZ" dirty="0" smtClean="0"/>
              <a:t>Vám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pozornost</a:t>
            </a:r>
            <a:r>
              <a:rPr lang="en-US" dirty="0" smtClean="0"/>
              <a:t>.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55</a:t>
            </a:fld>
            <a:endParaRPr lang="en-US" dirty="0"/>
          </a:p>
        </p:txBody>
      </p:sp>
      <p:pic>
        <p:nvPicPr>
          <p:cNvPr id="6" name="Obrázek 5" descr="IROP-MMR-CRR – kopie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733869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rekonstrukce, modernizace a výstavba samostatných stezek pro cyklisty nebo stezek pro cyklisty a chodce se společným nebo odděleným provozem s dopravním značením </a:t>
            </a:r>
            <a:r>
              <a:rPr lang="cs-CZ" dirty="0">
                <a:solidFill>
                  <a:srgbClr val="FF0000"/>
                </a:solidFill>
              </a:rPr>
              <a:t>C8a,b, C9a,b nebo C10a,b</a:t>
            </a:r>
            <a:r>
              <a:rPr lang="cs-CZ" dirty="0"/>
              <a:t>, sloužících k dopravě do zaměstnání, škol a za </a:t>
            </a:r>
            <a:r>
              <a:rPr lang="cs-CZ" dirty="0" smtClean="0"/>
              <a:t>službami</a:t>
            </a:r>
          </a:p>
          <a:p>
            <a:pPr marL="454025" lvl="1" indent="-187325"/>
            <a:r>
              <a:rPr lang="cs-CZ" dirty="0"/>
              <a:t>rekonstrukce, modernizace a výstavba jízdních pruhů pro cyklisty nebo společných pásů pro cyklisty a chodce v přidruženém prostoru silnic a místních komunikací s dopravním značením C8a,b, C9a,b nebo C10a,b, sloužících k dopravě do zaměstnání, škol a za </a:t>
            </a:r>
            <a:r>
              <a:rPr lang="cs-CZ" dirty="0" smtClean="0"/>
              <a:t>službami</a:t>
            </a:r>
          </a:p>
          <a:p>
            <a:pPr marL="454025" lvl="1" indent="-187325"/>
            <a:r>
              <a:rPr lang="cs-CZ" dirty="0"/>
              <a:t>úprava a realizace liniových opatření pro cyklisty v hlavním dopravním prostoru silnic a místních komunikací v podobě vyhrazených jízdních pruhů pro cyklisty, piktogramových koridorů pro cyklisty nebo vyhrazených jízdních pruhů pro autobusy a jízdní kola, sloužících k dopravě do zaměstnání, škol a za službami,</a:t>
            </a:r>
          </a:p>
          <a:p>
            <a:pPr marL="266700" lvl="1" indent="0">
              <a:buNone/>
            </a:pPr>
            <a:endParaRPr lang="cs-CZ" dirty="0" smtClean="0"/>
          </a:p>
          <a:p>
            <a:pPr marL="454025" lvl="1" indent="-187325"/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Podporovaná opatření - CYKLODOPRAVA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6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8159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je možná kombinace uvedených </a:t>
            </a:r>
            <a:r>
              <a:rPr lang="cs-CZ" dirty="0" smtClean="0"/>
              <a:t>aktivit</a:t>
            </a:r>
          </a:p>
          <a:p>
            <a:pPr marL="454025" lvl="1" indent="-187325"/>
            <a:r>
              <a:rPr lang="cs-CZ" dirty="0"/>
              <a:t>je možná realizace související doprovodné infrastruktury pro cyklisty (např. stojany na jízdní kola), zmírňujících a kompenzačních opatření pro minimalizaci negativních vlivů na ŽP (např. výsadba doprovodné zeleně) a souvisejících prvků zvyšujících bezpečnost cyklistické dopravy (např. veřejné osvětlení, prvky ITS), vždy při současné rekonstrukci, modernizaci nebo výstavbě komunikace pro cyklisty nebo liniového opatření pro cyklisty.</a:t>
            </a:r>
            <a:endParaRPr lang="cs-CZ" altLang="cs-CZ" dirty="0"/>
          </a:p>
          <a:p>
            <a:pPr marL="266700" lvl="1" indent="0">
              <a:buNone/>
            </a:pPr>
            <a:endParaRPr lang="cs-CZ" dirty="0" smtClean="0"/>
          </a:p>
          <a:p>
            <a:pPr marL="454025" lvl="1" indent="-187325"/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Podporovaná opatření - CYKLODOPRAVA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7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9428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Projekt je v souladu s Dopravní politikou ČR </a:t>
            </a:r>
            <a:r>
              <a:rPr lang="cs-CZ" dirty="0" smtClean="0"/>
              <a:t>2014-2020</a:t>
            </a:r>
          </a:p>
          <a:p>
            <a:pPr marL="454025" lvl="1" indent="-187325"/>
            <a:r>
              <a:rPr lang="cs-CZ" dirty="0"/>
              <a:t>Projekt v obcích, které mají více než 50 tis. obyvatel, dokládá ve výzvách vyhlášených do konce roku 2017 soulad s Kartou souladu projektu s principy udržitelné mobility, resp. se Strategickým rámcem městské mobility, nebo s Plánem udržitelné městské </a:t>
            </a:r>
            <a:r>
              <a:rPr lang="cs-CZ" dirty="0" smtClean="0"/>
              <a:t>mobility</a:t>
            </a:r>
          </a:p>
          <a:p>
            <a:pPr marL="454025" lvl="1" indent="-187325"/>
            <a:r>
              <a:rPr lang="cs-CZ" dirty="0"/>
              <a:t>Projekt v obcích, které mají méně než 50 tis. obyvatel, dokládá Kartu souladu projektu s principy udržitelné </a:t>
            </a:r>
            <a:r>
              <a:rPr lang="cs-CZ" dirty="0" smtClean="0"/>
              <a:t>mobility</a:t>
            </a:r>
          </a:p>
          <a:p>
            <a:pPr marL="454025" lvl="1" indent="-187325"/>
            <a:r>
              <a:rPr lang="cs-CZ" dirty="0"/>
              <a:t>Projekt přispívá k eliminaci negativních vlivů dopravy na životní </a:t>
            </a:r>
            <a:r>
              <a:rPr lang="cs-CZ" dirty="0" smtClean="0"/>
              <a:t>prostředí</a:t>
            </a:r>
          </a:p>
          <a:p>
            <a:pPr marL="454025" lvl="1" indent="-187325"/>
            <a:endParaRPr lang="cs-CZ" dirty="0" smtClean="0"/>
          </a:p>
          <a:p>
            <a:pPr marL="454025" lvl="1" indent="-187325"/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Specifická kritéria přijatelnosti – obě aktivity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8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884595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54025" lvl="1" indent="-187325"/>
            <a:r>
              <a:rPr lang="cs-CZ" dirty="0"/>
              <a:t>Žadatel má zajištěnou administrativní, finanční a provozní kapacitu k realizaci a udržitelnosti </a:t>
            </a:r>
            <a:r>
              <a:rPr lang="cs-CZ" dirty="0" smtClean="0"/>
              <a:t>projektu</a:t>
            </a:r>
          </a:p>
          <a:p>
            <a:pPr marL="454025" lvl="1" indent="-187325"/>
            <a:r>
              <a:rPr lang="cs-CZ" dirty="0"/>
              <a:t>V hodnocení </a:t>
            </a:r>
            <a:r>
              <a:rPr lang="cs-CZ" dirty="0" err="1"/>
              <a:t>eCBA</a:t>
            </a:r>
            <a:r>
              <a:rPr lang="cs-CZ" dirty="0"/>
              <a:t>/finanční analýze projekt dosáhne minimálně stanovené hodnoty ukazatelů.</a:t>
            </a:r>
          </a:p>
          <a:p>
            <a:pPr marL="454025" lvl="1" indent="-187325"/>
            <a:r>
              <a:rPr lang="cs-CZ" dirty="0"/>
              <a:t>Cílové hodnoty indikátorů odpovídají cílům </a:t>
            </a:r>
            <a:r>
              <a:rPr lang="cs-CZ" dirty="0" smtClean="0"/>
              <a:t>projektu</a:t>
            </a:r>
          </a:p>
          <a:p>
            <a:pPr marL="454025" lvl="1" indent="-187325"/>
            <a:r>
              <a:rPr lang="cs-CZ" dirty="0"/>
              <a:t>Minimálně 85 % způsobilých výdajů projektu je zaměřeno na hlavní aktivity projektu</a:t>
            </a:r>
            <a:endParaRPr lang="cs-CZ" dirty="0" smtClean="0"/>
          </a:p>
          <a:p>
            <a:pPr marL="454025" lvl="1" indent="-187325"/>
            <a:endParaRPr lang="cs-CZ" dirty="0"/>
          </a:p>
          <a:p>
            <a:pPr marL="454025" lvl="1" indent="-187325"/>
            <a:endParaRPr lang="cs-CZ" dirty="0"/>
          </a:p>
          <a:p>
            <a:pPr marL="711200" lvl="2" indent="0">
              <a:buNone/>
            </a:pPr>
            <a:endParaRPr lang="cs-CZ" dirty="0" smtClean="0"/>
          </a:p>
          <a:p>
            <a:pPr marL="898525" lvl="2" indent="-187325"/>
            <a:endParaRPr lang="cs-CZ" dirty="0" smtClean="0"/>
          </a:p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 dirty="0" smtClean="0"/>
              <a:t>Specifická kritéria přijatelnosti – obě aktivity</a:t>
            </a:r>
            <a:endParaRPr lang="en-US" sz="3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000C4B2-41BC-D741-8B94-B76DB6967C01}" type="slidenum">
              <a:rPr lang="en-US" smtClean="0"/>
              <a:pPr/>
              <a:t>9</a:t>
            </a:fld>
            <a:endParaRPr lang="en-US" dirty="0"/>
          </a:p>
        </p:txBody>
      </p:sp>
      <p:pic>
        <p:nvPicPr>
          <p:cNvPr id="7" name="Obrázek 6" descr="IROP-MMR-CRR – kopi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3860" y="6278880"/>
            <a:ext cx="4930140" cy="5791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70437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RR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2957</TotalTime>
  <Words>2668</Words>
  <Application>Microsoft Office PowerPoint</Application>
  <PresentationFormat>Předvádění na obrazovce (4:3)</PresentationFormat>
  <Paragraphs>572</Paragraphs>
  <Slides>55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55</vt:i4>
      </vt:variant>
    </vt:vector>
  </HeadingPairs>
  <TitlesOfParts>
    <vt:vector size="56" baseType="lpstr">
      <vt:lpstr>CRR template</vt:lpstr>
      <vt:lpstr>Kolová výzva č. 18  Podpora bezpečnosti dopravy a cyklodopravy</vt:lpstr>
      <vt:lpstr>Výzva</vt:lpstr>
      <vt:lpstr>Oprávnění žadatelé – 85 % dotace</vt:lpstr>
      <vt:lpstr>Podporovaná opatření - Bezpečnost</vt:lpstr>
      <vt:lpstr>Podporovaná opatření - Bezpečnost</vt:lpstr>
      <vt:lpstr>Podporovaná opatření - CYKLODOPRAVA</vt:lpstr>
      <vt:lpstr>Podporovaná opatření - CYKLODOPRAVA</vt:lpstr>
      <vt:lpstr>Specifická kritéria přijatelnosti – obě aktivity</vt:lpstr>
      <vt:lpstr>Specifická kritéria přijatelnosti – obě aktivity</vt:lpstr>
      <vt:lpstr>Specifická kritéria přijatelnosti – Bezpečnost</vt:lpstr>
      <vt:lpstr>Specifická kritéria přijatelnosti – Cyklodoprava</vt:lpstr>
      <vt:lpstr>Specifická kritéria přijatelnosti – Cyklodoprava</vt:lpstr>
      <vt:lpstr>Vedlejší aktivity</vt:lpstr>
      <vt:lpstr>Hlavní aktivity - stavby</vt:lpstr>
      <vt:lpstr>Hlavní aktivity - stavby</vt:lpstr>
      <vt:lpstr>Hlavní aktivity - stavby</vt:lpstr>
      <vt:lpstr>Hlavní aktivity - stavby</vt:lpstr>
      <vt:lpstr>Hlavní aktivity - stavby</vt:lpstr>
      <vt:lpstr>Hlavní aktivity - stavby</vt:lpstr>
      <vt:lpstr>Vedlejší aktivity - stavby</vt:lpstr>
      <vt:lpstr>Vedlejší aktivity - stavby</vt:lpstr>
      <vt:lpstr>Vedlejší aktivity</vt:lpstr>
      <vt:lpstr>Vedlejší aktivity</vt:lpstr>
      <vt:lpstr>Vedlejší aktivity</vt:lpstr>
      <vt:lpstr>Vedlejší aktivity</vt:lpstr>
      <vt:lpstr>Vedlejší aktivity - Pořízení služeb bezprostředně souvisejících s realizací projektu </vt:lpstr>
      <vt:lpstr>Povinné přílohy k Žádosti o podporu</vt:lpstr>
      <vt:lpstr>Povinné přílohy k Žádosti o podporu</vt:lpstr>
      <vt:lpstr>Indikátory výstupu (příloha č. 3 Spec.pravidel)</vt:lpstr>
      <vt:lpstr>Indikátory výstupu (příloha č. 3 Spec.pravidel)</vt:lpstr>
      <vt:lpstr>Průběžná výzva č. 19  Technika pro integrovaný záchranný systém</vt:lpstr>
      <vt:lpstr>Výzva</vt:lpstr>
      <vt:lpstr>Oprávnění žadatelé – 85 % dotace</vt:lpstr>
      <vt:lpstr>Hlavní podporované aktivity</vt:lpstr>
      <vt:lpstr>Vedlejší aktivity</vt:lpstr>
      <vt:lpstr>Specifická kritéria přijatelnosti</vt:lpstr>
      <vt:lpstr>Specifická kritéria přijatelnosti</vt:lpstr>
      <vt:lpstr>Hlavní aktivity – způsobilé výdaje</vt:lpstr>
      <vt:lpstr>Vedlejší aktivity – způsobilé výdaje</vt:lpstr>
      <vt:lpstr>Povinné přílohy k Žádosti o podporu</vt:lpstr>
      <vt:lpstr>Povinné přílohy</vt:lpstr>
      <vt:lpstr>Indikátory výstupu (příloha č. 2 Spec.pravidel)</vt:lpstr>
      <vt:lpstr>Příjem a hodnocení žádostí  o podporu</vt:lpstr>
      <vt:lpstr>Příjem žádostí o podporu</vt:lpstr>
      <vt:lpstr>Hodnocení žádostí</vt:lpstr>
      <vt:lpstr>Hodnocení žádostí</vt:lpstr>
      <vt:lpstr>Kontrola přijatelnosti a formálních náležitostí</vt:lpstr>
      <vt:lpstr>Ex-ante analýza rizik</vt:lpstr>
      <vt:lpstr>Ex-ante kontrola</vt:lpstr>
      <vt:lpstr>Výběr projektů</vt:lpstr>
      <vt:lpstr>Vydání právního aktu – Registrace akce a Rozhodnutí o poskytnutí dotace</vt:lpstr>
      <vt:lpstr>Žádost o přezkum výsledku hodnocení</vt:lpstr>
      <vt:lpstr>Monitorování realizace projektů</vt:lpstr>
      <vt:lpstr>Změny v projektech</vt:lpstr>
      <vt:lpstr>Děkuji Vám za pozornost.</vt:lpstr>
    </vt:vector>
  </TitlesOfParts>
  <Company>CRR ČR</Company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Centrum pro regionální rozvoj ČR</dc:creator>
  <cp:lastModifiedBy>Veselský Jan</cp:lastModifiedBy>
  <cp:revision>285</cp:revision>
  <cp:lastPrinted>2015-11-13T09:30:53Z</cp:lastPrinted>
  <dcterms:created xsi:type="dcterms:W3CDTF">2014-09-16T20:50:40Z</dcterms:created>
  <dcterms:modified xsi:type="dcterms:W3CDTF">2016-02-08T17:08:29Z</dcterms:modified>
</cp:coreProperties>
</file>