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8" r:id="rId3"/>
    <p:sldId id="366" r:id="rId4"/>
    <p:sldId id="367" r:id="rId5"/>
    <p:sldId id="368" r:id="rId6"/>
    <p:sldId id="369" r:id="rId7"/>
    <p:sldId id="370" r:id="rId8"/>
    <p:sldId id="371" r:id="rId9"/>
    <p:sldId id="372" r:id="rId10"/>
    <p:sldId id="373" r:id="rId11"/>
    <p:sldId id="374" r:id="rId12"/>
    <p:sldId id="375" r:id="rId13"/>
    <p:sldId id="376" r:id="rId14"/>
    <p:sldId id="377" r:id="rId15"/>
    <p:sldId id="385" r:id="rId16"/>
    <p:sldId id="386" r:id="rId17"/>
    <p:sldId id="387" r:id="rId18"/>
    <p:sldId id="388" r:id="rId19"/>
    <p:sldId id="378" r:id="rId20"/>
    <p:sldId id="379" r:id="rId21"/>
    <p:sldId id="380" r:id="rId22"/>
    <p:sldId id="381" r:id="rId23"/>
    <p:sldId id="382" r:id="rId24"/>
    <p:sldId id="383" r:id="rId25"/>
    <p:sldId id="384" r:id="rId26"/>
    <p:sldId id="319" r:id="rId27"/>
    <p:sldId id="299" r:id="rId28"/>
    <p:sldId id="293" r:id="rId29"/>
    <p:sldId id="290" r:id="rId30"/>
    <p:sldId id="300" r:id="rId31"/>
    <p:sldId id="294" r:id="rId32"/>
    <p:sldId id="295" r:id="rId33"/>
    <p:sldId id="313" r:id="rId34"/>
    <p:sldId id="296" r:id="rId35"/>
    <p:sldId id="297" r:id="rId36"/>
    <p:sldId id="298" r:id="rId37"/>
    <p:sldId id="301" r:id="rId38"/>
    <p:sldId id="306" r:id="rId39"/>
    <p:sldId id="338" r:id="rId40"/>
    <p:sldId id="339" r:id="rId41"/>
    <p:sldId id="308" r:id="rId42"/>
    <p:sldId id="340" r:id="rId43"/>
    <p:sldId id="311" r:id="rId44"/>
    <p:sldId id="312" r:id="rId45"/>
    <p:sldId id="305" r:id="rId46"/>
    <p:sldId id="262" r:id="rId47"/>
    <p:sldId id="314" r:id="rId4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 Filinová" initials="JF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37" autoAdjust="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343066-7D2D-411B-ABED-847812BBDAD7}" type="doc">
      <dgm:prSet loTypeId="urn:microsoft.com/office/officeart/2005/8/layout/vProcess5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cs-CZ"/>
        </a:p>
      </dgm:t>
    </dgm:pt>
    <dgm:pt modelId="{A3DF15F7-AF11-44C3-95B7-B861527618E3}">
      <dgm:prSet phldrT="[Text]" custT="1"/>
      <dgm:spPr/>
      <dgm:t>
        <a:bodyPr/>
        <a:lstStyle/>
        <a:p>
          <a:r>
            <a:rPr lang="cs-CZ" sz="2000" dirty="0"/>
            <a:t> Zřízení elektronického podpisu a datové schránky</a:t>
          </a:r>
        </a:p>
      </dgm:t>
    </dgm:pt>
    <dgm:pt modelId="{C9534929-C4C5-4980-9DEB-08E284D7E041}" type="parTrans" cxnId="{2BE684DE-A848-4695-9E90-9CE7084212CD}">
      <dgm:prSet/>
      <dgm:spPr/>
      <dgm:t>
        <a:bodyPr/>
        <a:lstStyle/>
        <a:p>
          <a:endParaRPr lang="cs-CZ"/>
        </a:p>
      </dgm:t>
    </dgm:pt>
    <dgm:pt modelId="{0C7698DB-D62A-435F-A356-F26A94749694}" type="sibTrans" cxnId="{2BE684DE-A848-4695-9E90-9CE7084212CD}">
      <dgm:prSet/>
      <dgm:spPr/>
      <dgm:t>
        <a:bodyPr/>
        <a:lstStyle/>
        <a:p>
          <a:endParaRPr lang="cs-CZ" dirty="0"/>
        </a:p>
      </dgm:t>
    </dgm:pt>
    <dgm:pt modelId="{9BB41D2C-BDA2-4805-945B-63AA151F8117}">
      <dgm:prSet phldrT="[Text]" custT="1"/>
      <dgm:spPr/>
      <dgm:t>
        <a:bodyPr/>
        <a:lstStyle/>
        <a:p>
          <a:r>
            <a:rPr lang="cs-CZ" sz="2000" dirty="0"/>
            <a:t> Registrace do systému IS KP14+ </a:t>
          </a:r>
          <a:r>
            <a:rPr lang="cs-CZ" sz="1600" dirty="0"/>
            <a:t>https://mseu.mssf.cz/</a:t>
          </a:r>
        </a:p>
      </dgm:t>
    </dgm:pt>
    <dgm:pt modelId="{7D1D6E5D-A5F9-4E3E-9CC7-AFFCEB574C9E}" type="parTrans" cxnId="{6ADDB9F2-77E3-4A13-A72A-3079B2F8E5F8}">
      <dgm:prSet/>
      <dgm:spPr/>
      <dgm:t>
        <a:bodyPr/>
        <a:lstStyle/>
        <a:p>
          <a:endParaRPr lang="cs-CZ"/>
        </a:p>
      </dgm:t>
    </dgm:pt>
    <dgm:pt modelId="{121162D1-43CC-4FED-BD63-0A2FC80F6DF6}" type="sibTrans" cxnId="{6ADDB9F2-77E3-4A13-A72A-3079B2F8E5F8}">
      <dgm:prSet/>
      <dgm:spPr/>
      <dgm:t>
        <a:bodyPr/>
        <a:lstStyle/>
        <a:p>
          <a:endParaRPr lang="cs-CZ" dirty="0"/>
        </a:p>
      </dgm:t>
    </dgm:pt>
    <dgm:pt modelId="{908B593E-A308-474C-93C7-B1B04084C1FA}">
      <dgm:prSet phldrT="[Text]" custT="1"/>
      <dgm:spPr/>
      <dgm:t>
        <a:bodyPr/>
        <a:lstStyle/>
        <a:p>
          <a:endParaRPr lang="cs-CZ" sz="2000" dirty="0"/>
        </a:p>
        <a:p>
          <a:r>
            <a:rPr lang="cs-CZ" sz="2000" dirty="0"/>
            <a:t>Vyplnění Žádosti o podporu</a:t>
          </a:r>
        </a:p>
      </dgm:t>
    </dgm:pt>
    <dgm:pt modelId="{01882A79-3446-4E44-9648-03221578EC8D}" type="parTrans" cxnId="{7F93A2B7-1758-4FFB-B151-95EDB00CB8EA}">
      <dgm:prSet/>
      <dgm:spPr/>
      <dgm:t>
        <a:bodyPr/>
        <a:lstStyle/>
        <a:p>
          <a:endParaRPr lang="cs-CZ"/>
        </a:p>
      </dgm:t>
    </dgm:pt>
    <dgm:pt modelId="{D4A78C26-305E-47BC-9909-7C2AC30A54E8}" type="sibTrans" cxnId="{7F93A2B7-1758-4FFB-B151-95EDB00CB8EA}">
      <dgm:prSet/>
      <dgm:spPr/>
      <dgm:t>
        <a:bodyPr/>
        <a:lstStyle/>
        <a:p>
          <a:endParaRPr lang="cs-CZ" dirty="0"/>
        </a:p>
      </dgm:t>
    </dgm:pt>
    <dgm:pt modelId="{BA2E7ED0-4FDC-4EDF-A071-04F0E391929D}">
      <dgm:prSet custT="1"/>
      <dgm:spPr/>
      <dgm:t>
        <a:bodyPr/>
        <a:lstStyle/>
        <a:p>
          <a:endParaRPr lang="cs-CZ" sz="2000" dirty="0"/>
        </a:p>
      </dgm:t>
    </dgm:pt>
    <dgm:pt modelId="{192B21F5-1C2D-487A-959D-AB87602804DC}" type="parTrans" cxnId="{F8572215-9ECE-4EA4-88EA-23DEC9A3C3EB}">
      <dgm:prSet/>
      <dgm:spPr/>
      <dgm:t>
        <a:bodyPr/>
        <a:lstStyle/>
        <a:p>
          <a:endParaRPr lang="cs-CZ"/>
        </a:p>
      </dgm:t>
    </dgm:pt>
    <dgm:pt modelId="{5E12455E-9CA0-4B7A-9BFF-57B16BE2773A}" type="sibTrans" cxnId="{F8572215-9ECE-4EA4-88EA-23DEC9A3C3EB}">
      <dgm:prSet/>
      <dgm:spPr/>
      <dgm:t>
        <a:bodyPr/>
        <a:lstStyle/>
        <a:p>
          <a:endParaRPr lang="cs-CZ"/>
        </a:p>
      </dgm:t>
    </dgm:pt>
    <dgm:pt modelId="{72CDB9F6-0CC3-4E4E-B575-430A8818C3A5}">
      <dgm:prSet custT="1"/>
      <dgm:spPr/>
      <dgm:t>
        <a:bodyPr/>
        <a:lstStyle/>
        <a:p>
          <a:r>
            <a:rPr lang="cs-CZ" sz="2000" dirty="0"/>
            <a:t> Finalizace Žádosti o podporu </a:t>
          </a:r>
        </a:p>
      </dgm:t>
    </dgm:pt>
    <dgm:pt modelId="{CB029D7B-CE66-4CE8-B1F4-2770424C9271}" type="parTrans" cxnId="{A60F4FEB-2522-4EF9-85CE-67FB455EEBE2}">
      <dgm:prSet/>
      <dgm:spPr/>
      <dgm:t>
        <a:bodyPr/>
        <a:lstStyle/>
        <a:p>
          <a:endParaRPr lang="cs-CZ"/>
        </a:p>
      </dgm:t>
    </dgm:pt>
    <dgm:pt modelId="{780A3279-1FB2-4049-811B-329137871D22}" type="sibTrans" cxnId="{A60F4FEB-2522-4EF9-85CE-67FB455EEBE2}">
      <dgm:prSet/>
      <dgm:spPr/>
      <dgm:t>
        <a:bodyPr/>
        <a:lstStyle/>
        <a:p>
          <a:endParaRPr lang="cs-CZ" dirty="0"/>
        </a:p>
      </dgm:t>
    </dgm:pt>
    <dgm:pt modelId="{060817B8-0D26-438A-A23D-C202DF32E4B3}">
      <dgm:prSet custT="1"/>
      <dgm:spPr/>
      <dgm:t>
        <a:bodyPr/>
        <a:lstStyle/>
        <a:p>
          <a:r>
            <a:rPr lang="cs-CZ" sz="2000" dirty="0"/>
            <a:t> Podepsání a  odeslání Žádosti o podporu</a:t>
          </a:r>
        </a:p>
      </dgm:t>
    </dgm:pt>
    <dgm:pt modelId="{52C4BAB7-C29B-4A17-A7B4-025A94C1A5CD}" type="parTrans" cxnId="{56351793-ECBF-408C-ACAD-20ACF267A150}">
      <dgm:prSet/>
      <dgm:spPr/>
      <dgm:t>
        <a:bodyPr/>
        <a:lstStyle/>
        <a:p>
          <a:endParaRPr lang="cs-CZ"/>
        </a:p>
      </dgm:t>
    </dgm:pt>
    <dgm:pt modelId="{0DF52C81-B712-44D9-800A-A243ECEE931E}" type="sibTrans" cxnId="{56351793-ECBF-408C-ACAD-20ACF267A150}">
      <dgm:prSet/>
      <dgm:spPr/>
      <dgm:t>
        <a:bodyPr/>
        <a:lstStyle/>
        <a:p>
          <a:endParaRPr lang="cs-CZ"/>
        </a:p>
      </dgm:t>
    </dgm:pt>
    <dgm:pt modelId="{BDCC3C04-7C91-410B-9124-D94768514360}" type="pres">
      <dgm:prSet presAssocID="{04343066-7D2D-411B-ABED-847812BBDAD7}" presName="outerComposite" presStyleCnt="0">
        <dgm:presLayoutVars>
          <dgm:chMax val="5"/>
          <dgm:dir/>
          <dgm:resizeHandles val="exact"/>
        </dgm:presLayoutVars>
      </dgm:prSet>
      <dgm:spPr/>
    </dgm:pt>
    <dgm:pt modelId="{CA6E9231-729D-4BE2-AABD-AB868C7F55DA}" type="pres">
      <dgm:prSet presAssocID="{04343066-7D2D-411B-ABED-847812BBDAD7}" presName="dummyMaxCanvas" presStyleCnt="0">
        <dgm:presLayoutVars/>
      </dgm:prSet>
      <dgm:spPr/>
    </dgm:pt>
    <dgm:pt modelId="{1DA26A04-2B1F-44D4-9DA2-900BE8ED92B0}" type="pres">
      <dgm:prSet presAssocID="{04343066-7D2D-411B-ABED-847812BBDAD7}" presName="FiveNodes_1" presStyleLbl="node1" presStyleIdx="0" presStyleCnt="5" custScaleX="107375" custLinFactNeighborX="450" custLinFactNeighborY="6284">
        <dgm:presLayoutVars>
          <dgm:bulletEnabled val="1"/>
        </dgm:presLayoutVars>
      </dgm:prSet>
      <dgm:spPr/>
    </dgm:pt>
    <dgm:pt modelId="{B7C9B290-DF0E-4A1A-AD9E-640F1C2B3AC0}" type="pres">
      <dgm:prSet presAssocID="{04343066-7D2D-411B-ABED-847812BBDAD7}" presName="FiveNodes_2" presStyleLbl="node1" presStyleIdx="1" presStyleCnt="5" custScaleX="107757">
        <dgm:presLayoutVars>
          <dgm:bulletEnabled val="1"/>
        </dgm:presLayoutVars>
      </dgm:prSet>
      <dgm:spPr/>
    </dgm:pt>
    <dgm:pt modelId="{E9158D68-DB65-4E3C-A940-2C3E1801361E}" type="pres">
      <dgm:prSet presAssocID="{04343066-7D2D-411B-ABED-847812BBDAD7}" presName="FiveNodes_3" presStyleLbl="node1" presStyleIdx="2" presStyleCnt="5">
        <dgm:presLayoutVars>
          <dgm:bulletEnabled val="1"/>
        </dgm:presLayoutVars>
      </dgm:prSet>
      <dgm:spPr/>
    </dgm:pt>
    <dgm:pt modelId="{B635E452-21CD-427E-B9F5-97507B8694A6}" type="pres">
      <dgm:prSet presAssocID="{04343066-7D2D-411B-ABED-847812BBDAD7}" presName="FiveNodes_4" presStyleLbl="node1" presStyleIdx="3" presStyleCnt="5">
        <dgm:presLayoutVars>
          <dgm:bulletEnabled val="1"/>
        </dgm:presLayoutVars>
      </dgm:prSet>
      <dgm:spPr/>
    </dgm:pt>
    <dgm:pt modelId="{26978C74-8377-405C-8057-116214B1B904}" type="pres">
      <dgm:prSet presAssocID="{04343066-7D2D-411B-ABED-847812BBDAD7}" presName="FiveNodes_5" presStyleLbl="node1" presStyleIdx="4" presStyleCnt="5">
        <dgm:presLayoutVars>
          <dgm:bulletEnabled val="1"/>
        </dgm:presLayoutVars>
      </dgm:prSet>
      <dgm:spPr/>
    </dgm:pt>
    <dgm:pt modelId="{6FB565F9-3C31-462B-9982-9D4187D006C4}" type="pres">
      <dgm:prSet presAssocID="{04343066-7D2D-411B-ABED-847812BBDAD7}" presName="FiveConn_1-2" presStyleLbl="fgAccFollowNode1" presStyleIdx="0" presStyleCnt="4">
        <dgm:presLayoutVars>
          <dgm:bulletEnabled val="1"/>
        </dgm:presLayoutVars>
      </dgm:prSet>
      <dgm:spPr/>
    </dgm:pt>
    <dgm:pt modelId="{D513000A-0FFA-44D0-813E-E904929EF952}" type="pres">
      <dgm:prSet presAssocID="{04343066-7D2D-411B-ABED-847812BBDAD7}" presName="FiveConn_2-3" presStyleLbl="fgAccFollowNode1" presStyleIdx="1" presStyleCnt="4">
        <dgm:presLayoutVars>
          <dgm:bulletEnabled val="1"/>
        </dgm:presLayoutVars>
      </dgm:prSet>
      <dgm:spPr/>
    </dgm:pt>
    <dgm:pt modelId="{3E812E43-57F4-4559-9A86-1BF1B5170A3E}" type="pres">
      <dgm:prSet presAssocID="{04343066-7D2D-411B-ABED-847812BBDAD7}" presName="FiveConn_3-4" presStyleLbl="fgAccFollowNode1" presStyleIdx="2" presStyleCnt="4">
        <dgm:presLayoutVars>
          <dgm:bulletEnabled val="1"/>
        </dgm:presLayoutVars>
      </dgm:prSet>
      <dgm:spPr/>
    </dgm:pt>
    <dgm:pt modelId="{E767B551-7FD6-479E-BB8D-96E14C4607DA}" type="pres">
      <dgm:prSet presAssocID="{04343066-7D2D-411B-ABED-847812BBDAD7}" presName="FiveConn_4-5" presStyleLbl="fgAccFollowNode1" presStyleIdx="3" presStyleCnt="4">
        <dgm:presLayoutVars>
          <dgm:bulletEnabled val="1"/>
        </dgm:presLayoutVars>
      </dgm:prSet>
      <dgm:spPr/>
    </dgm:pt>
    <dgm:pt modelId="{E765AFFE-398E-425D-8910-F69DC77E848E}" type="pres">
      <dgm:prSet presAssocID="{04343066-7D2D-411B-ABED-847812BBDAD7}" presName="FiveNodes_1_text" presStyleLbl="node1" presStyleIdx="4" presStyleCnt="5">
        <dgm:presLayoutVars>
          <dgm:bulletEnabled val="1"/>
        </dgm:presLayoutVars>
      </dgm:prSet>
      <dgm:spPr/>
    </dgm:pt>
    <dgm:pt modelId="{4CD4CADC-C2A6-4216-B09B-1AA439708884}" type="pres">
      <dgm:prSet presAssocID="{04343066-7D2D-411B-ABED-847812BBDAD7}" presName="FiveNodes_2_text" presStyleLbl="node1" presStyleIdx="4" presStyleCnt="5">
        <dgm:presLayoutVars>
          <dgm:bulletEnabled val="1"/>
        </dgm:presLayoutVars>
      </dgm:prSet>
      <dgm:spPr/>
    </dgm:pt>
    <dgm:pt modelId="{DF2F321C-9675-4A1B-B7BF-D1DC63BBCEB0}" type="pres">
      <dgm:prSet presAssocID="{04343066-7D2D-411B-ABED-847812BBDAD7}" presName="FiveNodes_3_text" presStyleLbl="node1" presStyleIdx="4" presStyleCnt="5">
        <dgm:presLayoutVars>
          <dgm:bulletEnabled val="1"/>
        </dgm:presLayoutVars>
      </dgm:prSet>
      <dgm:spPr/>
    </dgm:pt>
    <dgm:pt modelId="{35F2C868-D9EB-4F8F-BB1D-81DB4D3E0820}" type="pres">
      <dgm:prSet presAssocID="{04343066-7D2D-411B-ABED-847812BBDAD7}" presName="FiveNodes_4_text" presStyleLbl="node1" presStyleIdx="4" presStyleCnt="5">
        <dgm:presLayoutVars>
          <dgm:bulletEnabled val="1"/>
        </dgm:presLayoutVars>
      </dgm:prSet>
      <dgm:spPr/>
    </dgm:pt>
    <dgm:pt modelId="{17DBD150-3A58-4B0B-80E1-B9D22BC9DE51}" type="pres">
      <dgm:prSet presAssocID="{04343066-7D2D-411B-ABED-847812BBDAD7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F8572215-9ECE-4EA4-88EA-23DEC9A3C3EB}" srcId="{908B593E-A308-474C-93C7-B1B04084C1FA}" destId="{BA2E7ED0-4FDC-4EDF-A071-04F0E391929D}" srcOrd="0" destOrd="0" parTransId="{192B21F5-1C2D-487A-959D-AB87602804DC}" sibTransId="{5E12455E-9CA0-4B7A-9BFF-57B16BE2773A}"/>
    <dgm:cxn modelId="{8006931F-E29B-4135-9407-F7C6DB4C797A}" type="presOf" srcId="{121162D1-43CC-4FED-BD63-0A2FC80F6DF6}" destId="{D513000A-0FFA-44D0-813E-E904929EF952}" srcOrd="0" destOrd="0" presId="urn:microsoft.com/office/officeart/2005/8/layout/vProcess5"/>
    <dgm:cxn modelId="{6D363429-772F-49E8-9FBD-17DB9D56D8E8}" type="presOf" srcId="{9BB41D2C-BDA2-4805-945B-63AA151F8117}" destId="{B7C9B290-DF0E-4A1A-AD9E-640F1C2B3AC0}" srcOrd="0" destOrd="0" presId="urn:microsoft.com/office/officeart/2005/8/layout/vProcess5"/>
    <dgm:cxn modelId="{23959634-A360-4657-A0D3-E828CA4A0E73}" type="presOf" srcId="{908B593E-A308-474C-93C7-B1B04084C1FA}" destId="{E9158D68-DB65-4E3C-A940-2C3E1801361E}" srcOrd="0" destOrd="0" presId="urn:microsoft.com/office/officeart/2005/8/layout/vProcess5"/>
    <dgm:cxn modelId="{3E9AD74B-BA85-4D49-A0FA-6591ED17DC30}" type="presOf" srcId="{A3DF15F7-AF11-44C3-95B7-B861527618E3}" destId="{E765AFFE-398E-425D-8910-F69DC77E848E}" srcOrd="1" destOrd="0" presId="urn:microsoft.com/office/officeart/2005/8/layout/vProcess5"/>
    <dgm:cxn modelId="{75372B4F-DFFB-4F4E-84D0-85ACF9CC1E8F}" type="presOf" srcId="{9BB41D2C-BDA2-4805-945B-63AA151F8117}" destId="{4CD4CADC-C2A6-4216-B09B-1AA439708884}" srcOrd="1" destOrd="0" presId="urn:microsoft.com/office/officeart/2005/8/layout/vProcess5"/>
    <dgm:cxn modelId="{338F7B57-15C8-4914-80FA-25C8BBA4CF49}" type="presOf" srcId="{D4A78C26-305E-47BC-9909-7C2AC30A54E8}" destId="{3E812E43-57F4-4559-9A86-1BF1B5170A3E}" srcOrd="0" destOrd="0" presId="urn:microsoft.com/office/officeart/2005/8/layout/vProcess5"/>
    <dgm:cxn modelId="{A7BE9879-B429-44A4-BEF0-17B5D61ED0A5}" type="presOf" srcId="{780A3279-1FB2-4049-811B-329137871D22}" destId="{E767B551-7FD6-479E-BB8D-96E14C4607DA}" srcOrd="0" destOrd="0" presId="urn:microsoft.com/office/officeart/2005/8/layout/vProcess5"/>
    <dgm:cxn modelId="{5C57B159-D4B5-4C84-93B6-FA8DD943732D}" type="presOf" srcId="{04343066-7D2D-411B-ABED-847812BBDAD7}" destId="{BDCC3C04-7C91-410B-9124-D94768514360}" srcOrd="0" destOrd="0" presId="urn:microsoft.com/office/officeart/2005/8/layout/vProcess5"/>
    <dgm:cxn modelId="{FD02F282-1F1D-4570-AFC0-33FD5F5B6D17}" type="presOf" srcId="{BA2E7ED0-4FDC-4EDF-A071-04F0E391929D}" destId="{DF2F321C-9675-4A1B-B7BF-D1DC63BBCEB0}" srcOrd="1" destOrd="1" presId="urn:microsoft.com/office/officeart/2005/8/layout/vProcess5"/>
    <dgm:cxn modelId="{58169986-F1AC-424F-9B9D-964865B085C8}" type="presOf" srcId="{0C7698DB-D62A-435F-A356-F26A94749694}" destId="{6FB565F9-3C31-462B-9982-9D4187D006C4}" srcOrd="0" destOrd="0" presId="urn:microsoft.com/office/officeart/2005/8/layout/vProcess5"/>
    <dgm:cxn modelId="{E6F77892-10D4-46C1-BD43-AAFBE4C4F4E0}" type="presOf" srcId="{A3DF15F7-AF11-44C3-95B7-B861527618E3}" destId="{1DA26A04-2B1F-44D4-9DA2-900BE8ED92B0}" srcOrd="0" destOrd="0" presId="urn:microsoft.com/office/officeart/2005/8/layout/vProcess5"/>
    <dgm:cxn modelId="{56351793-ECBF-408C-ACAD-20ACF267A150}" srcId="{04343066-7D2D-411B-ABED-847812BBDAD7}" destId="{060817B8-0D26-438A-A23D-C202DF32E4B3}" srcOrd="4" destOrd="0" parTransId="{52C4BAB7-C29B-4A17-A7B4-025A94C1A5CD}" sibTransId="{0DF52C81-B712-44D9-800A-A243ECEE931E}"/>
    <dgm:cxn modelId="{C12665B7-E341-4C92-AC1B-0D1DC1DBD257}" type="presOf" srcId="{72CDB9F6-0CC3-4E4E-B575-430A8818C3A5}" destId="{B635E452-21CD-427E-B9F5-97507B8694A6}" srcOrd="0" destOrd="0" presId="urn:microsoft.com/office/officeart/2005/8/layout/vProcess5"/>
    <dgm:cxn modelId="{7F93A2B7-1758-4FFB-B151-95EDB00CB8EA}" srcId="{04343066-7D2D-411B-ABED-847812BBDAD7}" destId="{908B593E-A308-474C-93C7-B1B04084C1FA}" srcOrd="2" destOrd="0" parTransId="{01882A79-3446-4E44-9648-03221578EC8D}" sibTransId="{D4A78C26-305E-47BC-9909-7C2AC30A54E8}"/>
    <dgm:cxn modelId="{0EBC1EBD-9A59-43CB-B32A-F04ABF2DC120}" type="presOf" srcId="{060817B8-0D26-438A-A23D-C202DF32E4B3}" destId="{26978C74-8377-405C-8057-116214B1B904}" srcOrd="0" destOrd="0" presId="urn:microsoft.com/office/officeart/2005/8/layout/vProcess5"/>
    <dgm:cxn modelId="{9D1709D9-DDC9-4305-8684-9B8CB3F37BF6}" type="presOf" srcId="{060817B8-0D26-438A-A23D-C202DF32E4B3}" destId="{17DBD150-3A58-4B0B-80E1-B9D22BC9DE51}" srcOrd="1" destOrd="0" presId="urn:microsoft.com/office/officeart/2005/8/layout/vProcess5"/>
    <dgm:cxn modelId="{2BE684DE-A848-4695-9E90-9CE7084212CD}" srcId="{04343066-7D2D-411B-ABED-847812BBDAD7}" destId="{A3DF15F7-AF11-44C3-95B7-B861527618E3}" srcOrd="0" destOrd="0" parTransId="{C9534929-C4C5-4980-9DEB-08E284D7E041}" sibTransId="{0C7698DB-D62A-435F-A356-F26A94749694}"/>
    <dgm:cxn modelId="{B158EBE9-BEB9-4DD2-89AD-CF13C17D23F4}" type="presOf" srcId="{BA2E7ED0-4FDC-4EDF-A071-04F0E391929D}" destId="{E9158D68-DB65-4E3C-A940-2C3E1801361E}" srcOrd="0" destOrd="1" presId="urn:microsoft.com/office/officeart/2005/8/layout/vProcess5"/>
    <dgm:cxn modelId="{A60F4FEB-2522-4EF9-85CE-67FB455EEBE2}" srcId="{04343066-7D2D-411B-ABED-847812BBDAD7}" destId="{72CDB9F6-0CC3-4E4E-B575-430A8818C3A5}" srcOrd="3" destOrd="0" parTransId="{CB029D7B-CE66-4CE8-B1F4-2770424C9271}" sibTransId="{780A3279-1FB2-4049-811B-329137871D22}"/>
    <dgm:cxn modelId="{876D36F2-E029-4572-9BF6-C9E47C0D4A22}" type="presOf" srcId="{72CDB9F6-0CC3-4E4E-B575-430A8818C3A5}" destId="{35F2C868-D9EB-4F8F-BB1D-81DB4D3E0820}" srcOrd="1" destOrd="0" presId="urn:microsoft.com/office/officeart/2005/8/layout/vProcess5"/>
    <dgm:cxn modelId="{6ADDB9F2-77E3-4A13-A72A-3079B2F8E5F8}" srcId="{04343066-7D2D-411B-ABED-847812BBDAD7}" destId="{9BB41D2C-BDA2-4805-945B-63AA151F8117}" srcOrd="1" destOrd="0" parTransId="{7D1D6E5D-A5F9-4E3E-9CC7-AFFCEB574C9E}" sibTransId="{121162D1-43CC-4FED-BD63-0A2FC80F6DF6}"/>
    <dgm:cxn modelId="{859FD0F9-0427-4560-B658-112E52B6E434}" type="presOf" srcId="{908B593E-A308-474C-93C7-B1B04084C1FA}" destId="{DF2F321C-9675-4A1B-B7BF-D1DC63BBCEB0}" srcOrd="1" destOrd="0" presId="urn:microsoft.com/office/officeart/2005/8/layout/vProcess5"/>
    <dgm:cxn modelId="{9C7E153E-553E-4C8A-80F2-7111DF46442C}" type="presParOf" srcId="{BDCC3C04-7C91-410B-9124-D94768514360}" destId="{CA6E9231-729D-4BE2-AABD-AB868C7F55DA}" srcOrd="0" destOrd="0" presId="urn:microsoft.com/office/officeart/2005/8/layout/vProcess5"/>
    <dgm:cxn modelId="{3ABC6C1F-2C8A-4688-9729-7C2ABE494208}" type="presParOf" srcId="{BDCC3C04-7C91-410B-9124-D94768514360}" destId="{1DA26A04-2B1F-44D4-9DA2-900BE8ED92B0}" srcOrd="1" destOrd="0" presId="urn:microsoft.com/office/officeart/2005/8/layout/vProcess5"/>
    <dgm:cxn modelId="{B5246C6C-A26F-4D2D-A34C-880C2360AF37}" type="presParOf" srcId="{BDCC3C04-7C91-410B-9124-D94768514360}" destId="{B7C9B290-DF0E-4A1A-AD9E-640F1C2B3AC0}" srcOrd="2" destOrd="0" presId="urn:microsoft.com/office/officeart/2005/8/layout/vProcess5"/>
    <dgm:cxn modelId="{9141D3DF-E9D2-40E3-8726-81779E1C7EE3}" type="presParOf" srcId="{BDCC3C04-7C91-410B-9124-D94768514360}" destId="{E9158D68-DB65-4E3C-A940-2C3E1801361E}" srcOrd="3" destOrd="0" presId="urn:microsoft.com/office/officeart/2005/8/layout/vProcess5"/>
    <dgm:cxn modelId="{583073D1-B0D1-4D6F-8E45-7AF288AC86DD}" type="presParOf" srcId="{BDCC3C04-7C91-410B-9124-D94768514360}" destId="{B635E452-21CD-427E-B9F5-97507B8694A6}" srcOrd="4" destOrd="0" presId="urn:microsoft.com/office/officeart/2005/8/layout/vProcess5"/>
    <dgm:cxn modelId="{04AFC4C6-03DE-48ED-89D5-C4147130DC2B}" type="presParOf" srcId="{BDCC3C04-7C91-410B-9124-D94768514360}" destId="{26978C74-8377-405C-8057-116214B1B904}" srcOrd="5" destOrd="0" presId="urn:microsoft.com/office/officeart/2005/8/layout/vProcess5"/>
    <dgm:cxn modelId="{64AFE2A5-638A-48D0-A3EE-C04B74478F92}" type="presParOf" srcId="{BDCC3C04-7C91-410B-9124-D94768514360}" destId="{6FB565F9-3C31-462B-9982-9D4187D006C4}" srcOrd="6" destOrd="0" presId="urn:microsoft.com/office/officeart/2005/8/layout/vProcess5"/>
    <dgm:cxn modelId="{DB14E8E7-A11E-42E1-A3DB-7605AE82751C}" type="presParOf" srcId="{BDCC3C04-7C91-410B-9124-D94768514360}" destId="{D513000A-0FFA-44D0-813E-E904929EF952}" srcOrd="7" destOrd="0" presId="urn:microsoft.com/office/officeart/2005/8/layout/vProcess5"/>
    <dgm:cxn modelId="{3E2AF8F8-4E29-4CD9-8476-EF3F867FDFD1}" type="presParOf" srcId="{BDCC3C04-7C91-410B-9124-D94768514360}" destId="{3E812E43-57F4-4559-9A86-1BF1B5170A3E}" srcOrd="8" destOrd="0" presId="urn:microsoft.com/office/officeart/2005/8/layout/vProcess5"/>
    <dgm:cxn modelId="{7C815DAA-CD7A-4DAA-B3A6-4174B42CA159}" type="presParOf" srcId="{BDCC3C04-7C91-410B-9124-D94768514360}" destId="{E767B551-7FD6-479E-BB8D-96E14C4607DA}" srcOrd="9" destOrd="0" presId="urn:microsoft.com/office/officeart/2005/8/layout/vProcess5"/>
    <dgm:cxn modelId="{D344E46C-8154-47A5-A930-F1B8613E1E19}" type="presParOf" srcId="{BDCC3C04-7C91-410B-9124-D94768514360}" destId="{E765AFFE-398E-425D-8910-F69DC77E848E}" srcOrd="10" destOrd="0" presId="urn:microsoft.com/office/officeart/2005/8/layout/vProcess5"/>
    <dgm:cxn modelId="{2870AB41-546B-49CC-B539-AA9B2711941B}" type="presParOf" srcId="{BDCC3C04-7C91-410B-9124-D94768514360}" destId="{4CD4CADC-C2A6-4216-B09B-1AA439708884}" srcOrd="11" destOrd="0" presId="urn:microsoft.com/office/officeart/2005/8/layout/vProcess5"/>
    <dgm:cxn modelId="{AC95FE65-5CB2-4071-95DE-0D672A59CC49}" type="presParOf" srcId="{BDCC3C04-7C91-410B-9124-D94768514360}" destId="{DF2F321C-9675-4A1B-B7BF-D1DC63BBCEB0}" srcOrd="12" destOrd="0" presId="urn:microsoft.com/office/officeart/2005/8/layout/vProcess5"/>
    <dgm:cxn modelId="{8CB21BC8-20A2-47C8-8D8E-40F0D22F2DB8}" type="presParOf" srcId="{BDCC3C04-7C91-410B-9124-D94768514360}" destId="{35F2C868-D9EB-4F8F-BB1D-81DB4D3E0820}" srcOrd="13" destOrd="0" presId="urn:microsoft.com/office/officeart/2005/8/layout/vProcess5"/>
    <dgm:cxn modelId="{919C51CA-AB8E-47B1-BCD0-E860C9776D89}" type="presParOf" srcId="{BDCC3C04-7C91-410B-9124-D94768514360}" destId="{17DBD150-3A58-4B0B-80E1-B9D22BC9DE5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343066-7D2D-411B-ABED-847812BBDAD7}" type="doc">
      <dgm:prSet loTypeId="urn:microsoft.com/office/officeart/2005/8/layout/vProcess5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cs-CZ"/>
        </a:p>
      </dgm:t>
    </dgm:pt>
    <dgm:pt modelId="{A3DF15F7-AF11-44C3-95B7-B861527618E3}">
      <dgm:prSet phldrT="[Text]" custT="1"/>
      <dgm:spPr/>
      <dgm:t>
        <a:bodyPr/>
        <a:lstStyle/>
        <a:p>
          <a:r>
            <a:rPr lang="cs-CZ" sz="2000" dirty="0"/>
            <a:t>Kontrola formálních náležitostí a přijatelnosti             </a:t>
          </a:r>
          <a:r>
            <a:rPr lang="cs-CZ" sz="1800" dirty="0"/>
            <a:t>(do 50 pracovních dnů provádí MAS - kancelář)</a:t>
          </a:r>
        </a:p>
      </dgm:t>
    </dgm:pt>
    <dgm:pt modelId="{C9534929-C4C5-4980-9DEB-08E284D7E041}" type="parTrans" cxnId="{2BE684DE-A848-4695-9E90-9CE7084212CD}">
      <dgm:prSet/>
      <dgm:spPr/>
      <dgm:t>
        <a:bodyPr/>
        <a:lstStyle/>
        <a:p>
          <a:endParaRPr lang="cs-CZ"/>
        </a:p>
      </dgm:t>
    </dgm:pt>
    <dgm:pt modelId="{0C7698DB-D62A-435F-A356-F26A94749694}" type="sibTrans" cxnId="{2BE684DE-A848-4695-9E90-9CE7084212CD}">
      <dgm:prSet/>
      <dgm:spPr/>
      <dgm:t>
        <a:bodyPr/>
        <a:lstStyle/>
        <a:p>
          <a:endParaRPr lang="cs-CZ" dirty="0"/>
        </a:p>
      </dgm:t>
    </dgm:pt>
    <dgm:pt modelId="{9BB41D2C-BDA2-4805-945B-63AA151F8117}">
      <dgm:prSet phldrT="[Text]" custT="1"/>
      <dgm:spPr/>
      <dgm:t>
        <a:bodyPr/>
        <a:lstStyle/>
        <a:p>
          <a:r>
            <a:rPr lang="cs-CZ" sz="2000" dirty="0"/>
            <a:t> Věcné hodnocení                                                              </a:t>
          </a:r>
          <a:r>
            <a:rPr lang="cs-CZ" sz="1800" dirty="0"/>
            <a:t>(do 40 pracovních dnů  provádí MAS – Výběrová komise)</a:t>
          </a:r>
        </a:p>
      </dgm:t>
    </dgm:pt>
    <dgm:pt modelId="{7D1D6E5D-A5F9-4E3E-9CC7-AFFCEB574C9E}" type="parTrans" cxnId="{6ADDB9F2-77E3-4A13-A72A-3079B2F8E5F8}">
      <dgm:prSet/>
      <dgm:spPr/>
      <dgm:t>
        <a:bodyPr/>
        <a:lstStyle/>
        <a:p>
          <a:endParaRPr lang="cs-CZ"/>
        </a:p>
      </dgm:t>
    </dgm:pt>
    <dgm:pt modelId="{121162D1-43CC-4FED-BD63-0A2FC80F6DF6}" type="sibTrans" cxnId="{6ADDB9F2-77E3-4A13-A72A-3079B2F8E5F8}">
      <dgm:prSet/>
      <dgm:spPr/>
      <dgm:t>
        <a:bodyPr/>
        <a:lstStyle/>
        <a:p>
          <a:endParaRPr lang="cs-CZ" dirty="0"/>
        </a:p>
      </dgm:t>
    </dgm:pt>
    <dgm:pt modelId="{908B593E-A308-474C-93C7-B1B04084C1FA}">
      <dgm:prSet phldrT="[Text]" custT="1"/>
      <dgm:spPr/>
      <dgm:t>
        <a:bodyPr/>
        <a:lstStyle/>
        <a:p>
          <a:endParaRPr lang="cs-CZ" sz="2000" dirty="0"/>
        </a:p>
        <a:p>
          <a:r>
            <a:rPr lang="cs-CZ" sz="2000" dirty="0"/>
            <a:t>Výběr projektů                                                     </a:t>
          </a:r>
          <a:r>
            <a:rPr lang="cs-CZ" sz="1800" dirty="0"/>
            <a:t>(do 15 pracovních dnů  provádí MAS – Správní rada)</a:t>
          </a:r>
        </a:p>
      </dgm:t>
    </dgm:pt>
    <dgm:pt modelId="{01882A79-3446-4E44-9648-03221578EC8D}" type="parTrans" cxnId="{7F93A2B7-1758-4FFB-B151-95EDB00CB8EA}">
      <dgm:prSet/>
      <dgm:spPr/>
      <dgm:t>
        <a:bodyPr/>
        <a:lstStyle/>
        <a:p>
          <a:endParaRPr lang="cs-CZ"/>
        </a:p>
      </dgm:t>
    </dgm:pt>
    <dgm:pt modelId="{D4A78C26-305E-47BC-9909-7C2AC30A54E8}" type="sibTrans" cxnId="{7F93A2B7-1758-4FFB-B151-95EDB00CB8EA}">
      <dgm:prSet/>
      <dgm:spPr/>
      <dgm:t>
        <a:bodyPr/>
        <a:lstStyle/>
        <a:p>
          <a:endParaRPr lang="cs-CZ" dirty="0"/>
        </a:p>
      </dgm:t>
    </dgm:pt>
    <dgm:pt modelId="{BA2E7ED0-4FDC-4EDF-A071-04F0E391929D}">
      <dgm:prSet custT="1"/>
      <dgm:spPr/>
      <dgm:t>
        <a:bodyPr/>
        <a:lstStyle/>
        <a:p>
          <a:endParaRPr lang="cs-CZ" sz="2000" dirty="0"/>
        </a:p>
      </dgm:t>
    </dgm:pt>
    <dgm:pt modelId="{192B21F5-1C2D-487A-959D-AB87602804DC}" type="parTrans" cxnId="{F8572215-9ECE-4EA4-88EA-23DEC9A3C3EB}">
      <dgm:prSet/>
      <dgm:spPr/>
      <dgm:t>
        <a:bodyPr/>
        <a:lstStyle/>
        <a:p>
          <a:endParaRPr lang="cs-CZ"/>
        </a:p>
      </dgm:t>
    </dgm:pt>
    <dgm:pt modelId="{5E12455E-9CA0-4B7A-9BFF-57B16BE2773A}" type="sibTrans" cxnId="{F8572215-9ECE-4EA4-88EA-23DEC9A3C3EB}">
      <dgm:prSet/>
      <dgm:spPr/>
      <dgm:t>
        <a:bodyPr/>
        <a:lstStyle/>
        <a:p>
          <a:endParaRPr lang="cs-CZ"/>
        </a:p>
      </dgm:t>
    </dgm:pt>
    <dgm:pt modelId="{72CDB9F6-0CC3-4E4E-B575-430A8818C3A5}">
      <dgm:prSet custT="1"/>
      <dgm:spPr/>
      <dgm:t>
        <a:bodyPr/>
        <a:lstStyle/>
        <a:p>
          <a:r>
            <a:rPr lang="cs-CZ" sz="2000" dirty="0"/>
            <a:t> Schválení projektů a vydání Právního aktu                                 </a:t>
          </a:r>
          <a:r>
            <a:rPr lang="cs-CZ" sz="1800" dirty="0"/>
            <a:t>(provádí ŘO OPŽP)</a:t>
          </a:r>
        </a:p>
      </dgm:t>
    </dgm:pt>
    <dgm:pt modelId="{CB029D7B-CE66-4CE8-B1F4-2770424C9271}" type="parTrans" cxnId="{A60F4FEB-2522-4EF9-85CE-67FB455EEBE2}">
      <dgm:prSet/>
      <dgm:spPr/>
      <dgm:t>
        <a:bodyPr/>
        <a:lstStyle/>
        <a:p>
          <a:endParaRPr lang="cs-CZ"/>
        </a:p>
      </dgm:t>
    </dgm:pt>
    <dgm:pt modelId="{780A3279-1FB2-4049-811B-329137871D22}" type="sibTrans" cxnId="{A60F4FEB-2522-4EF9-85CE-67FB455EEBE2}">
      <dgm:prSet/>
      <dgm:spPr/>
      <dgm:t>
        <a:bodyPr/>
        <a:lstStyle/>
        <a:p>
          <a:endParaRPr lang="cs-CZ" dirty="0"/>
        </a:p>
      </dgm:t>
    </dgm:pt>
    <dgm:pt modelId="{BDCC3C04-7C91-410B-9124-D94768514360}" type="pres">
      <dgm:prSet presAssocID="{04343066-7D2D-411B-ABED-847812BBDAD7}" presName="outerComposite" presStyleCnt="0">
        <dgm:presLayoutVars>
          <dgm:chMax val="5"/>
          <dgm:dir/>
          <dgm:resizeHandles val="exact"/>
        </dgm:presLayoutVars>
      </dgm:prSet>
      <dgm:spPr/>
    </dgm:pt>
    <dgm:pt modelId="{CA6E9231-729D-4BE2-AABD-AB868C7F55DA}" type="pres">
      <dgm:prSet presAssocID="{04343066-7D2D-411B-ABED-847812BBDAD7}" presName="dummyMaxCanvas" presStyleCnt="0">
        <dgm:presLayoutVars/>
      </dgm:prSet>
      <dgm:spPr/>
    </dgm:pt>
    <dgm:pt modelId="{6248EF9E-AE7C-485D-B689-CF6A50B1F113}" type="pres">
      <dgm:prSet presAssocID="{04343066-7D2D-411B-ABED-847812BBDAD7}" presName="FourNodes_1" presStyleLbl="node1" presStyleIdx="0" presStyleCnt="4">
        <dgm:presLayoutVars>
          <dgm:bulletEnabled val="1"/>
        </dgm:presLayoutVars>
      </dgm:prSet>
      <dgm:spPr/>
    </dgm:pt>
    <dgm:pt modelId="{FDBEBD54-FF88-4A4A-92BB-7D672FD0B7B3}" type="pres">
      <dgm:prSet presAssocID="{04343066-7D2D-411B-ABED-847812BBDAD7}" presName="FourNodes_2" presStyleLbl="node1" presStyleIdx="1" presStyleCnt="4">
        <dgm:presLayoutVars>
          <dgm:bulletEnabled val="1"/>
        </dgm:presLayoutVars>
      </dgm:prSet>
      <dgm:spPr/>
    </dgm:pt>
    <dgm:pt modelId="{3263A895-AE9E-436C-828D-B114DC0AED52}" type="pres">
      <dgm:prSet presAssocID="{04343066-7D2D-411B-ABED-847812BBDAD7}" presName="FourNodes_3" presStyleLbl="node1" presStyleIdx="2" presStyleCnt="4">
        <dgm:presLayoutVars>
          <dgm:bulletEnabled val="1"/>
        </dgm:presLayoutVars>
      </dgm:prSet>
      <dgm:spPr/>
    </dgm:pt>
    <dgm:pt modelId="{41BF6E83-6125-4726-A12D-4B2424853B4F}" type="pres">
      <dgm:prSet presAssocID="{04343066-7D2D-411B-ABED-847812BBDAD7}" presName="FourNodes_4" presStyleLbl="node1" presStyleIdx="3" presStyleCnt="4">
        <dgm:presLayoutVars>
          <dgm:bulletEnabled val="1"/>
        </dgm:presLayoutVars>
      </dgm:prSet>
      <dgm:spPr/>
    </dgm:pt>
    <dgm:pt modelId="{FA2045C0-DBFD-4DF2-BF23-272AF0C62AA0}" type="pres">
      <dgm:prSet presAssocID="{04343066-7D2D-411B-ABED-847812BBDAD7}" presName="FourConn_1-2" presStyleLbl="fgAccFollowNode1" presStyleIdx="0" presStyleCnt="3">
        <dgm:presLayoutVars>
          <dgm:bulletEnabled val="1"/>
        </dgm:presLayoutVars>
      </dgm:prSet>
      <dgm:spPr/>
    </dgm:pt>
    <dgm:pt modelId="{DC0F2FBA-C95F-46D8-A948-0F15F6E352D5}" type="pres">
      <dgm:prSet presAssocID="{04343066-7D2D-411B-ABED-847812BBDAD7}" presName="FourConn_2-3" presStyleLbl="fgAccFollowNode1" presStyleIdx="1" presStyleCnt="3">
        <dgm:presLayoutVars>
          <dgm:bulletEnabled val="1"/>
        </dgm:presLayoutVars>
      </dgm:prSet>
      <dgm:spPr/>
    </dgm:pt>
    <dgm:pt modelId="{B1BE1374-8B59-42AE-88DD-E9571616B16F}" type="pres">
      <dgm:prSet presAssocID="{04343066-7D2D-411B-ABED-847812BBDAD7}" presName="FourConn_3-4" presStyleLbl="fgAccFollowNode1" presStyleIdx="2" presStyleCnt="3">
        <dgm:presLayoutVars>
          <dgm:bulletEnabled val="1"/>
        </dgm:presLayoutVars>
      </dgm:prSet>
      <dgm:spPr/>
    </dgm:pt>
    <dgm:pt modelId="{92836D5F-737B-4EB5-94BE-71CC8E791F29}" type="pres">
      <dgm:prSet presAssocID="{04343066-7D2D-411B-ABED-847812BBDAD7}" presName="FourNodes_1_text" presStyleLbl="node1" presStyleIdx="3" presStyleCnt="4">
        <dgm:presLayoutVars>
          <dgm:bulletEnabled val="1"/>
        </dgm:presLayoutVars>
      </dgm:prSet>
      <dgm:spPr/>
    </dgm:pt>
    <dgm:pt modelId="{B69452A8-4FF5-4AEB-BBF0-C6D0A9A5F1F8}" type="pres">
      <dgm:prSet presAssocID="{04343066-7D2D-411B-ABED-847812BBDAD7}" presName="FourNodes_2_text" presStyleLbl="node1" presStyleIdx="3" presStyleCnt="4">
        <dgm:presLayoutVars>
          <dgm:bulletEnabled val="1"/>
        </dgm:presLayoutVars>
      </dgm:prSet>
      <dgm:spPr/>
    </dgm:pt>
    <dgm:pt modelId="{34F2994A-3111-43D3-B263-50ABCF373323}" type="pres">
      <dgm:prSet presAssocID="{04343066-7D2D-411B-ABED-847812BBDAD7}" presName="FourNodes_3_text" presStyleLbl="node1" presStyleIdx="3" presStyleCnt="4">
        <dgm:presLayoutVars>
          <dgm:bulletEnabled val="1"/>
        </dgm:presLayoutVars>
      </dgm:prSet>
      <dgm:spPr/>
    </dgm:pt>
    <dgm:pt modelId="{900E7F9C-9D22-43A5-A216-8AF82EECAF67}" type="pres">
      <dgm:prSet presAssocID="{04343066-7D2D-411B-ABED-847812BBDAD7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D6CDE01-E009-4239-8505-153738A13597}" type="presOf" srcId="{72CDB9F6-0CC3-4E4E-B575-430A8818C3A5}" destId="{900E7F9C-9D22-43A5-A216-8AF82EECAF67}" srcOrd="1" destOrd="0" presId="urn:microsoft.com/office/officeart/2005/8/layout/vProcess5"/>
    <dgm:cxn modelId="{F8572215-9ECE-4EA4-88EA-23DEC9A3C3EB}" srcId="{908B593E-A308-474C-93C7-B1B04084C1FA}" destId="{BA2E7ED0-4FDC-4EDF-A071-04F0E391929D}" srcOrd="0" destOrd="0" parTransId="{192B21F5-1C2D-487A-959D-AB87602804DC}" sibTransId="{5E12455E-9CA0-4B7A-9BFF-57B16BE2773A}"/>
    <dgm:cxn modelId="{1F2AFD3A-CBF0-4B9F-BD5A-A9FABD50A480}" type="presOf" srcId="{D4A78C26-305E-47BC-9909-7C2AC30A54E8}" destId="{B1BE1374-8B59-42AE-88DD-E9571616B16F}" srcOrd="0" destOrd="0" presId="urn:microsoft.com/office/officeart/2005/8/layout/vProcess5"/>
    <dgm:cxn modelId="{ADA8B666-5FD0-47A4-A6E4-0858AD1FC4F6}" type="presOf" srcId="{9BB41D2C-BDA2-4805-945B-63AA151F8117}" destId="{FDBEBD54-FF88-4A4A-92BB-7D672FD0B7B3}" srcOrd="0" destOrd="0" presId="urn:microsoft.com/office/officeart/2005/8/layout/vProcess5"/>
    <dgm:cxn modelId="{345D4569-873D-490E-BB80-6A1D460C7551}" type="presOf" srcId="{BA2E7ED0-4FDC-4EDF-A071-04F0E391929D}" destId="{34F2994A-3111-43D3-B263-50ABCF373323}" srcOrd="1" destOrd="1" presId="urn:microsoft.com/office/officeart/2005/8/layout/vProcess5"/>
    <dgm:cxn modelId="{BB52416E-16D0-440D-A6C4-542584B9C114}" type="presOf" srcId="{908B593E-A308-474C-93C7-B1B04084C1FA}" destId="{34F2994A-3111-43D3-B263-50ABCF373323}" srcOrd="1" destOrd="0" presId="urn:microsoft.com/office/officeart/2005/8/layout/vProcess5"/>
    <dgm:cxn modelId="{C3EC5357-88BD-4F5F-BB38-D0C7BA7B10B4}" type="presOf" srcId="{0C7698DB-D62A-435F-A356-F26A94749694}" destId="{FA2045C0-DBFD-4DF2-BF23-272AF0C62AA0}" srcOrd="0" destOrd="0" presId="urn:microsoft.com/office/officeart/2005/8/layout/vProcess5"/>
    <dgm:cxn modelId="{4D220E59-B617-47D9-9F89-AA43AC265A46}" type="presOf" srcId="{72CDB9F6-0CC3-4E4E-B575-430A8818C3A5}" destId="{41BF6E83-6125-4726-A12D-4B2424853B4F}" srcOrd="0" destOrd="0" presId="urn:microsoft.com/office/officeart/2005/8/layout/vProcess5"/>
    <dgm:cxn modelId="{C36A4C7C-697F-487C-8630-74576F210D23}" type="presOf" srcId="{908B593E-A308-474C-93C7-B1B04084C1FA}" destId="{3263A895-AE9E-436C-828D-B114DC0AED52}" srcOrd="0" destOrd="0" presId="urn:microsoft.com/office/officeart/2005/8/layout/vProcess5"/>
    <dgm:cxn modelId="{D039307F-EBEF-4E24-88A0-B4498EB98288}" type="presOf" srcId="{9BB41D2C-BDA2-4805-945B-63AA151F8117}" destId="{B69452A8-4FF5-4AEB-BBF0-C6D0A9A5F1F8}" srcOrd="1" destOrd="0" presId="urn:microsoft.com/office/officeart/2005/8/layout/vProcess5"/>
    <dgm:cxn modelId="{3E8BE87F-E523-4DCE-A125-8ECCAC02E01D}" type="presOf" srcId="{BA2E7ED0-4FDC-4EDF-A071-04F0E391929D}" destId="{3263A895-AE9E-436C-828D-B114DC0AED52}" srcOrd="0" destOrd="1" presId="urn:microsoft.com/office/officeart/2005/8/layout/vProcess5"/>
    <dgm:cxn modelId="{1697EE8D-6EB0-4822-A426-A276F818FA53}" type="presOf" srcId="{121162D1-43CC-4FED-BD63-0A2FC80F6DF6}" destId="{DC0F2FBA-C95F-46D8-A948-0F15F6E352D5}" srcOrd="0" destOrd="0" presId="urn:microsoft.com/office/officeart/2005/8/layout/vProcess5"/>
    <dgm:cxn modelId="{E2E0CCA4-9D39-41C2-9541-B2632E7B7F10}" type="presOf" srcId="{A3DF15F7-AF11-44C3-95B7-B861527618E3}" destId="{92836D5F-737B-4EB5-94BE-71CC8E791F29}" srcOrd="1" destOrd="0" presId="urn:microsoft.com/office/officeart/2005/8/layout/vProcess5"/>
    <dgm:cxn modelId="{7F93A2B7-1758-4FFB-B151-95EDB00CB8EA}" srcId="{04343066-7D2D-411B-ABED-847812BBDAD7}" destId="{908B593E-A308-474C-93C7-B1B04084C1FA}" srcOrd="2" destOrd="0" parTransId="{01882A79-3446-4E44-9648-03221578EC8D}" sibTransId="{D4A78C26-305E-47BC-9909-7C2AC30A54E8}"/>
    <dgm:cxn modelId="{EAFABECC-9754-4AD6-ADFE-AD47299DCFEC}" type="presOf" srcId="{A3DF15F7-AF11-44C3-95B7-B861527618E3}" destId="{6248EF9E-AE7C-485D-B689-CF6A50B1F113}" srcOrd="0" destOrd="0" presId="urn:microsoft.com/office/officeart/2005/8/layout/vProcess5"/>
    <dgm:cxn modelId="{2BE684DE-A848-4695-9E90-9CE7084212CD}" srcId="{04343066-7D2D-411B-ABED-847812BBDAD7}" destId="{A3DF15F7-AF11-44C3-95B7-B861527618E3}" srcOrd="0" destOrd="0" parTransId="{C9534929-C4C5-4980-9DEB-08E284D7E041}" sibTransId="{0C7698DB-D62A-435F-A356-F26A94749694}"/>
    <dgm:cxn modelId="{2B6008E4-C0DA-48AD-AFE8-CA7476E499AC}" type="presOf" srcId="{04343066-7D2D-411B-ABED-847812BBDAD7}" destId="{BDCC3C04-7C91-410B-9124-D94768514360}" srcOrd="0" destOrd="0" presId="urn:microsoft.com/office/officeart/2005/8/layout/vProcess5"/>
    <dgm:cxn modelId="{A60F4FEB-2522-4EF9-85CE-67FB455EEBE2}" srcId="{04343066-7D2D-411B-ABED-847812BBDAD7}" destId="{72CDB9F6-0CC3-4E4E-B575-430A8818C3A5}" srcOrd="3" destOrd="0" parTransId="{CB029D7B-CE66-4CE8-B1F4-2770424C9271}" sibTransId="{780A3279-1FB2-4049-811B-329137871D22}"/>
    <dgm:cxn modelId="{6ADDB9F2-77E3-4A13-A72A-3079B2F8E5F8}" srcId="{04343066-7D2D-411B-ABED-847812BBDAD7}" destId="{9BB41D2C-BDA2-4805-945B-63AA151F8117}" srcOrd="1" destOrd="0" parTransId="{7D1D6E5D-A5F9-4E3E-9CC7-AFFCEB574C9E}" sibTransId="{121162D1-43CC-4FED-BD63-0A2FC80F6DF6}"/>
    <dgm:cxn modelId="{F28E81F7-0A32-49A5-BE45-1169D479D6D6}" type="presParOf" srcId="{BDCC3C04-7C91-410B-9124-D94768514360}" destId="{CA6E9231-729D-4BE2-AABD-AB868C7F55DA}" srcOrd="0" destOrd="0" presId="urn:microsoft.com/office/officeart/2005/8/layout/vProcess5"/>
    <dgm:cxn modelId="{00B37C60-7C26-45D7-8AF9-C4CE9A3216E3}" type="presParOf" srcId="{BDCC3C04-7C91-410B-9124-D94768514360}" destId="{6248EF9E-AE7C-485D-B689-CF6A50B1F113}" srcOrd="1" destOrd="0" presId="urn:microsoft.com/office/officeart/2005/8/layout/vProcess5"/>
    <dgm:cxn modelId="{AA63DA20-3405-45D8-AA8A-5C73B73376D7}" type="presParOf" srcId="{BDCC3C04-7C91-410B-9124-D94768514360}" destId="{FDBEBD54-FF88-4A4A-92BB-7D672FD0B7B3}" srcOrd="2" destOrd="0" presId="urn:microsoft.com/office/officeart/2005/8/layout/vProcess5"/>
    <dgm:cxn modelId="{587EAD2E-F361-4081-AB38-589D5659FF82}" type="presParOf" srcId="{BDCC3C04-7C91-410B-9124-D94768514360}" destId="{3263A895-AE9E-436C-828D-B114DC0AED52}" srcOrd="3" destOrd="0" presId="urn:microsoft.com/office/officeart/2005/8/layout/vProcess5"/>
    <dgm:cxn modelId="{C1E4D7EE-474E-41DD-A8B4-34B371586C0A}" type="presParOf" srcId="{BDCC3C04-7C91-410B-9124-D94768514360}" destId="{41BF6E83-6125-4726-A12D-4B2424853B4F}" srcOrd="4" destOrd="0" presId="urn:microsoft.com/office/officeart/2005/8/layout/vProcess5"/>
    <dgm:cxn modelId="{97D74173-A51E-44EA-B132-9B1D923814B5}" type="presParOf" srcId="{BDCC3C04-7C91-410B-9124-D94768514360}" destId="{FA2045C0-DBFD-4DF2-BF23-272AF0C62AA0}" srcOrd="5" destOrd="0" presId="urn:microsoft.com/office/officeart/2005/8/layout/vProcess5"/>
    <dgm:cxn modelId="{89BACCB8-88CA-4C32-853D-F2C129E73859}" type="presParOf" srcId="{BDCC3C04-7C91-410B-9124-D94768514360}" destId="{DC0F2FBA-C95F-46D8-A948-0F15F6E352D5}" srcOrd="6" destOrd="0" presId="urn:microsoft.com/office/officeart/2005/8/layout/vProcess5"/>
    <dgm:cxn modelId="{8BCFDDF2-A36A-47EA-8C67-FA6C688E8472}" type="presParOf" srcId="{BDCC3C04-7C91-410B-9124-D94768514360}" destId="{B1BE1374-8B59-42AE-88DD-E9571616B16F}" srcOrd="7" destOrd="0" presId="urn:microsoft.com/office/officeart/2005/8/layout/vProcess5"/>
    <dgm:cxn modelId="{90A80C3D-FA58-4D59-997F-BB557FC8D8F9}" type="presParOf" srcId="{BDCC3C04-7C91-410B-9124-D94768514360}" destId="{92836D5F-737B-4EB5-94BE-71CC8E791F29}" srcOrd="8" destOrd="0" presId="urn:microsoft.com/office/officeart/2005/8/layout/vProcess5"/>
    <dgm:cxn modelId="{8C1E941C-1262-4CA2-8E25-BEEA83C0E5DD}" type="presParOf" srcId="{BDCC3C04-7C91-410B-9124-D94768514360}" destId="{B69452A8-4FF5-4AEB-BBF0-C6D0A9A5F1F8}" srcOrd="9" destOrd="0" presId="urn:microsoft.com/office/officeart/2005/8/layout/vProcess5"/>
    <dgm:cxn modelId="{46182B25-A350-4688-9EDC-128F880357D0}" type="presParOf" srcId="{BDCC3C04-7C91-410B-9124-D94768514360}" destId="{34F2994A-3111-43D3-B263-50ABCF373323}" srcOrd="10" destOrd="0" presId="urn:microsoft.com/office/officeart/2005/8/layout/vProcess5"/>
    <dgm:cxn modelId="{A4A3FB9D-C92C-47AC-8677-8B5756DB9D1B}" type="presParOf" srcId="{BDCC3C04-7C91-410B-9124-D94768514360}" destId="{900E7F9C-9D22-43A5-A216-8AF82EECAF6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26A04-2B1F-44D4-9DA2-900BE8ED92B0}">
      <dsp:nvSpPr>
        <dsp:cNvPr id="0" name=""/>
        <dsp:cNvSpPr/>
      </dsp:nvSpPr>
      <dsp:spPr>
        <a:xfrm>
          <a:off x="-82332" y="45968"/>
          <a:ext cx="6342918" cy="73152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 Zřízení elektronického podpisu a datové schránky</a:t>
          </a:r>
        </a:p>
      </dsp:txBody>
      <dsp:txXfrm>
        <a:off x="-60907" y="67393"/>
        <a:ext cx="5406596" cy="688670"/>
      </dsp:txXfrm>
    </dsp:sp>
    <dsp:sp modelId="{B7C9B290-DF0E-4A1A-AD9E-640F1C2B3AC0}">
      <dsp:nvSpPr>
        <dsp:cNvPr id="0" name=""/>
        <dsp:cNvSpPr/>
      </dsp:nvSpPr>
      <dsp:spPr>
        <a:xfrm>
          <a:off x="320928" y="833120"/>
          <a:ext cx="6365484" cy="73152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 Registrace do systému IS KP14+ </a:t>
          </a:r>
          <a:r>
            <a:rPr lang="cs-CZ" sz="1600" kern="1200" dirty="0"/>
            <a:t>https://mseu.mssf.cz/</a:t>
          </a:r>
        </a:p>
      </dsp:txBody>
      <dsp:txXfrm>
        <a:off x="342353" y="854545"/>
        <a:ext cx="5334918" cy="688669"/>
      </dsp:txXfrm>
    </dsp:sp>
    <dsp:sp modelId="{E9158D68-DB65-4E3C-A940-2C3E1801361E}">
      <dsp:nvSpPr>
        <dsp:cNvPr id="0" name=""/>
        <dsp:cNvSpPr/>
      </dsp:nvSpPr>
      <dsp:spPr>
        <a:xfrm>
          <a:off x="991167" y="1666240"/>
          <a:ext cx="5907258" cy="73152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Vyplnění Žádosti o podporu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2000" kern="1200" dirty="0"/>
        </a:p>
      </dsp:txBody>
      <dsp:txXfrm>
        <a:off x="1012592" y="1687665"/>
        <a:ext cx="4947793" cy="688669"/>
      </dsp:txXfrm>
    </dsp:sp>
    <dsp:sp modelId="{B635E452-21CD-427E-B9F5-97507B8694A6}">
      <dsp:nvSpPr>
        <dsp:cNvPr id="0" name=""/>
        <dsp:cNvSpPr/>
      </dsp:nvSpPr>
      <dsp:spPr>
        <a:xfrm>
          <a:off x="1432294" y="2499360"/>
          <a:ext cx="5907258" cy="73152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 Finalizace Žádosti o podporu </a:t>
          </a:r>
        </a:p>
      </dsp:txBody>
      <dsp:txXfrm>
        <a:off x="1453719" y="2520785"/>
        <a:ext cx="4947793" cy="688669"/>
      </dsp:txXfrm>
    </dsp:sp>
    <dsp:sp modelId="{26978C74-8377-405C-8057-116214B1B904}">
      <dsp:nvSpPr>
        <dsp:cNvPr id="0" name=""/>
        <dsp:cNvSpPr/>
      </dsp:nvSpPr>
      <dsp:spPr>
        <a:xfrm>
          <a:off x="1873420" y="3332480"/>
          <a:ext cx="5907258" cy="73152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 Podepsání a  odeslání Žádosti o podporu</a:t>
          </a:r>
        </a:p>
      </dsp:txBody>
      <dsp:txXfrm>
        <a:off x="1894845" y="3353905"/>
        <a:ext cx="4947793" cy="688669"/>
      </dsp:txXfrm>
    </dsp:sp>
    <dsp:sp modelId="{6FB565F9-3C31-462B-9982-9D4187D006C4}">
      <dsp:nvSpPr>
        <dsp:cNvPr id="0" name=""/>
        <dsp:cNvSpPr/>
      </dsp:nvSpPr>
      <dsp:spPr>
        <a:xfrm>
          <a:off x="5540685" y="534416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kern="1200" dirty="0"/>
        </a:p>
      </dsp:txBody>
      <dsp:txXfrm>
        <a:off x="5647670" y="534416"/>
        <a:ext cx="261518" cy="357805"/>
      </dsp:txXfrm>
    </dsp:sp>
    <dsp:sp modelId="{D513000A-0FFA-44D0-813E-E904929EF952}">
      <dsp:nvSpPr>
        <dsp:cNvPr id="0" name=""/>
        <dsp:cNvSpPr/>
      </dsp:nvSpPr>
      <dsp:spPr>
        <a:xfrm>
          <a:off x="5981811" y="1367536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kern="1200" dirty="0"/>
        </a:p>
      </dsp:txBody>
      <dsp:txXfrm>
        <a:off x="6088796" y="1367536"/>
        <a:ext cx="261518" cy="357805"/>
      </dsp:txXfrm>
    </dsp:sp>
    <dsp:sp modelId="{3E812E43-57F4-4559-9A86-1BF1B5170A3E}">
      <dsp:nvSpPr>
        <dsp:cNvPr id="0" name=""/>
        <dsp:cNvSpPr/>
      </dsp:nvSpPr>
      <dsp:spPr>
        <a:xfrm>
          <a:off x="6422938" y="2188464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kern="1200" dirty="0"/>
        </a:p>
      </dsp:txBody>
      <dsp:txXfrm>
        <a:off x="6529923" y="2188464"/>
        <a:ext cx="261518" cy="357805"/>
      </dsp:txXfrm>
    </dsp:sp>
    <dsp:sp modelId="{E767B551-7FD6-479E-BB8D-96E14C4607DA}">
      <dsp:nvSpPr>
        <dsp:cNvPr id="0" name=""/>
        <dsp:cNvSpPr/>
      </dsp:nvSpPr>
      <dsp:spPr>
        <a:xfrm>
          <a:off x="6864064" y="3029712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kern="1200" dirty="0"/>
        </a:p>
      </dsp:txBody>
      <dsp:txXfrm>
        <a:off x="6971049" y="3029712"/>
        <a:ext cx="261518" cy="3578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48EF9E-AE7C-485D-B689-CF6A50B1F113}">
      <dsp:nvSpPr>
        <dsp:cNvPr id="0" name=""/>
        <dsp:cNvSpPr/>
      </dsp:nvSpPr>
      <dsp:spPr>
        <a:xfrm>
          <a:off x="0" y="0"/>
          <a:ext cx="6137411" cy="89408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Kontrola formálních náležitostí a přijatelnosti             </a:t>
          </a:r>
          <a:r>
            <a:rPr lang="cs-CZ" sz="1800" kern="1200" dirty="0"/>
            <a:t>(do 50 pracovních dnů provádí MAS - kancelář)</a:t>
          </a:r>
        </a:p>
      </dsp:txBody>
      <dsp:txXfrm>
        <a:off x="26187" y="26187"/>
        <a:ext cx="5097078" cy="841706"/>
      </dsp:txXfrm>
    </dsp:sp>
    <dsp:sp modelId="{FDBEBD54-FF88-4A4A-92BB-7D672FD0B7B3}">
      <dsp:nvSpPr>
        <dsp:cNvPr id="0" name=""/>
        <dsp:cNvSpPr/>
      </dsp:nvSpPr>
      <dsp:spPr>
        <a:xfrm>
          <a:off x="514008" y="1056640"/>
          <a:ext cx="6137411" cy="89408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 Věcné hodnocení                                                              </a:t>
          </a:r>
          <a:r>
            <a:rPr lang="cs-CZ" sz="1800" kern="1200" dirty="0"/>
            <a:t>(do 40 pracovních dnů  provádí MAS – Výběrová komise)</a:t>
          </a:r>
        </a:p>
      </dsp:txBody>
      <dsp:txXfrm>
        <a:off x="540195" y="1082827"/>
        <a:ext cx="4989877" cy="841706"/>
      </dsp:txXfrm>
    </dsp:sp>
    <dsp:sp modelId="{3263A895-AE9E-436C-828D-B114DC0AED52}">
      <dsp:nvSpPr>
        <dsp:cNvPr id="0" name=""/>
        <dsp:cNvSpPr/>
      </dsp:nvSpPr>
      <dsp:spPr>
        <a:xfrm>
          <a:off x="1020344" y="2113280"/>
          <a:ext cx="6137411" cy="89408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Výběr projektů                                                     </a:t>
          </a:r>
          <a:r>
            <a:rPr lang="cs-CZ" sz="1800" kern="1200" dirty="0"/>
            <a:t>(do 15 pracovních dnů  provádí MAS – Správní rada)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2000" kern="1200" dirty="0"/>
        </a:p>
      </dsp:txBody>
      <dsp:txXfrm>
        <a:off x="1046531" y="2139467"/>
        <a:ext cx="4997548" cy="841706"/>
      </dsp:txXfrm>
    </dsp:sp>
    <dsp:sp modelId="{41BF6E83-6125-4726-A12D-4B2424853B4F}">
      <dsp:nvSpPr>
        <dsp:cNvPr id="0" name=""/>
        <dsp:cNvSpPr/>
      </dsp:nvSpPr>
      <dsp:spPr>
        <a:xfrm>
          <a:off x="1534352" y="3169919"/>
          <a:ext cx="6137411" cy="89408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 Schválení projektů a vydání Právního aktu                                 </a:t>
          </a:r>
          <a:r>
            <a:rPr lang="cs-CZ" sz="1800" kern="1200" dirty="0"/>
            <a:t>(provádí ŘO OPŽP)</a:t>
          </a:r>
        </a:p>
      </dsp:txBody>
      <dsp:txXfrm>
        <a:off x="1560539" y="3196106"/>
        <a:ext cx="4989877" cy="841706"/>
      </dsp:txXfrm>
    </dsp:sp>
    <dsp:sp modelId="{FA2045C0-DBFD-4DF2-BF23-272AF0C62AA0}">
      <dsp:nvSpPr>
        <dsp:cNvPr id="0" name=""/>
        <dsp:cNvSpPr/>
      </dsp:nvSpPr>
      <dsp:spPr>
        <a:xfrm>
          <a:off x="5556259" y="68478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600" kern="1200" dirty="0"/>
        </a:p>
      </dsp:txBody>
      <dsp:txXfrm>
        <a:off x="5687018" y="684783"/>
        <a:ext cx="319634" cy="437317"/>
      </dsp:txXfrm>
    </dsp:sp>
    <dsp:sp modelId="{DC0F2FBA-C95F-46D8-A948-0F15F6E352D5}">
      <dsp:nvSpPr>
        <dsp:cNvPr id="0" name=""/>
        <dsp:cNvSpPr/>
      </dsp:nvSpPr>
      <dsp:spPr>
        <a:xfrm>
          <a:off x="6070267" y="174142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600" kern="1200" dirty="0"/>
        </a:p>
      </dsp:txBody>
      <dsp:txXfrm>
        <a:off x="6201026" y="1741423"/>
        <a:ext cx="319634" cy="437317"/>
      </dsp:txXfrm>
    </dsp:sp>
    <dsp:sp modelId="{B1BE1374-8B59-42AE-88DD-E9571616B16F}">
      <dsp:nvSpPr>
        <dsp:cNvPr id="0" name=""/>
        <dsp:cNvSpPr/>
      </dsp:nvSpPr>
      <dsp:spPr>
        <a:xfrm>
          <a:off x="6576603" y="2798064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600" kern="1200" dirty="0"/>
        </a:p>
      </dsp:txBody>
      <dsp:txXfrm>
        <a:off x="6707362" y="2798064"/>
        <a:ext cx="319634" cy="437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3D031-A16A-4EBA-A6B3-F51AD013D7C0}" type="datetimeFigureOut">
              <a:rPr lang="cs-CZ" smtClean="0"/>
              <a:t>12.2.2019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FF5E2-391F-4189-99C2-13FCF9E18F9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348997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4E88C-4345-4D0F-8EFF-EAC83397286A}" type="datetimeFigureOut">
              <a:rPr lang="cs-CZ" smtClean="0"/>
              <a:t>12.2.2019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63E08-7D3C-44EB-92D5-EC1F6BB3124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7807345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4188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5569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2825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7472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4360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0026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3562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55146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7263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2992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8066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4188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12145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99032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61943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89422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58792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1519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08853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41889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41889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4188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28328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41889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41889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41889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41889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41889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41889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41889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41889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41889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3407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1379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01873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41889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660769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41889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41889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41889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41889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1933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5714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385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7490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0119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5324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522E-CFDF-4319-9B34-63B8E341A684}" type="datetime1">
              <a:rPr lang="cs-CZ" smtClean="0"/>
              <a:t>12.2.2019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301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89E8-89BB-44BE-8B59-A44BBB244FB9}" type="datetime1">
              <a:rPr lang="cs-CZ" smtClean="0"/>
              <a:t>12.2.2019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0079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DEC1-E98D-48EA-AB13-FC1C0B24128E}" type="datetime1">
              <a:rPr lang="cs-CZ" smtClean="0"/>
              <a:t>12.2.2019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6968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AA90-83C5-4EF7-9E02-FB22CCD23E8A}" type="datetime1">
              <a:rPr lang="cs-CZ" smtClean="0"/>
              <a:t>12.2.2019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781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8C95-BA99-4093-90EC-444AA893CF73}" type="datetime1">
              <a:rPr lang="cs-CZ" smtClean="0"/>
              <a:t>12.2.2019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8043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5300-3A85-4CCD-B073-BC16047F19F4}" type="datetime1">
              <a:rPr lang="cs-CZ" smtClean="0"/>
              <a:t>12.2.2019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124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EC39-4B42-4A6F-BF84-BE8AF18FDF63}" type="datetime1">
              <a:rPr lang="cs-CZ" smtClean="0"/>
              <a:t>12.2.2019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6052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3F60-BB15-460A-A62F-219CFCBCACEA}" type="datetime1">
              <a:rPr lang="cs-CZ" smtClean="0"/>
              <a:t>12.2.2019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564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AB20-8F99-4D39-AA66-B118D748DB1D}" type="datetime1">
              <a:rPr lang="cs-CZ" smtClean="0"/>
              <a:t>12.2.2019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5711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4821-DC9B-4D28-9E1D-B34023D60E36}" type="datetime1">
              <a:rPr lang="cs-CZ" smtClean="0"/>
              <a:t>12.2.2019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6459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A2AD-239B-4A85-8D54-D7555F240B0A}" type="datetime1">
              <a:rPr lang="cs-CZ" smtClean="0"/>
              <a:t>12.2.2019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464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581BD-8AEF-4BB5-8250-810CE1E1F837}" type="datetime1">
              <a:rPr lang="cs-CZ" smtClean="0"/>
              <a:t>12.2.2019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3050A-9FA1-467C-8B31-629EBD57396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711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ww.opzp.cz/dokumenty/download/33-20-Pr%C5%BDaP_verze%2020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opzp.cz/" TargetMode="Externa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mseu.mssf.cz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esfcr.cz/formulare-a-pokyny-potrebne-v-ramci-pripravy-zadosti-o-podporu-opz/-/dokument/797956" TargetMode="External"/><Relationship Id="rId4" Type="http://schemas.openxmlformats.org/officeDocument/2006/relationships/hyperlink" Target="https://www.mssf.cz/check/check_client_iskp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strukturalni-fondy.cz/cs/jak-na-projekt/Elektronicka-zadost/Edukacni-videa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opzp.cz/obecne-pokyny/dokumenty#folder=1" TargetMode="External"/><Relationship Id="rId5" Type="http://schemas.openxmlformats.org/officeDocument/2006/relationships/hyperlink" Target="http://www.opzp.cz/dokumenty/download/33-20-Pr%C5%BDaP_verze%2020.pdf" TargetMode="External"/><Relationship Id="rId4" Type="http://schemas.openxmlformats.org/officeDocument/2006/relationships/hyperlink" Target="http://www.maspodbrdsko.cz/dotace-a-vyzvy-1/op-zivotni-prostredi/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ww.maspodbrdsko.cz/dotace-a-vyzvy-1/op-zivotni-prostredi/vyzva-protierozni-opatreni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ww.maspodbrdsko.cz/dotace-a-vyzvy-1/irop/irop-aktualni-vyzvy/vyzva-irop-c2-vzdelavani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vyzvy@maspodbrdsko.cz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aspodbrdsko.cz/e_download.php?file=data/editor/318cs_2.pdf&amp;original=P%C5%99%C3%ADru%C4%8Dka_PO4.pdf" TargetMode="External"/><Relationship Id="rId5" Type="http://schemas.openxmlformats.org/officeDocument/2006/relationships/hyperlink" Target="http://www.opzp.cz/obecne-pokyny/dokumenty#folder=1" TargetMode="External"/><Relationship Id="rId4" Type="http://schemas.openxmlformats.org/officeDocument/2006/relationships/hyperlink" Target="http://www.opzp.cz/dokumenty/download/33-20-Pr%C5%BDaP_verze%2020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64000" y="2013749"/>
            <a:ext cx="7563599" cy="792087"/>
          </a:xfrm>
        </p:spPr>
        <p:txBody>
          <a:bodyPr/>
          <a:lstStyle/>
          <a:p>
            <a:pPr algn="l"/>
            <a:r>
              <a:rPr lang="cs-CZ" b="1" cap="all" spc="-100" dirty="0">
                <a:solidFill>
                  <a:srgbClr val="23A9E1"/>
                </a:solidFill>
              </a:rPr>
              <a:t>Seminář pro žadatele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667156"/>
            <a:ext cx="7404385" cy="105431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24450" y="2797983"/>
            <a:ext cx="7675764" cy="7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31702" y="3052228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k Výzvám MAS PODBRDSKO –OPŽP - REALIZACE SÍDELNÍ ZELENĚ</a:t>
            </a:r>
          </a:p>
          <a:p>
            <a:endParaRPr lang="cs-CZ" b="1" dirty="0"/>
          </a:p>
          <a:p>
            <a:r>
              <a:rPr lang="cs-CZ" b="1" dirty="0"/>
              <a:t> </a:t>
            </a:r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1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955" y="276446"/>
            <a:ext cx="6694089" cy="89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74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9749" y="214879"/>
            <a:ext cx="7563599" cy="596697"/>
          </a:xfrm>
        </p:spPr>
        <p:txBody>
          <a:bodyPr>
            <a:normAutofit/>
          </a:bodyPr>
          <a:lstStyle/>
          <a:p>
            <a:pPr algn="l"/>
            <a:r>
              <a:rPr lang="cs-CZ" sz="3200" cap="all" spc="-100" dirty="0">
                <a:solidFill>
                  <a:srgbClr val="23A9E1"/>
                </a:solidFill>
              </a:rPr>
              <a:t>omezení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22" y="816595"/>
            <a:ext cx="8136904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56041" y="913239"/>
            <a:ext cx="826443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dirty="0"/>
              <a:t>Revitalizované plochy se musí nacházet ve </a:t>
            </a:r>
            <a:r>
              <a:rPr lang="cs-CZ" b="1" dirty="0"/>
              <a:t>stávajícím zastavěném území sídla nebo na zastavitelné ploše mimo zastavěné území</a:t>
            </a:r>
            <a:r>
              <a:rPr lang="cs-CZ" dirty="0"/>
              <a:t>, na které od doby schválení územního plánu došlo k realizaci zástavby nebo bylo vydáno stavební povolení. Revitalizované plochy zeleně musí být v územním plánu vymezeny jako zeleň ve veřejném prostranství nebo samostatně vymezeny jako plochy zeleně nebo vymezeny v rámci systému sídelní zeleně jako plochy, jejichž podmínky využití zajišťují ochranu před zastavěním a umožňují využití jako zeleň. 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dirty="0"/>
              <a:t>V rámci podporovaných opatření je </a:t>
            </a:r>
            <a:r>
              <a:rPr lang="cs-CZ" b="1" dirty="0"/>
              <a:t>možné realizovat pouze akce </a:t>
            </a:r>
            <a:r>
              <a:rPr lang="cs-CZ" b="1" i="1" dirty="0" err="1"/>
              <a:t>obnovního</a:t>
            </a:r>
            <a:r>
              <a:rPr lang="cs-CZ" b="1" i="1" dirty="0"/>
              <a:t> charakteru</a:t>
            </a:r>
            <a:r>
              <a:rPr lang="cs-CZ" b="1" dirty="0"/>
              <a:t>, nikoli charakteru udržovacího</a:t>
            </a:r>
            <a:r>
              <a:rPr lang="cs-CZ" dirty="0"/>
              <a:t>. Udržovací management zachovává nynější stav a nepřispívá k potřebné změně, zatímco obnovní management zahrnuje akce, jejichž realizací dojde k pozitivní změně stavu na dané lokalitě (např. výsadby, vyřezání náletu). Postupy, jimiž má být cílového stavu dosaženo, musí být dostatečně popsány. 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dirty="0"/>
              <a:t>Oplocené areály v sídlech (školní zahrady, nemocniční zahrady, hřbitovy apod.) lze financovat pouze, pokud se jedná o zeleň veřejnou. Plochy veřejně přístupné sídelní zeleně </a:t>
            </a:r>
            <a:r>
              <a:rPr lang="cs-CZ" b="1" i="1" dirty="0"/>
              <a:t>musí být přístupné široké veřejnosti </a:t>
            </a:r>
            <a:r>
              <a:rPr lang="cs-CZ" dirty="0"/>
              <a:t>nikoli pouze pro klienty daných zařízení. 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10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1D06B69-F700-41FA-B2E6-008AE5BE94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686512"/>
            <a:ext cx="7404385" cy="105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82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9749" y="214879"/>
            <a:ext cx="7563599" cy="596697"/>
          </a:xfrm>
        </p:spPr>
        <p:txBody>
          <a:bodyPr>
            <a:normAutofit/>
          </a:bodyPr>
          <a:lstStyle/>
          <a:p>
            <a:pPr algn="l"/>
            <a:r>
              <a:rPr lang="cs-CZ" sz="3200" cap="all" spc="-100" dirty="0">
                <a:solidFill>
                  <a:srgbClr val="23A9E1"/>
                </a:solidFill>
              </a:rPr>
              <a:t>doporučení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22" y="816595"/>
            <a:ext cx="8136904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56041" y="913239"/>
            <a:ext cx="8264431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500" dirty="0"/>
              <a:t>Projekt musí obsahovat </a:t>
            </a:r>
            <a:r>
              <a:rPr lang="cs-CZ" sz="1500" b="1" dirty="0"/>
              <a:t>dostatečné zhodnocení stávajícího stavu území</a:t>
            </a:r>
            <a:r>
              <a:rPr lang="cs-CZ" sz="1500" dirty="0"/>
              <a:t>. Zhodnocení stávajícího stavu území obsahuje popis místa realizace a souvisejícího okolí a výsledky přírodovědného posouzení. Jako zdroj je možné využít Nálezovou databázi AOPK ČR –NDOP. V případě nedostatku zdrojových dat je žádoucí terénní průzkum. Terénní průzkum je nutné provádět ve vegetačním období, průzkum provedený v zimním období neposkytuje relevantní informace. Zhodnocení stávajícího stavu se dokládá v rámci biologického posouzení jako povinná příloha. Hodnocení stávajícího stavu území musí obsahovat: popis a posouzení výchozího </a:t>
            </a:r>
            <a:r>
              <a:rPr lang="cs-CZ" sz="1500" dirty="0" err="1"/>
              <a:t>stavulokality</a:t>
            </a:r>
            <a:r>
              <a:rPr lang="cs-CZ" sz="1500" dirty="0"/>
              <a:t> před realizací opatření, vč. širších územních vztahů, fotodokumentace, výskyt zvláště chráněných druhů).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500" dirty="0"/>
              <a:t>Projekt musí být </a:t>
            </a:r>
            <a:r>
              <a:rPr lang="cs-CZ" sz="1500" b="1" dirty="0"/>
              <a:t>zaměřen na posílení biodiverzity daného území</a:t>
            </a:r>
            <a:r>
              <a:rPr lang="cs-CZ" sz="1500" dirty="0"/>
              <a:t>, ne pouze na estetické úpravy veřejných prostorů (např. nejde financovat plošné odstraňování dřevinných porostů a jejich nahrazení novou výsadbou okrasných keřů, rekonstrukce zanedbaných trávníků a podobně). Projektované činnosti musí vždy zvyšovat biodiverzitu daného území.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500" dirty="0"/>
              <a:t>Projekt musí obsahovat </a:t>
            </a:r>
            <a:r>
              <a:rPr lang="cs-CZ" sz="1500" b="1" dirty="0"/>
              <a:t>posouzení a popis možných negativních vlivů </a:t>
            </a:r>
            <a:r>
              <a:rPr lang="cs-CZ" sz="1500" dirty="0"/>
              <a:t>v průběhu realizace opatření na přírodu a krajinu vč. návrhu opatření na jejich eliminaci či minimalizaci (např. etapizace realizace opatření, záchranné transfery organismů, vytváření dočasných záchranných refugií během realizace apod.)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500" dirty="0"/>
              <a:t>V případě návaznosti na jiná opatření musí PD obsahovat </a:t>
            </a:r>
            <a:r>
              <a:rPr lang="cs-CZ" sz="1500" b="1" dirty="0"/>
              <a:t>popis této návaznosti </a:t>
            </a:r>
            <a:r>
              <a:rPr lang="cs-CZ" sz="1500" dirty="0"/>
              <a:t>tak, aby umožnil posoudit její význam pro navrhované opatření. Za návazný lze považovat projekt, který pokračuje na stejném místě v realizaci rozpracovaného opatření (časová návaznost/nebo rozšiřuje území, ve kterém již byla podobná opatření realizována (územní návaznost). Za návazný lze považovat v tomto smyslu i záměr navazující na záměr jiného žadatele.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11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1D06B69-F700-41FA-B2E6-008AE5BE94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686512"/>
            <a:ext cx="7404385" cy="105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30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1412776"/>
            <a:ext cx="7563599" cy="596697"/>
          </a:xfrm>
        </p:spPr>
        <p:txBody>
          <a:bodyPr>
            <a:noAutofit/>
          </a:bodyPr>
          <a:lstStyle/>
          <a:p>
            <a:pPr algn="l"/>
            <a:r>
              <a:rPr lang="cs-CZ" sz="4000" cap="all" spc="-100" dirty="0">
                <a:solidFill>
                  <a:srgbClr val="23A9E1"/>
                </a:solidFill>
              </a:rPr>
              <a:t>Způsobilé výdaje a rozpočet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12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F2190BC-75C4-4A23-A25E-C054C70AAD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803681"/>
            <a:ext cx="7404385" cy="105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90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7976" y="332656"/>
            <a:ext cx="7563599" cy="596697"/>
          </a:xfrm>
        </p:spPr>
        <p:txBody>
          <a:bodyPr>
            <a:normAutofit/>
          </a:bodyPr>
          <a:lstStyle/>
          <a:p>
            <a:pPr algn="l"/>
            <a:r>
              <a:rPr lang="cs-CZ" sz="3200" cap="all" spc="-100" dirty="0">
                <a:solidFill>
                  <a:srgbClr val="23A9E1"/>
                </a:solidFill>
              </a:rPr>
              <a:t>Hlavní způsobilé výdaje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43" y="908720"/>
            <a:ext cx="8136904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19572" y="1086426"/>
            <a:ext cx="824491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dirty="0"/>
              <a:t>detailní informace o věcné a časové způsobilosti výdajů jsou uvedeny v platné verzi Pravidel pro žadatele a příjemce podpory v OPŽP 2014 – 2020. 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dirty="0"/>
              <a:t>Křížové financování není možné.</a:t>
            </a:r>
          </a:p>
          <a:p>
            <a:r>
              <a:rPr lang="cs-CZ" dirty="0"/>
              <a:t> 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dirty="0"/>
              <a:t>Budou-li v rámci posuzování žádosti určeny nezpůsobilé výdaje, které není možné z OPŽP financovat, je žadatel na vyzvání povinen převést tyto náklady v rozpočtu v IS KP14+ do kategorie „nezpůsobilé výdaje“, nikoliv zcela odstranit. Případné doplnění/formální změny nesmí měnit základní hodnocené skutečnosti uvedené v předložené žádosti o podporu. </a:t>
            </a:r>
          </a:p>
          <a:p>
            <a:endParaRPr lang="cs-CZ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dirty="0"/>
              <a:t>práce provedené svépomocí, je možné vykazovat metodou zjednodušeného vykazování prostřednictvím paušální sazby dle </a:t>
            </a:r>
            <a:r>
              <a:rPr lang="cs-CZ" b="1" dirty="0"/>
              <a:t>Metodiky přímých a nepřímých nákladů z oblasti osobních a režijních výdajů v OPŽP 2014 – 2020.</a:t>
            </a:r>
            <a:endParaRPr lang="cs-CZ" dirty="0"/>
          </a:p>
          <a:p>
            <a:pPr>
              <a:buClr>
                <a:srgbClr val="00B0F0"/>
              </a:buClr>
            </a:pPr>
            <a:endParaRPr lang="cs-CZ" dirty="0"/>
          </a:p>
          <a:p>
            <a:endParaRPr lang="cs-CZ" sz="2000" b="1" dirty="0"/>
          </a:p>
          <a:p>
            <a:endParaRPr lang="cs-CZ" sz="20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13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400B161-DBBF-49FF-91DA-9BD92E525A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43" y="5771574"/>
            <a:ext cx="7404385" cy="105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17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7976" y="332656"/>
            <a:ext cx="7563599" cy="596697"/>
          </a:xfrm>
        </p:spPr>
        <p:txBody>
          <a:bodyPr>
            <a:normAutofit/>
          </a:bodyPr>
          <a:lstStyle/>
          <a:p>
            <a:pPr algn="l"/>
            <a:r>
              <a:rPr lang="cs-CZ" sz="3200" cap="all" spc="-100" dirty="0">
                <a:solidFill>
                  <a:srgbClr val="23A9E1"/>
                </a:solidFill>
              </a:rPr>
              <a:t>způsobilé výdaje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43" y="908720"/>
            <a:ext cx="8136904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11560" y="960800"/>
            <a:ext cx="824491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600" dirty="0"/>
              <a:t>Výsadby dřevin ( jedná se o veškeré činnosti potřebné k zdárnému ujmutí dřevin, viz. Standardy péče o přírodu a krajinu. SPPKA 02-001 VÝSADBA STROMŮ, SPPKA 02-003 VÝSADBA ŘEZ KEŘŮ, případně další relevantní -http://standardy.nature.cz/)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sz="1600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600" dirty="0"/>
              <a:t>Ochranu a ošetření stávajících stromů 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sz="1600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600" dirty="0"/>
              <a:t>Kácení dřevin je způsobilé pouze v případě, že bude prokazatelně nezbytné k založení nové zeleně, případně k revitalizaci zeleně stávající. Pokud dřeviny navrhované ke kácení nejsou nahrazovány novou výsadbou či nesouvisí s uvolněním, nejsou způsobilým výdajem. Kácení je tedy způsobilé pouze v případě, že následná výsadba proběhne v bezprostřední blízkosti káceného stromu. To znamená současná a budoucí koruna se z větší části překrývají. Kácení z důvodu zajištění provozní bezpečnosti není způsobilým výdajem, v těchto případech se nejedná o obnovní management, ale udržovací management. 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sz="1600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600" dirty="0"/>
              <a:t>Výdaje na následnou péči o dřeviny po dobu tří let po ukončení realizace projektu. (např. zálivka, výchovný řez, kontrola, doplnění nebo odstranění kotvících a ochranných prvků, hnojení, kypření výsadbové mísy, vyžínání porostu, odplevelování, ochrana proti chorobám a škůdcům, doplnění mulče, ochrana před vlivem mrazu…) Následná péče je popsaná ve standardech AOPK ČR (SPPKA 02-001 VÝSADBA STROMŮ, SPPKA 02-003 VÝSADBA ŘEZ KEŘŮ. </a:t>
            </a:r>
          </a:p>
          <a:p>
            <a:pPr>
              <a:buClr>
                <a:srgbClr val="00B0F0"/>
              </a:buClr>
            </a:pPr>
            <a:endParaRPr lang="cs-CZ" sz="1600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sz="1600" dirty="0"/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sz="1600" dirty="0"/>
          </a:p>
          <a:p>
            <a:endParaRPr lang="cs-CZ" sz="1600" b="1" dirty="0"/>
          </a:p>
          <a:p>
            <a:endParaRPr lang="cs-CZ" sz="20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14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400B161-DBBF-49FF-91DA-9BD92E525A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43" y="5771574"/>
            <a:ext cx="7404385" cy="105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18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7976" y="332656"/>
            <a:ext cx="7563599" cy="596697"/>
          </a:xfrm>
        </p:spPr>
        <p:txBody>
          <a:bodyPr>
            <a:normAutofit/>
          </a:bodyPr>
          <a:lstStyle/>
          <a:p>
            <a:pPr algn="l"/>
            <a:r>
              <a:rPr lang="cs-CZ" sz="3200" cap="all" spc="-100" dirty="0">
                <a:solidFill>
                  <a:srgbClr val="23A9E1"/>
                </a:solidFill>
              </a:rPr>
              <a:t>způsobilé výdaje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43" y="908720"/>
            <a:ext cx="8136904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11560" y="954439"/>
            <a:ext cx="8244916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600" dirty="0"/>
              <a:t>Výdaje na zakládání doprovodných </a:t>
            </a:r>
            <a:r>
              <a:rPr lang="cs-CZ" sz="1600" b="1" dirty="0"/>
              <a:t>vodních prvků a ploch </a:t>
            </a:r>
            <a:r>
              <a:rPr lang="cs-CZ" sz="1600" dirty="0"/>
              <a:t>přírodě blízkého charakteru, </a:t>
            </a:r>
            <a:r>
              <a:rPr lang="cs-CZ" sz="1600" b="1" dirty="0"/>
              <a:t>vytváření vodních a mokřadních biotopů</a:t>
            </a:r>
            <a:r>
              <a:rPr lang="cs-CZ" sz="1600" dirty="0"/>
              <a:t>, prostorově začleněných a funkčně provázaných s realizovanými plochami zeleně, které zároveň zvyšují retenční potenciál sídelního prostředí a zpomalují odtok srážkové vody </a:t>
            </a:r>
            <a:r>
              <a:rPr lang="cs-CZ" sz="1600" b="1" dirty="0">
                <a:solidFill>
                  <a:srgbClr val="00B050"/>
                </a:solidFill>
              </a:rPr>
              <a:t>do výše 10 % ze způsobilých výdajů na realizaci zeleně</a:t>
            </a:r>
            <a:r>
              <a:rPr lang="cs-CZ" sz="1600" b="1" dirty="0">
                <a:solidFill>
                  <a:schemeClr val="accent3"/>
                </a:solidFill>
              </a:rPr>
              <a:t> </a:t>
            </a:r>
            <a:r>
              <a:rPr lang="cs-CZ" sz="1600" dirty="0"/>
              <a:t>(např.: tůně/jezírka, mokřady, vodní toky a jejich částí, drobné retenční nádrže na srážkovou vodu přístupné pro život a vývoj na vodu vázaných organismů (bez použití umělých těsnících materiálů). 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sz="1600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600" dirty="0"/>
              <a:t>Výdaje na pořízení a instalaci nového, či rekonstrukci stávajícího </a:t>
            </a:r>
            <a:r>
              <a:rPr lang="cs-CZ" sz="1600" b="1" dirty="0">
                <a:solidFill>
                  <a:srgbClr val="00B050"/>
                </a:solidFill>
              </a:rPr>
              <a:t>mobiliáře maximálně do výše 20 % ze způsobilých výdajů na realizaci zelen</a:t>
            </a:r>
            <a:r>
              <a:rPr lang="cs-CZ" sz="1600" b="1" dirty="0"/>
              <a:t>ě </a:t>
            </a:r>
            <a:r>
              <a:rPr lang="cs-CZ" sz="1600" dirty="0"/>
              <a:t>(např.: informační cedule a interaktivní panely, vč. hmyzích hotelů za účelem zajištění pozitivního přístupu veřejnosti k realizovanému opatření, lavičky, odpadkové koše, stojany na kola, veřejná pítka, zahrazovací sloupky, žardiniéry, stromové mříže, psí záchody). 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sz="1600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600" dirty="0"/>
              <a:t>Výdaje související s opatřením na podporu biodiverzity (např.: bezpečné ponechání stojících torz dřevin, bezpečné ponechání </a:t>
            </a:r>
            <a:r>
              <a:rPr lang="cs-CZ" sz="1600" dirty="0" err="1"/>
              <a:t>doupných</a:t>
            </a:r>
            <a:r>
              <a:rPr lang="cs-CZ" sz="1600" dirty="0"/>
              <a:t> stromů, zpracování a ponechání ležících kmenů, zpracování a ponechání větví v hromadách, vytváření přirozených úkrytů či líhnišť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sz="1600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600" dirty="0"/>
              <a:t>výdaje spojené se </a:t>
            </a:r>
            <a:r>
              <a:rPr lang="cs-CZ" sz="1600" b="1" dirty="0"/>
              <a:t>založením ploch trávníků</a:t>
            </a:r>
            <a:r>
              <a:rPr lang="cs-CZ" sz="1600" dirty="0"/>
              <a:t>, odpovídajících podmínkám stanoviště a účelu využití do výše </a:t>
            </a:r>
            <a:r>
              <a:rPr lang="cs-CZ" sz="1600" b="1" dirty="0">
                <a:solidFill>
                  <a:schemeClr val="accent1"/>
                </a:solidFill>
              </a:rPr>
              <a:t>20 % celkových způsobilých výdajů souvisejících s výsadbou či ošetřováním dřevin,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sz="1600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sz="1600" dirty="0"/>
          </a:p>
          <a:p>
            <a:pPr>
              <a:buClr>
                <a:srgbClr val="00B0F0"/>
              </a:buClr>
            </a:pPr>
            <a:endParaRPr lang="cs-CZ" sz="1600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sz="1600" dirty="0"/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endParaRPr lang="cs-CZ" sz="2000" b="1" dirty="0"/>
          </a:p>
          <a:p>
            <a:endParaRPr lang="cs-CZ" sz="20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15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400B161-DBBF-49FF-91DA-9BD92E525A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43" y="5771574"/>
            <a:ext cx="7404385" cy="105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66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7976" y="332656"/>
            <a:ext cx="7563599" cy="596697"/>
          </a:xfrm>
        </p:spPr>
        <p:txBody>
          <a:bodyPr>
            <a:normAutofit/>
          </a:bodyPr>
          <a:lstStyle/>
          <a:p>
            <a:pPr algn="l"/>
            <a:r>
              <a:rPr lang="cs-CZ" sz="3200" cap="all" spc="-100" dirty="0">
                <a:solidFill>
                  <a:srgbClr val="23A9E1"/>
                </a:solidFill>
              </a:rPr>
              <a:t>způsobilé výdaje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43" y="908720"/>
            <a:ext cx="8136904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45511" y="967468"/>
            <a:ext cx="8244916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600" dirty="0"/>
              <a:t>výdaje spojené se založením </a:t>
            </a:r>
            <a:r>
              <a:rPr lang="cs-CZ" sz="1600" b="1" dirty="0"/>
              <a:t>trvalkových záhonů </a:t>
            </a:r>
            <a:r>
              <a:rPr lang="cs-CZ" sz="1600" dirty="0"/>
              <a:t>(neinvazních bylin a cibulovin) odpovídajících podmínkám stanoviště do výše </a:t>
            </a:r>
            <a:r>
              <a:rPr lang="cs-CZ" sz="1600" b="1" dirty="0">
                <a:solidFill>
                  <a:schemeClr val="accent1"/>
                </a:solidFill>
              </a:rPr>
              <a:t>20 % z celkových způsobilých výdajů souvisejících s výsadbou či ošetřováním dřevin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sz="1600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600" dirty="0"/>
              <a:t>výdaje na </a:t>
            </a:r>
            <a:r>
              <a:rPr lang="cs-CZ" sz="1600" b="1" dirty="0"/>
              <a:t>přeměnu nepropustných ploch na plochy propustné a polopropustn</a:t>
            </a:r>
            <a:r>
              <a:rPr lang="cs-CZ" sz="1600" dirty="0"/>
              <a:t>é, které funkčně propojují plochy veřejné zeleně s využitím vegetačních prvků, např. štěrkové trávníky, zatravňovací dlaždice, a výdaje spojené s rekonstrukcí a realizací cest a pěšin (vč. obrubníku) s polopropustným a propustným povrchem z přírodních materiálů, např. štěrk, kámen, dřevo v rámci komplexního řešení ploch zeleně, celkem do výše </a:t>
            </a:r>
            <a:r>
              <a:rPr lang="cs-CZ" sz="1600" b="1" dirty="0">
                <a:solidFill>
                  <a:srgbClr val="00B050"/>
                </a:solidFill>
              </a:rPr>
              <a:t>10 % ze způsobilých výdajů na realizaci  zeleně, 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sz="1600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600" dirty="0"/>
              <a:t>opatření ke zvýšení </a:t>
            </a:r>
            <a:r>
              <a:rPr lang="cs-CZ" sz="1600" b="1" dirty="0"/>
              <a:t>infiltrace srážkových vod </a:t>
            </a:r>
            <a:r>
              <a:rPr lang="cs-CZ" sz="1600" dirty="0"/>
              <a:t>na plochách zakládané a regenerované zeleně, a to včetně nezbytných přímo souvisejících technických opatření,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sz="1600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600" dirty="0"/>
              <a:t>vyvolané </a:t>
            </a:r>
            <a:r>
              <a:rPr lang="cs-CZ" sz="1600" b="1" dirty="0"/>
              <a:t>investice v přímé souvislosti s projektem </a:t>
            </a:r>
            <a:r>
              <a:rPr lang="cs-CZ" sz="1600" dirty="0"/>
              <a:t>(např. přeložka inženýrských sítí); náklady na vyvolané investice vstupují do celkových nákladů akce posuzovaných dle Nákladů obvyklých opatření MŽP,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sz="1600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600" dirty="0"/>
              <a:t>výdaje na </a:t>
            </a:r>
            <a:r>
              <a:rPr lang="cs-CZ" sz="1600" b="1" dirty="0"/>
              <a:t>terénní úpravy </a:t>
            </a:r>
            <a:r>
              <a:rPr lang="cs-CZ" sz="1600" dirty="0"/>
              <a:t>vzniklé v přímé vazbě na projekt obnovy a realizace sídelní zeleně maximálně do výše </a:t>
            </a:r>
            <a:r>
              <a:rPr lang="cs-CZ" sz="1600" b="1" dirty="0">
                <a:solidFill>
                  <a:srgbClr val="00B050"/>
                </a:solidFill>
              </a:rPr>
              <a:t>10 % ze způsobilých výdajů na realizaci zeleně</a:t>
            </a:r>
            <a:r>
              <a:rPr lang="cs-CZ" sz="1600" dirty="0">
                <a:solidFill>
                  <a:srgbClr val="00B050"/>
                </a:solidFill>
              </a:rPr>
              <a:t>,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sz="1600" dirty="0">
              <a:solidFill>
                <a:srgbClr val="00B050"/>
              </a:solidFill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sz="1600" dirty="0"/>
          </a:p>
          <a:p>
            <a:pPr>
              <a:buClr>
                <a:srgbClr val="00B0F0"/>
              </a:buClr>
            </a:pPr>
            <a:endParaRPr lang="cs-CZ" sz="1600" dirty="0"/>
          </a:p>
          <a:p>
            <a:endParaRPr lang="cs-CZ" sz="20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16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400B161-DBBF-49FF-91DA-9BD92E525A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43" y="5771574"/>
            <a:ext cx="7404385" cy="105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08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7976" y="332656"/>
            <a:ext cx="7563599" cy="596697"/>
          </a:xfrm>
        </p:spPr>
        <p:txBody>
          <a:bodyPr>
            <a:normAutofit/>
          </a:bodyPr>
          <a:lstStyle/>
          <a:p>
            <a:pPr algn="l"/>
            <a:r>
              <a:rPr lang="cs-CZ" sz="3200" cap="all" spc="-100" dirty="0">
                <a:solidFill>
                  <a:srgbClr val="23A9E1"/>
                </a:solidFill>
              </a:rPr>
              <a:t>způsobilé výdaje - rozpad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43" y="908720"/>
            <a:ext cx="8136904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19572" y="1086426"/>
            <a:ext cx="82449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sz="1600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sz="1600" dirty="0"/>
          </a:p>
          <a:p>
            <a:pPr>
              <a:buClr>
                <a:srgbClr val="00B0F0"/>
              </a:buClr>
            </a:pPr>
            <a:endParaRPr lang="cs-CZ" sz="1600" dirty="0"/>
          </a:p>
          <a:p>
            <a:endParaRPr lang="cs-CZ" sz="20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17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400B161-DBBF-49FF-91DA-9BD92E525A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43" y="5771574"/>
            <a:ext cx="7404385" cy="1054319"/>
          </a:xfrm>
          <a:prstGeom prst="rect">
            <a:avLst/>
          </a:prstGeom>
        </p:spPr>
      </p:pic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9842E515-FCB7-45F0-9B33-EA33D2A73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676852"/>
              </p:ext>
            </p:extLst>
          </p:nvPr>
        </p:nvGraphicFramePr>
        <p:xfrm>
          <a:off x="611560" y="1086426"/>
          <a:ext cx="7992889" cy="4399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862101377"/>
                    </a:ext>
                  </a:extLst>
                </a:gridCol>
                <a:gridCol w="3270680">
                  <a:extLst>
                    <a:ext uri="{9D8B030D-6E8A-4147-A177-3AD203B41FA5}">
                      <a16:colId xmlns:a16="http://schemas.microsoft.com/office/drawing/2014/main" val="3268533649"/>
                    </a:ext>
                  </a:extLst>
                </a:gridCol>
                <a:gridCol w="3786105">
                  <a:extLst>
                    <a:ext uri="{9D8B030D-6E8A-4147-A177-3AD203B41FA5}">
                      <a16:colId xmlns:a16="http://schemas.microsoft.com/office/drawing/2014/main" val="2804308068"/>
                    </a:ext>
                  </a:extLst>
                </a:gridCol>
              </a:tblGrid>
              <a:tr h="328020">
                <a:tc>
                  <a:txBody>
                    <a:bodyPr/>
                    <a:lstStyle/>
                    <a:p>
                      <a:r>
                        <a:rPr lang="cs-CZ" sz="1600" dirty="0"/>
                        <a:t>opatření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název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výdaje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948950"/>
                  </a:ext>
                </a:extLst>
              </a:tr>
              <a:tr h="328020">
                <a:tc>
                  <a:txBody>
                    <a:bodyPr/>
                    <a:lstStyle/>
                    <a:p>
                      <a:r>
                        <a:rPr lang="cs-CZ" sz="1600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Výsadby, ošetření dřevin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bez omezení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844992"/>
                  </a:ext>
                </a:extLst>
              </a:tr>
              <a:tr h="375870">
                <a:tc>
                  <a:txBody>
                    <a:bodyPr/>
                    <a:lstStyle/>
                    <a:p>
                      <a:r>
                        <a:rPr lang="cs-CZ" sz="1600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Nezbytné kácení</a:t>
                      </a:r>
                      <a:endParaRPr lang="cs-CZ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pouze v souvislosti s výsadbou, uvolněním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674875"/>
                  </a:ext>
                </a:extLst>
              </a:tr>
              <a:tr h="328020">
                <a:tc>
                  <a:txBody>
                    <a:bodyPr/>
                    <a:lstStyle/>
                    <a:p>
                      <a:r>
                        <a:rPr lang="cs-CZ" sz="1600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Založení trávníků</a:t>
                      </a:r>
                      <a:endParaRPr lang="cs-CZ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20% z 1 (z výsadby, ošetření dřevin)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083213"/>
                  </a:ext>
                </a:extLst>
              </a:tr>
              <a:tr h="328020">
                <a:tc>
                  <a:txBody>
                    <a:bodyPr/>
                    <a:lstStyle/>
                    <a:p>
                      <a:r>
                        <a:rPr lang="cs-CZ" sz="1600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Trvalkové záhony</a:t>
                      </a:r>
                      <a:endParaRPr lang="cs-CZ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20% z 1 (z výsadby, ošetření dřevin)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709555"/>
                  </a:ext>
                </a:extLst>
              </a:tr>
              <a:tr h="328020">
                <a:tc>
                  <a:txBody>
                    <a:bodyPr/>
                    <a:lstStyle/>
                    <a:p>
                      <a:r>
                        <a:rPr lang="cs-CZ" sz="1600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Realizace zeleně</a:t>
                      </a:r>
                      <a:endParaRPr lang="cs-CZ" sz="16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Součet 1+2+3+4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397980"/>
                  </a:ext>
                </a:extLst>
              </a:tr>
              <a:tr h="328020">
                <a:tc>
                  <a:txBody>
                    <a:bodyPr/>
                    <a:lstStyle/>
                    <a:p>
                      <a:r>
                        <a:rPr lang="cs-CZ" sz="1600" dirty="0"/>
                        <a:t>6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Pěšiny (realizace cestiček)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10% z 5 (realizace zeleně)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06063"/>
                  </a:ext>
                </a:extLst>
              </a:tr>
              <a:tr h="328020">
                <a:tc>
                  <a:txBody>
                    <a:bodyPr/>
                    <a:lstStyle/>
                    <a:p>
                      <a:r>
                        <a:rPr lang="cs-CZ" sz="1600" dirty="0"/>
                        <a:t>7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Terénní úpravy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10% z 5 (realizace zeleně)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43570"/>
                  </a:ext>
                </a:extLst>
              </a:tr>
              <a:tr h="328020">
                <a:tc>
                  <a:txBody>
                    <a:bodyPr/>
                    <a:lstStyle/>
                    <a:p>
                      <a:r>
                        <a:rPr lang="cs-CZ" sz="1600" dirty="0"/>
                        <a:t>8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Vodní prvky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10% z 5 (realizace zeleně)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772357"/>
                  </a:ext>
                </a:extLst>
              </a:tr>
              <a:tr h="328020">
                <a:tc>
                  <a:txBody>
                    <a:bodyPr/>
                    <a:lstStyle/>
                    <a:p>
                      <a:r>
                        <a:rPr lang="cs-CZ" sz="1600" dirty="0"/>
                        <a:t>9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Mobiliář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20% z 5 (realizace zeleně)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219206"/>
                  </a:ext>
                </a:extLst>
              </a:tr>
              <a:tr h="328020">
                <a:tc>
                  <a:txBody>
                    <a:bodyPr/>
                    <a:lstStyle/>
                    <a:p>
                      <a:r>
                        <a:rPr lang="cs-CZ" sz="1600" dirty="0"/>
                        <a:t>10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Základní rozpočtové náklady (CZV)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Součet 6+7+8+9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070053"/>
                  </a:ext>
                </a:extLst>
              </a:tr>
              <a:tr h="328020">
                <a:tc>
                  <a:txBody>
                    <a:bodyPr/>
                    <a:lstStyle/>
                    <a:p>
                      <a:r>
                        <a:rPr lang="cs-CZ" sz="1600" dirty="0"/>
                        <a:t>11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Vedlejší rozpočtové náklady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3% z 10 (celkové způsobilé výdaje)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048238"/>
                  </a:ext>
                </a:extLst>
              </a:tr>
              <a:tr h="328020">
                <a:tc>
                  <a:txBody>
                    <a:bodyPr/>
                    <a:lstStyle/>
                    <a:p>
                      <a:r>
                        <a:rPr lang="cs-CZ" sz="1600" dirty="0"/>
                        <a:t>12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Přímé realizační výdaje (CZV)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Součást 10+11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133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730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7976" y="332656"/>
            <a:ext cx="7563599" cy="596697"/>
          </a:xfrm>
        </p:spPr>
        <p:txBody>
          <a:bodyPr>
            <a:normAutofit/>
          </a:bodyPr>
          <a:lstStyle/>
          <a:p>
            <a:pPr algn="l"/>
            <a:r>
              <a:rPr lang="cs-CZ" sz="3200" cap="all" spc="-100" dirty="0">
                <a:solidFill>
                  <a:srgbClr val="23A9E1"/>
                </a:solidFill>
              </a:rPr>
              <a:t>způsobilé výdaje - příklady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77202" y="359966"/>
            <a:ext cx="82449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sz="1600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sz="1600" dirty="0"/>
          </a:p>
          <a:p>
            <a:pPr>
              <a:buClr>
                <a:srgbClr val="00B0F0"/>
              </a:buClr>
            </a:pPr>
            <a:endParaRPr lang="cs-CZ" sz="1600" dirty="0"/>
          </a:p>
          <a:p>
            <a:endParaRPr lang="cs-CZ" sz="20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18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7430D22-A6F6-49CD-9A28-76CFD9745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1916832"/>
            <a:ext cx="4248473" cy="3420978"/>
          </a:xfrm>
          <a:prstGeom prst="rect">
            <a:avLst/>
          </a:prstGeom>
        </p:spPr>
      </p:pic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D89E4E8A-DD02-443D-88B3-F30B90BC85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313870"/>
              </p:ext>
            </p:extLst>
          </p:nvPr>
        </p:nvGraphicFramePr>
        <p:xfrm>
          <a:off x="333619" y="332656"/>
          <a:ext cx="6096000" cy="6237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073">
                  <a:extLst>
                    <a:ext uri="{9D8B030D-6E8A-4147-A177-3AD203B41FA5}">
                      <a16:colId xmlns:a16="http://schemas.microsoft.com/office/drawing/2014/main" val="2422374847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37540195"/>
                    </a:ext>
                  </a:extLst>
                </a:gridCol>
                <a:gridCol w="1607479">
                  <a:extLst>
                    <a:ext uri="{9D8B030D-6E8A-4147-A177-3AD203B41FA5}">
                      <a16:colId xmlns:a16="http://schemas.microsoft.com/office/drawing/2014/main" val="155557385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název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výdaje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871784"/>
                  </a:ext>
                </a:extLst>
              </a:tr>
              <a:tr h="257339">
                <a:tc>
                  <a:txBody>
                    <a:bodyPr/>
                    <a:lstStyle/>
                    <a:p>
                      <a:r>
                        <a:rPr lang="cs-CZ" sz="1400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Výsadba, ošetření dřevin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800 000 Kč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465648"/>
                  </a:ext>
                </a:extLst>
              </a:tr>
              <a:tr h="312579">
                <a:tc>
                  <a:txBody>
                    <a:bodyPr/>
                    <a:lstStyle/>
                    <a:p>
                      <a:r>
                        <a:rPr lang="cs-CZ" sz="1400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Trávníky (max 20% z 1 výsadby)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160 000 Kč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61551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cs-CZ" sz="1400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Trvalkové záhony (max. 20% z 1 výsadby)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160 000 Kč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743162"/>
                  </a:ext>
                </a:extLst>
              </a:tr>
              <a:tr h="268421">
                <a:tc>
                  <a:txBody>
                    <a:bodyPr/>
                    <a:lstStyle/>
                    <a:p>
                      <a:r>
                        <a:rPr lang="cs-CZ" sz="1400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Nezbytné kácení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80 000 Kč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352628"/>
                  </a:ext>
                </a:extLst>
              </a:tr>
              <a:tr h="285189">
                <a:tc>
                  <a:txBody>
                    <a:bodyPr/>
                    <a:lstStyle/>
                    <a:p>
                      <a:r>
                        <a:rPr lang="cs-CZ" sz="1400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Celkem zeleň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1 200 000 Kč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597118"/>
                  </a:ext>
                </a:extLst>
              </a:tr>
              <a:tr h="315704">
                <a:tc>
                  <a:txBody>
                    <a:bodyPr/>
                    <a:lstStyle/>
                    <a:p>
                      <a:r>
                        <a:rPr lang="cs-CZ" sz="1400" dirty="0"/>
                        <a:t>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Pěšiny (10% z 5 zeleně)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120 000 Kč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63822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cs-CZ" sz="1400" dirty="0"/>
                        <a:t>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Vodní prvky (10% z 5 zeleně)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120 000 Kč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130396"/>
                  </a:ext>
                </a:extLst>
              </a:tr>
              <a:tr h="271264">
                <a:tc>
                  <a:txBody>
                    <a:bodyPr/>
                    <a:lstStyle/>
                    <a:p>
                      <a:r>
                        <a:rPr lang="cs-CZ" sz="1400" dirty="0"/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Mobiliář (20% z 5 zeleně)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240 000 Kč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884227"/>
                  </a:ext>
                </a:extLst>
              </a:tr>
              <a:tr h="279221">
                <a:tc>
                  <a:txBody>
                    <a:bodyPr/>
                    <a:lstStyle/>
                    <a:p>
                      <a:r>
                        <a:rPr lang="cs-CZ" sz="1400" dirty="0"/>
                        <a:t>9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Základní rozpočtové náklady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 6800 000 kč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138354"/>
                  </a:ext>
                </a:extLst>
              </a:tr>
              <a:tr h="201349">
                <a:tc>
                  <a:txBody>
                    <a:bodyPr/>
                    <a:lstStyle/>
                    <a:p>
                      <a:r>
                        <a:rPr lang="cs-CZ" sz="1400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Vedlejší rozpočtové náklady (3% z 9 ZRN)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50 400 Kč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945727"/>
                  </a:ext>
                </a:extLst>
              </a:tr>
              <a:tr h="275733">
                <a:tc>
                  <a:txBody>
                    <a:bodyPr/>
                    <a:lstStyle/>
                    <a:p>
                      <a:r>
                        <a:rPr lang="cs-CZ" sz="1400" b="1" dirty="0"/>
                        <a:t>11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Přímé realizační výdaje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1 730 400 Kč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237281"/>
                  </a:ext>
                </a:extLst>
              </a:tr>
              <a:tr h="300925">
                <a:tc>
                  <a:txBody>
                    <a:bodyPr/>
                    <a:lstStyle/>
                    <a:p>
                      <a:r>
                        <a:rPr lang="cs-CZ" sz="1400" dirty="0"/>
                        <a:t>12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Projektová dokumentace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70 000 Kč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374446"/>
                  </a:ext>
                </a:extLst>
              </a:tr>
              <a:tr h="284157">
                <a:tc>
                  <a:txBody>
                    <a:bodyPr/>
                    <a:lstStyle/>
                    <a:p>
                      <a:r>
                        <a:rPr lang="cs-CZ" sz="1400" dirty="0"/>
                        <a:t>13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Biologické posouzení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10 000 Kč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708031"/>
                  </a:ext>
                </a:extLst>
              </a:tr>
              <a:tr h="267389">
                <a:tc>
                  <a:txBody>
                    <a:bodyPr/>
                    <a:lstStyle/>
                    <a:p>
                      <a:r>
                        <a:rPr lang="cs-CZ" sz="1400" dirty="0"/>
                        <a:t>14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Zpracování žádosti (zadání do ISKP)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20 000 Kč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04264"/>
                  </a:ext>
                </a:extLst>
              </a:tr>
              <a:tr h="250621">
                <a:tc>
                  <a:txBody>
                    <a:bodyPr/>
                    <a:lstStyle/>
                    <a:p>
                      <a:r>
                        <a:rPr lang="cs-CZ" sz="1400" dirty="0"/>
                        <a:t>15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Biologický dozor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10 000 Kč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259976"/>
                  </a:ext>
                </a:extLst>
              </a:tr>
              <a:tr h="305861">
                <a:tc>
                  <a:txBody>
                    <a:bodyPr/>
                    <a:lstStyle/>
                    <a:p>
                      <a:r>
                        <a:rPr lang="cs-CZ" sz="1400" dirty="0"/>
                        <a:t>16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Projektová příprava (max. 8% z 11 PRV – 138.432 Kč)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110 000 Kč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593437"/>
                  </a:ext>
                </a:extLst>
              </a:tr>
              <a:tr h="199256">
                <a:tc>
                  <a:txBody>
                    <a:bodyPr/>
                    <a:lstStyle/>
                    <a:p>
                      <a:r>
                        <a:rPr lang="cs-CZ" sz="1400" dirty="0"/>
                        <a:t>17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Nákup pozemku (max. 10% z 11 PRV 173.040 Kč)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150 000 Kč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964401"/>
                  </a:ext>
                </a:extLst>
              </a:tr>
              <a:tr h="271264">
                <a:tc>
                  <a:txBody>
                    <a:bodyPr/>
                    <a:lstStyle/>
                    <a:p>
                      <a:r>
                        <a:rPr lang="cs-CZ" sz="1400" dirty="0"/>
                        <a:t>18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Publicita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2 000 Kč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925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dirty="0"/>
                        <a:t>19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Celkem projekt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1 992 400 Kč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509932"/>
                  </a:ext>
                </a:extLst>
              </a:tr>
            </a:tbl>
          </a:graphicData>
        </a:graphic>
      </p:graphicFrame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59C45C21-7B7E-4F68-88F8-1BD71C7218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292270"/>
              </p:ext>
            </p:extLst>
          </p:nvPr>
        </p:nvGraphicFramePr>
        <p:xfrm>
          <a:off x="6815668" y="332656"/>
          <a:ext cx="1871228" cy="905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1228">
                  <a:extLst>
                    <a:ext uri="{9D8B030D-6E8A-4147-A177-3AD203B41FA5}">
                      <a16:colId xmlns:a16="http://schemas.microsoft.com/office/drawing/2014/main" val="1222965307"/>
                    </a:ext>
                  </a:extLst>
                </a:gridCol>
              </a:tblGrid>
              <a:tr h="418324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Spoluúčast 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399489"/>
                  </a:ext>
                </a:extLst>
              </a:tr>
              <a:tr h="487254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796 960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840001"/>
                  </a:ext>
                </a:extLst>
              </a:tr>
            </a:tbl>
          </a:graphicData>
        </a:graphic>
      </p:graphicFrame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2B8D44EB-9D95-4603-85F3-829B9B0B2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7646"/>
              </p:ext>
            </p:extLst>
          </p:nvPr>
        </p:nvGraphicFramePr>
        <p:xfrm>
          <a:off x="6815668" y="1464043"/>
          <a:ext cx="1871228" cy="905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1228">
                  <a:extLst>
                    <a:ext uri="{9D8B030D-6E8A-4147-A177-3AD203B41FA5}">
                      <a16:colId xmlns:a16="http://schemas.microsoft.com/office/drawing/2014/main" val="3417814260"/>
                    </a:ext>
                  </a:extLst>
                </a:gridCol>
              </a:tblGrid>
              <a:tr h="418324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Dotace 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284942"/>
                  </a:ext>
                </a:extLst>
              </a:tr>
              <a:tr h="487254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1 195 440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967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7960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7976" y="332656"/>
            <a:ext cx="7563599" cy="596697"/>
          </a:xfrm>
        </p:spPr>
        <p:txBody>
          <a:bodyPr>
            <a:normAutofit/>
          </a:bodyPr>
          <a:lstStyle/>
          <a:p>
            <a:pPr algn="l"/>
            <a:r>
              <a:rPr lang="cs-CZ" sz="3200" cap="all" spc="-100" dirty="0">
                <a:solidFill>
                  <a:srgbClr val="23A9E1"/>
                </a:solidFill>
              </a:rPr>
              <a:t>nezpůsobilé výdaje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43" y="908720"/>
            <a:ext cx="8136904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83581" y="980056"/>
            <a:ext cx="85329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600" dirty="0"/>
          </a:p>
          <a:p>
            <a:endParaRPr lang="cs-CZ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600" dirty="0"/>
              <a:t>Frézování a jiné způsoby likvidace pařezů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600" dirty="0"/>
              <a:t>Výsadba a ošetřování těchto druhů: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600" dirty="0"/>
              <a:t>Acer </a:t>
            </a:r>
            <a:r>
              <a:rPr lang="cs-CZ" sz="1600" dirty="0" err="1"/>
              <a:t>negundo</a:t>
            </a:r>
            <a:r>
              <a:rPr lang="cs-CZ" sz="1600" dirty="0"/>
              <a:t>-javor jasanolistý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600" dirty="0" err="1"/>
              <a:t>Ailanthusaltissima</a:t>
            </a:r>
            <a:r>
              <a:rPr lang="cs-CZ" sz="1600" dirty="0"/>
              <a:t>–pajasan žláznatý, 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600" dirty="0" err="1"/>
              <a:t>Prunusserotina</a:t>
            </a:r>
            <a:r>
              <a:rPr lang="cs-CZ" sz="1600" dirty="0"/>
              <a:t>–střemcha pozdní,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600" dirty="0" err="1"/>
              <a:t>Rhustyphina</a:t>
            </a:r>
            <a:r>
              <a:rPr lang="cs-CZ" sz="1600" dirty="0"/>
              <a:t>–škumpa orobincová, 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600" dirty="0" err="1"/>
              <a:t>Lyciumbarbarum</a:t>
            </a:r>
            <a:r>
              <a:rPr lang="cs-CZ" sz="1600" dirty="0"/>
              <a:t>–kustovnice cizí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600" dirty="0"/>
              <a:t>Realizace zeleně na lokalitách mimo zastavěné území sídla nebo na zastavitelné ploše mimo zastavěné území, na které od doby schválení územního plánu nedošlo k realizaci zástavby či nebylo vydáno stavební povolení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sz="1600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600" dirty="0"/>
              <a:t>Budou-li v rámci posuzování žádosti určeny nezpůsobilé výdaje, které není možné z OPŽP financovat, je žadatel na vyzvání povinen převést tyto náklady v rozpočtu v IS KP14+ do kategorie „nezpůsobilé výdaje“, nikoliv zcela odstranit. Případné doplnění/formální změny nesmí měnit základní hodnocené skutečnosti uvedené v předložené žádosti o podporu. </a:t>
            </a:r>
          </a:p>
          <a:p>
            <a:pPr>
              <a:buClr>
                <a:srgbClr val="00B0F0"/>
              </a:buClr>
            </a:pPr>
            <a:endParaRPr lang="cs-CZ" sz="1600" dirty="0"/>
          </a:p>
          <a:p>
            <a:r>
              <a:rPr lang="cs-CZ" dirty="0"/>
              <a:t>	</a:t>
            </a:r>
          </a:p>
          <a:p>
            <a:endParaRPr lang="cs-CZ" sz="1400" dirty="0"/>
          </a:p>
          <a:p>
            <a:endParaRPr lang="cs-CZ" sz="20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19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0D43BE6-FA1A-4E36-B0FD-3188328BFE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45" y="5765282"/>
            <a:ext cx="7404385" cy="105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41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7976" y="692696"/>
            <a:ext cx="7563599" cy="596697"/>
          </a:xfrm>
        </p:spPr>
        <p:txBody>
          <a:bodyPr>
            <a:normAutofit/>
          </a:bodyPr>
          <a:lstStyle/>
          <a:p>
            <a:pPr algn="l"/>
            <a:r>
              <a:rPr lang="cs-CZ" sz="3200" cap="all" spc="-100" dirty="0">
                <a:solidFill>
                  <a:srgbClr val="23A9E1"/>
                </a:solidFill>
              </a:rPr>
              <a:t>Obsah prezentace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636396"/>
            <a:ext cx="7620409" cy="108507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4" y="1272541"/>
            <a:ext cx="8136904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55576" y="1589584"/>
            <a:ext cx="748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2000" b="1" dirty="0"/>
              <a:t>Představení Výzvy MAS</a:t>
            </a:r>
          </a:p>
          <a:p>
            <a:pPr marL="1257300" lvl="2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2000" dirty="0"/>
              <a:t>Popis a podmínky podporovaných aktivit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2000" b="1" dirty="0"/>
              <a:t>Způsobilé výdaje a rozpočet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2000" b="1" dirty="0"/>
              <a:t>Způsob podání žádosti o podporu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2000" b="1" dirty="0"/>
              <a:t>Hodnocení a výběr projektů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2000" b="1" dirty="0"/>
              <a:t>Důležité odkazy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2000" b="1" dirty="0"/>
              <a:t>Dotazy a závěr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330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7976" y="332656"/>
            <a:ext cx="7563599" cy="596697"/>
          </a:xfrm>
        </p:spPr>
        <p:txBody>
          <a:bodyPr>
            <a:normAutofit/>
          </a:bodyPr>
          <a:lstStyle/>
          <a:p>
            <a:pPr algn="l"/>
            <a:r>
              <a:rPr lang="cs-CZ" sz="3200" cap="all" spc="-100" dirty="0">
                <a:solidFill>
                  <a:srgbClr val="23A9E1"/>
                </a:solidFill>
              </a:rPr>
              <a:t>nezpůsobilé výdaje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43" y="908720"/>
            <a:ext cx="8136904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83581" y="980056"/>
            <a:ext cx="853294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Obecně </a:t>
            </a:r>
            <a:r>
              <a:rPr lang="cs-CZ" dirty="0"/>
              <a:t>nelze podporu poskytnout na:</a:t>
            </a:r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200" dirty="0"/>
              <a:t>Výdaje na poradenské služby, kdy poradce nenese skutečnou odpovědnost za provedení samotného úkolu, nýbrž pomáhá těm, kteří tuto odpovědnost mají,</a:t>
            </a:r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200" dirty="0"/>
              <a:t>nákup použitého vybavení,</a:t>
            </a:r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200" dirty="0"/>
              <a:t>daně –DPH (podrobněji viz kapitola B.2.3Pravidel pro žadatele a příjemce), přímé daně, daň darovací a dědická, daň z nemovitosti, daň z převodu nemovitostí, silniční daň, clo,</a:t>
            </a:r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200" dirty="0"/>
              <a:t>výdaje na zajištění relevantních stanovisek,</a:t>
            </a:r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200" dirty="0"/>
              <a:t>pronájem pozemku/stavby),</a:t>
            </a:r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200" dirty="0"/>
              <a:t>vyvolané investice, které nejsou spojeny výhradně a přímo s účelem projektu,</a:t>
            </a:r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200" dirty="0"/>
              <a:t>úroky,</a:t>
            </a:r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200" dirty="0"/>
              <a:t>splátky úvěrů, </a:t>
            </a:r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200" dirty="0"/>
              <a:t>správní poplatky (např. notářské poplatky, vklady do katastru, poplatky za vydané stavební povolení, poplatky za vypouštění odpadních vod do vod povrchových),</a:t>
            </a:r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200" dirty="0"/>
              <a:t>pojistné </a:t>
            </a:r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200" dirty="0"/>
              <a:t>rozpočtová rezerva </a:t>
            </a:r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200" dirty="0"/>
              <a:t>režijní a provozní výdaje (vyjma výdajů souvisejících s osobními náklady),</a:t>
            </a:r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200" dirty="0"/>
              <a:t>mzdové náklady zaměstnanců, kteří se na realizaci projektu nepodílejí (v případě řídících pracovníků je třeba posuzovat jejich skutečné zapojení do realizace projektu; osobní náklady na zaměstnance v pozicích odpovídajících úrovni starosty, hejtmana atd. nelze považovat za způsobilé)</a:t>
            </a:r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200" dirty="0"/>
              <a:t>u zaměstnanců, kteří se na realizaci projektu podílejí, část osobních nákladů, která neodpovídá pracovnímu vytížení zaměstnance na daném projektu,</a:t>
            </a:r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200" dirty="0"/>
              <a:t>ostatní výdaje na zaměstnance, ke kterým nejsou zaměstnavatelé povinni dle zvláštních právních předpisů (např. příspěvky na penzijní připojištění, dary apod.),</a:t>
            </a:r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200" dirty="0"/>
              <a:t>v rámci PO 4 kompenzační, náhradní nebo nápravná opatření uložená zákonem nebo rozhodnutím orgánu státní správy s výjimkou náhradních výsadeb uložených za kácení dřevin v souvislosti s realizací projektu na revitalizaci zeleně,</a:t>
            </a:r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200" dirty="0"/>
              <a:t>veškeré výdaje projektu předložené žadatelem/příjemcem (právnickou osobou) v případě neprokázání vlastnické struktury</a:t>
            </a:r>
          </a:p>
          <a:p>
            <a:endParaRPr lang="cs-CZ" sz="20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20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0D43BE6-FA1A-4E36-B0FD-3188328BFE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45" y="5765282"/>
            <a:ext cx="7404385" cy="105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38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1" y="1412776"/>
            <a:ext cx="7836433" cy="720080"/>
          </a:xfrm>
        </p:spPr>
        <p:txBody>
          <a:bodyPr>
            <a:noAutofit/>
          </a:bodyPr>
          <a:lstStyle/>
          <a:p>
            <a:pPr algn="l"/>
            <a:r>
              <a:rPr lang="cs-CZ" sz="4000" cap="all" spc="-100" dirty="0">
                <a:solidFill>
                  <a:srgbClr val="23A9E1"/>
                </a:solidFill>
              </a:rPr>
              <a:t>Povinné přílohy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21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140B2A9-2CC4-4C16-8A2B-1A2EE7E904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2" y="5771563"/>
            <a:ext cx="7404385" cy="105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18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7976" y="476672"/>
            <a:ext cx="7563599" cy="596697"/>
          </a:xfrm>
        </p:spPr>
        <p:txBody>
          <a:bodyPr>
            <a:normAutofit/>
          </a:bodyPr>
          <a:lstStyle/>
          <a:p>
            <a:pPr algn="l"/>
            <a:r>
              <a:rPr lang="cs-CZ" sz="3200" cap="all" spc="-100" dirty="0">
                <a:solidFill>
                  <a:srgbClr val="23A9E1"/>
                </a:solidFill>
              </a:rPr>
              <a:t>Povinné přílohy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4" y="1052736"/>
            <a:ext cx="8136904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75216" y="1196752"/>
            <a:ext cx="848927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</a:pPr>
            <a:r>
              <a:rPr lang="cs-CZ" dirty="0"/>
              <a:t>Podrobný popis povinných příloh je uveden v</a:t>
            </a:r>
            <a:r>
              <a:rPr lang="cs-CZ" b="1" dirty="0"/>
              <a:t> </a:t>
            </a:r>
            <a:r>
              <a:rPr lang="pl-PL" b="1" dirty="0"/>
              <a:t>Pravidlech pro žadatele a příjemce podpory z OPŽP 2014-2020 </a:t>
            </a:r>
            <a:r>
              <a:rPr lang="cs-CZ" sz="1200" dirty="0">
                <a:hlinkClick r:id="rId4"/>
              </a:rPr>
              <a:t>http://www.opzp.cz/dokumenty/download/33-20-Pr%C5%BDaP_verze%2020.pdf</a:t>
            </a:r>
            <a:endParaRPr lang="cs-CZ" sz="1200" dirty="0"/>
          </a:p>
          <a:p>
            <a:pPr>
              <a:buClr>
                <a:srgbClr val="00B0F0"/>
              </a:buClr>
            </a:pPr>
            <a:endParaRPr lang="cs-CZ" sz="1200" dirty="0"/>
          </a:p>
          <a:p>
            <a:pPr marL="342900" indent="-342900">
              <a:buClr>
                <a:srgbClr val="00B0F0"/>
              </a:buClr>
              <a:buFont typeface="+mj-lt"/>
              <a:buAutoNum type="arabicPeriod"/>
            </a:pPr>
            <a:r>
              <a:rPr lang="cs-CZ" dirty="0"/>
              <a:t>Plná moc</a:t>
            </a:r>
          </a:p>
          <a:p>
            <a:pPr marL="342900" indent="-342900">
              <a:buClr>
                <a:srgbClr val="00B0F0"/>
              </a:buClr>
              <a:buFont typeface="+mj-lt"/>
              <a:buAutoNum type="arabicPeriod"/>
            </a:pPr>
            <a:r>
              <a:rPr lang="cs-CZ" dirty="0"/>
              <a:t>Aktuální prohlášení o plátcovství DPH </a:t>
            </a:r>
            <a:r>
              <a:rPr lang="cs-CZ" sz="1400" i="1" dirty="0"/>
              <a:t>pouze u plátců DPH, který na předmět podpory nebude uplatňovat odpočet DPH či ho bude uplatňovat pouze částečně</a:t>
            </a:r>
          </a:p>
          <a:p>
            <a:pPr marL="342900" indent="-342900">
              <a:buClr>
                <a:srgbClr val="00B0F0"/>
              </a:buClr>
              <a:buFont typeface="+mj-lt"/>
              <a:buAutoNum type="arabicPeriod"/>
            </a:pPr>
            <a:r>
              <a:rPr lang="cs-CZ" dirty="0"/>
              <a:t>Kumulativní rozpočet projektu </a:t>
            </a:r>
            <a:r>
              <a:rPr lang="cs-CZ" sz="1400" i="1" dirty="0"/>
              <a:t>zpracovaný dle závazného vzoru</a:t>
            </a:r>
          </a:p>
          <a:p>
            <a:pPr marL="342900" indent="-342900">
              <a:buClr>
                <a:srgbClr val="00B0F0"/>
              </a:buClr>
              <a:buFont typeface="+mj-lt"/>
              <a:buAutoNum type="arabicPeriod"/>
            </a:pPr>
            <a:r>
              <a:rPr lang="cs-CZ" dirty="0"/>
              <a:t>Pro opatření, která </a:t>
            </a:r>
            <a:r>
              <a:rPr lang="cs-CZ" b="1" u="sng" dirty="0"/>
              <a:t>vyžadují</a:t>
            </a:r>
            <a:r>
              <a:rPr lang="cs-CZ" dirty="0"/>
              <a:t> úkon stavebního úřadu, žadatelé předkládají:</a:t>
            </a:r>
          </a:p>
          <a:p>
            <a:pPr marL="800100" lvl="1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600" dirty="0"/>
              <a:t>Stavební povolení, povolení k nakládání s vodami, územní rozhodnutí/souhlas, souhlas s ohlášením stavby/terénních úprav/udržovacích prací</a:t>
            </a:r>
          </a:p>
          <a:p>
            <a:pPr marL="800100" lvl="1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600" dirty="0"/>
              <a:t>Povolení ke kácení </a:t>
            </a:r>
            <a:r>
              <a:rPr lang="cs-CZ" sz="1400" i="1" dirty="0"/>
              <a:t>pro dřeviny rostoucí mimo plochy vydaného stavebního povolení/rozhodnutí o nakládání s vodami/územního rozhodnutí</a:t>
            </a:r>
          </a:p>
          <a:p>
            <a:pPr marL="800100" lvl="1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600" dirty="0"/>
              <a:t>Výjimky ze zákona č. 114/1992 Sb., o ochraně přírody a krajiny </a:t>
            </a:r>
          </a:p>
          <a:p>
            <a:pPr marL="342900" indent="-342900">
              <a:buClr>
                <a:srgbClr val="00B0F0"/>
              </a:buClr>
              <a:buFont typeface="+mj-lt"/>
              <a:buAutoNum type="arabicPeriod"/>
            </a:pPr>
            <a:r>
              <a:rPr lang="cs-CZ" sz="1600" dirty="0"/>
              <a:t>Pro opatření, která </a:t>
            </a:r>
            <a:r>
              <a:rPr lang="cs-CZ" sz="1600" b="1" u="sng" dirty="0"/>
              <a:t>nevyžadují</a:t>
            </a:r>
            <a:r>
              <a:rPr lang="cs-CZ" sz="1600" dirty="0"/>
              <a:t> úkon stavebního úřadu, žadatelé předkládají:</a:t>
            </a:r>
          </a:p>
          <a:p>
            <a:pPr marL="800100" lvl="1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600" dirty="0"/>
              <a:t>Souhrnné stanovisko odboru životního prostředí a všechny povinné dokumenty vyplývající z jeho požadavků</a:t>
            </a:r>
          </a:p>
          <a:p>
            <a:pPr marL="800100" lvl="1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600" dirty="0"/>
              <a:t>Stanovisko orgánu státní správy (místně a věcně příslušný stavební úřad) dokládající soulad s územně plánovací dokumentací nebo schváleným plánem pozemkových úprav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22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5EF5956-FB5F-4FA7-9BC9-E25A8D0038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15" y="5803681"/>
            <a:ext cx="7404385" cy="105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83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C5EF5956-FB5F-4FA7-9BC9-E25A8D0038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15" y="5803681"/>
            <a:ext cx="7404385" cy="105431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7976" y="476672"/>
            <a:ext cx="7563599" cy="596697"/>
          </a:xfrm>
        </p:spPr>
        <p:txBody>
          <a:bodyPr>
            <a:normAutofit/>
          </a:bodyPr>
          <a:lstStyle/>
          <a:p>
            <a:pPr algn="l"/>
            <a:r>
              <a:rPr lang="cs-CZ" sz="3200" cap="all" spc="-100" dirty="0">
                <a:solidFill>
                  <a:srgbClr val="23A9E1"/>
                </a:solidFill>
              </a:rPr>
              <a:t>Povinné přílohy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4" y="1052736"/>
            <a:ext cx="8136904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75216" y="1196752"/>
            <a:ext cx="84892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B0F0"/>
              </a:buClr>
              <a:buFont typeface="+mj-lt"/>
              <a:buAutoNum type="arabicPeriod" startAt="6"/>
            </a:pPr>
            <a:r>
              <a:rPr lang="cs-CZ" dirty="0"/>
              <a:t>Smlouva o smlouvě budoucí nebo kupní smlouva  </a:t>
            </a:r>
            <a:r>
              <a:rPr lang="cs-CZ" sz="1400" i="1" dirty="0"/>
              <a:t>v případě </a:t>
            </a:r>
            <a:r>
              <a:rPr lang="cs-CZ" sz="1400" i="1" u="sng" dirty="0"/>
              <a:t>nákupu nemovitosti </a:t>
            </a:r>
            <a:r>
              <a:rPr lang="cs-CZ" sz="1400" i="1" dirty="0"/>
              <a:t>nebo pozemku</a:t>
            </a:r>
          </a:p>
          <a:p>
            <a:pPr marL="342900" indent="-342900">
              <a:buClr>
                <a:srgbClr val="00B0F0"/>
              </a:buClr>
              <a:buFont typeface="+mj-lt"/>
              <a:buAutoNum type="arabicPeriod" startAt="6"/>
            </a:pPr>
            <a:r>
              <a:rPr lang="cs-CZ" dirty="0"/>
              <a:t>Ocenění pozemku nebo jiné nemovitosti odborně způsobilou osobou dle zákona č. 151/1997 Sb., o oceňování majetku a o změně některých zákonů (zákon o oceňování majetku), ve znění pozdějších předpisů </a:t>
            </a:r>
            <a:r>
              <a:rPr lang="cs-CZ" sz="1400" i="1" dirty="0"/>
              <a:t>v případě, že je uplatněna podpora na </a:t>
            </a:r>
            <a:r>
              <a:rPr lang="cs-CZ" sz="1400" i="1" u="sng" dirty="0"/>
              <a:t>nákup pozemku </a:t>
            </a:r>
            <a:r>
              <a:rPr lang="cs-CZ" sz="1400" i="1" dirty="0"/>
              <a:t>nebo jiné nemovitosti.</a:t>
            </a:r>
          </a:p>
          <a:p>
            <a:pPr marL="342900" indent="-342900">
              <a:buClr>
                <a:srgbClr val="00B0F0"/>
              </a:buClr>
              <a:buFont typeface="+mj-lt"/>
              <a:buAutoNum type="arabicPeriod" startAt="6"/>
            </a:pPr>
            <a:r>
              <a:rPr lang="cs-CZ" dirty="0"/>
              <a:t>Čestné prohlášení žadatele obsahující níže uvedené skutečnosti:</a:t>
            </a:r>
          </a:p>
          <a:p>
            <a:pPr marL="800100" lvl="1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600" dirty="0"/>
              <a:t>Žadatel prohlašuje, že má na pozemcích realizace akce vypořádány vlastnické vztahy. </a:t>
            </a:r>
            <a:r>
              <a:rPr lang="cs-CZ" sz="1400" i="1" dirty="0"/>
              <a:t>Obsahem prohlášení bude soupis veškerých pozemků dotčených realizací akce. Žadatel může využít vzor Prohlášení o nemovitostech, zveřejněný na stránkách </a:t>
            </a:r>
            <a:r>
              <a:rPr lang="cs-CZ" sz="1400" i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www.opzp.cz</a:t>
            </a:r>
            <a:endParaRPr lang="cs-CZ" sz="1400" i="1" dirty="0"/>
          </a:p>
          <a:p>
            <a:pPr marL="800100" lvl="1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600" dirty="0"/>
              <a:t>Žadatel prohlašuje, že součástí projektu nebude realizace opatření, která byla rozhodnutím orgánu správy uložena nebo vyplývají ze zákona jako kompenzační, náhradní nebo nápravná. </a:t>
            </a:r>
            <a:r>
              <a:rPr lang="cs-CZ" sz="1400" i="1" dirty="0"/>
              <a:t>Náhradní výsadby uložené za kácení dřevin v souvislosti s realizací projektu na revitalizaci zeleně se nepovažují za kompenzační, náhradní nebo nápravná</a:t>
            </a:r>
          </a:p>
          <a:p>
            <a:pPr marL="342900" indent="-342900">
              <a:buClr>
                <a:srgbClr val="00B0F0"/>
              </a:buClr>
              <a:buFont typeface="+mj-lt"/>
              <a:buAutoNum type="arabicPeriod" startAt="9"/>
            </a:pPr>
            <a:r>
              <a:rPr lang="cs-CZ" dirty="0"/>
              <a:t>Čestné prohlášení o skutečných majitelích právnické osoby a její vlastnické struktuře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9283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C5EF5956-FB5F-4FA7-9BC9-E25A8D0038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15" y="5803681"/>
            <a:ext cx="7404385" cy="105431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7976" y="476672"/>
            <a:ext cx="7563599" cy="596697"/>
          </a:xfrm>
        </p:spPr>
        <p:txBody>
          <a:bodyPr>
            <a:normAutofit/>
          </a:bodyPr>
          <a:lstStyle/>
          <a:p>
            <a:pPr algn="l"/>
            <a:r>
              <a:rPr lang="cs-CZ" sz="3200" cap="all" spc="-100" dirty="0">
                <a:solidFill>
                  <a:srgbClr val="23A9E1"/>
                </a:solidFill>
              </a:rPr>
              <a:t>Povinné přílohy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4" y="1052736"/>
            <a:ext cx="8136904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75216" y="1196752"/>
            <a:ext cx="848927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B0F0"/>
              </a:buClr>
              <a:buFont typeface="+mj-lt"/>
              <a:buAutoNum type="arabicPeriod" startAt="10"/>
            </a:pPr>
            <a:r>
              <a:rPr lang="cs-CZ" dirty="0"/>
              <a:t>Projektová dokumentace nebo prováděcí dokumentace včetně položkového rozpočtu dle vy-hlášky MMR č. 405/2017Sb. V platném znění. </a:t>
            </a:r>
            <a:r>
              <a:rPr lang="cs-CZ" sz="1600" dirty="0"/>
              <a:t>Součástí dokumentace předkládané žádosti bude vždy:</a:t>
            </a:r>
          </a:p>
          <a:p>
            <a:pPr marL="800100" lvl="1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600" b="1" dirty="0"/>
              <a:t>popis a posouzení výchozího stavu lokality </a:t>
            </a:r>
            <a:r>
              <a:rPr lang="cs-CZ" sz="1600" dirty="0"/>
              <a:t>před realizací opatření včetně širších územních vztahů, fotodokumentace a biologického posouzení</a:t>
            </a:r>
          </a:p>
          <a:p>
            <a:pPr marL="800100" lvl="1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600" b="1" dirty="0"/>
              <a:t>zdůvodnění potřeby realizace opatření </a:t>
            </a:r>
            <a:r>
              <a:rPr lang="cs-CZ" sz="1600" dirty="0"/>
              <a:t>popis změn přispívajících k posílení přirozených funkcí krajiny dosažených realizací opatření (</a:t>
            </a:r>
            <a:r>
              <a:rPr lang="cs-CZ" sz="1400" i="1" dirty="0"/>
              <a:t>z popisu musí být zřejmý rozsah –kvantita i kvalita dosažených pozitivních změn);</a:t>
            </a:r>
          </a:p>
          <a:p>
            <a:pPr marL="800100" lvl="1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600" b="1" dirty="0"/>
              <a:t>posouzení a popis možných negativních vlivů </a:t>
            </a:r>
            <a:r>
              <a:rPr lang="cs-CZ" sz="1400" i="1" dirty="0"/>
              <a:t>v průběhu realizace opatření na přírodu a krajinu včetně návrhu opatření na jejich eliminaci či minimalizaci (např. etapizace realizace opatření, záchranné transfery organismů, vytváření dočasných záchranných refugií během realizace apod.)</a:t>
            </a:r>
          </a:p>
          <a:p>
            <a:pPr marL="800100" lvl="1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400" i="1" dirty="0"/>
              <a:t>v případě </a:t>
            </a:r>
            <a:r>
              <a:rPr lang="cs-CZ" sz="1600" b="1" dirty="0"/>
              <a:t>návaznosti na jiná opatření bude PD</a:t>
            </a:r>
            <a:r>
              <a:rPr lang="cs-CZ" sz="1400" i="1" dirty="0"/>
              <a:t> obsahovat popis této návaznosti tak, aby umožnil posoudit její význam pro navrhované opatření. Za návazný lze považovat projekt, který pokračuje na stejném místě v realizaci rozpracovaného opatření (časová návaznost) nebo rozšiřuje území, ve kterém již byla podobná opatření realizována (územní návaznost). Za návazný lze považovat v tomto smyslu i záměr navazující na záměr jiného žadatele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1035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7976" y="476672"/>
            <a:ext cx="7563599" cy="596697"/>
          </a:xfrm>
        </p:spPr>
        <p:txBody>
          <a:bodyPr>
            <a:normAutofit fontScale="90000"/>
          </a:bodyPr>
          <a:lstStyle/>
          <a:p>
            <a:pPr algn="l"/>
            <a:r>
              <a:rPr lang="cs-CZ" sz="2600" cap="all" spc="-100" dirty="0">
                <a:solidFill>
                  <a:srgbClr val="23A9E1"/>
                </a:solidFill>
              </a:rPr>
              <a:t>Výpis specifických náležitostí projektové dokumentace </a:t>
            </a:r>
            <a:r>
              <a:rPr lang="cs-CZ" dirty="0"/>
              <a:t>	</a:t>
            </a:r>
            <a:br>
              <a:rPr lang="cs-CZ" dirty="0"/>
            </a:br>
            <a:endParaRPr lang="cs-CZ" sz="2600" cap="all" spc="-100" dirty="0">
              <a:solidFill>
                <a:srgbClr val="23A9E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4" y="1052736"/>
            <a:ext cx="8136904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83568" y="1045713"/>
            <a:ext cx="8351549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300" dirty="0"/>
              <a:t>průvodní zpráva, </a:t>
            </a:r>
          </a:p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300" dirty="0"/>
              <a:t>inventarizace (soupis) dřevin, </a:t>
            </a:r>
          </a:p>
          <a:p>
            <a:pPr marL="742950" lvl="1" indent="-285750" algn="just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300" dirty="0"/>
              <a:t>v případě ošetření nebo kácení dřevin dendrologický průzkum a návrh pěstebního opatření včetně plochy stromu ošetřované dřeviny (součin průměru koruny a výšky stromu). U jednotlivých stromů zahrnuje inventarizace (soupis stromů) lokalizaci stromů a určení základních taxonomických a dendrometrických údajů, dendrologický průzkum zahrnuje kromě inventarizace ještě fyziologické stáří, vitalitu, zdravotní stav, stabilitu, perspektivu a datum hodnocení. </a:t>
            </a:r>
          </a:p>
          <a:p>
            <a:pPr marL="742950" lvl="1" indent="-285750" algn="just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300" dirty="0"/>
              <a:t>U porostů dřevin zahrnuje inventarizace (soupis) lokalizaci, rozdělení do porostních skupin a stanovení rozlohy a dendrologický průzkum zahrnuje kromě inventarizace stanovení taxonomické struktury s početním či procentuálním zastoupením, rozdělení do velikostních kategorií, slovní popis stavu a návrh technologie pěstebního zásahu pro jednotlivé velikostní kategorie. </a:t>
            </a:r>
          </a:p>
          <a:p>
            <a:pPr lvl="1" algn="just">
              <a:buClr>
                <a:srgbClr val="00B0F0"/>
              </a:buClr>
            </a:pPr>
            <a:r>
              <a:rPr lang="cs-CZ" sz="1300" i="1" dirty="0"/>
              <a:t>Návrh pěstebního opatření v obou případech zahrnuje technologii a naléhavost zásahu, případně návrh opakování zásahu. </a:t>
            </a:r>
          </a:p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300" dirty="0"/>
              <a:t>návrh péče o výsadby dřevin po dobu udržitelnosti, tzn. po dobu 10 let </a:t>
            </a:r>
          </a:p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300" dirty="0"/>
              <a:t>situační výkres do podkladové mapy KN v měřítku 1 : 10 000 a podrobnější výkres, </a:t>
            </a:r>
          </a:p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300" dirty="0"/>
              <a:t>situační výkres stávajícího stavu v měřítku 1 : 200 až 1 : 2000 včetně inventarizace dřevin (pokud se jedná o regeneraci stávajících vegetačních prvků), </a:t>
            </a:r>
          </a:p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300" dirty="0"/>
              <a:t>podrobný situační výkres navrhovaného řešení v měřítku 1 : 200 až 1 : 2000, </a:t>
            </a:r>
          </a:p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300" dirty="0"/>
              <a:t>podrobný popis výsadby (slovní charakteristika výsadby a osazovací plán ve vhodném měřítku), </a:t>
            </a:r>
          </a:p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300" dirty="0"/>
              <a:t>rozpočet akce přehledně členěný dle jednotlivých opatření a procentních omezení (výsadby, ošetření, kácení, trávníky, trvalkové záhony, vodní prvky, terénní úpravy, mobiliáře, cesty a chodníčky/přeměna nepropustných povrchů na propustné, další související výdaje), </a:t>
            </a:r>
          </a:p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300" dirty="0"/>
              <a:t>zákres dotčených inženýrských sítí, </a:t>
            </a:r>
          </a:p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300" dirty="0"/>
              <a:t>předpokládaný harmonogram prací s popisem realizace a následné péče</a:t>
            </a:r>
            <a:r>
              <a:rPr lang="cs-CZ" sz="1400" dirty="0"/>
              <a:t>.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25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3F189A2-D2BF-4E09-BF05-3FE9382D89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669923"/>
            <a:ext cx="7404385" cy="105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93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1412776"/>
            <a:ext cx="7992888" cy="720080"/>
          </a:xfrm>
        </p:spPr>
        <p:txBody>
          <a:bodyPr>
            <a:noAutofit/>
          </a:bodyPr>
          <a:lstStyle/>
          <a:p>
            <a:pPr algn="l"/>
            <a:r>
              <a:rPr lang="cs-CZ" sz="4000" cap="all" spc="-100" dirty="0">
                <a:solidFill>
                  <a:srgbClr val="23A9E1"/>
                </a:solidFill>
              </a:rPr>
              <a:t>ZPŮSOB PODÁNÍ ŽÁDOSTI O PODPORU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26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96EDFB3-E2CF-44FF-8B74-76E16BE6A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667156"/>
            <a:ext cx="7404385" cy="105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69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7976" y="476672"/>
            <a:ext cx="7563599" cy="596697"/>
          </a:xfrm>
        </p:spPr>
        <p:txBody>
          <a:bodyPr>
            <a:normAutofit/>
          </a:bodyPr>
          <a:lstStyle/>
          <a:p>
            <a:pPr algn="l"/>
            <a:r>
              <a:rPr lang="cs-CZ" sz="3200" cap="all" spc="-100" dirty="0">
                <a:solidFill>
                  <a:srgbClr val="23A9E1"/>
                </a:solidFill>
              </a:rPr>
              <a:t>Způsob podání žádosti o podporu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4" y="1052736"/>
            <a:ext cx="8136904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99592" y="1196752"/>
            <a:ext cx="76986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dirty="0"/>
              <a:t>Veškeré žádosti se zasílají jen v elektronické podobě v systému MS2014+, resp. prostřednictvím aplikace IS KP14+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dirty="0">
                <a:hlinkClick r:id="rId4"/>
              </a:rPr>
              <a:t>https://mseu.mssf.cz</a:t>
            </a:r>
            <a:endParaRPr lang="cs-CZ" dirty="0"/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dirty="0"/>
              <a:t>Nevyžaduje instalaci do PC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dirty="0"/>
              <a:t>Nutné mít kvalifikovaný elektronický podpis (např. PostSignum České pošty)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pl-PL" dirty="0"/>
              <a:t>Platnost certifikátu je 1 rok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pl-PL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dirty="0"/>
              <a:t>Nutnost aktivní datové schránky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dirty="0"/>
              <a:t>Postupovat podle Pokynů k vyplnění Žádosti o podporu (vydalo MPSV)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dirty="0"/>
              <a:t>Prostřednictvím IS KP14+ se předkládají také Zprávy o realizaci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dirty="0"/>
              <a:t>Do 30 pracovních dnů po ukončení každého monitorovacího období (zpravidla 6 měsíců)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27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2161C2B-F5BD-49AB-B6C7-308C75ABEC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72" y="5713562"/>
            <a:ext cx="7404385" cy="105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80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7976" y="476672"/>
            <a:ext cx="7563599" cy="596697"/>
          </a:xfrm>
        </p:spPr>
        <p:txBody>
          <a:bodyPr>
            <a:normAutofit/>
          </a:bodyPr>
          <a:lstStyle/>
          <a:p>
            <a:pPr algn="l"/>
            <a:r>
              <a:rPr lang="cs-CZ" sz="3200" cap="all" spc="-100" dirty="0">
                <a:solidFill>
                  <a:srgbClr val="23A9E1"/>
                </a:solidFill>
              </a:rPr>
              <a:t>Způsob podání žádosti o podporu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4" y="1052736"/>
            <a:ext cx="8136904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74874947"/>
              </p:ext>
            </p:extLst>
          </p:nvPr>
        </p:nvGraphicFramePr>
        <p:xfrm>
          <a:off x="693894" y="1381224"/>
          <a:ext cx="76717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28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177B1FD-1E4C-43BB-BEAD-377C09C4BC1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43" y="5667156"/>
            <a:ext cx="7404385" cy="105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842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563599" cy="596697"/>
          </a:xfrm>
        </p:spPr>
        <p:txBody>
          <a:bodyPr>
            <a:normAutofit/>
          </a:bodyPr>
          <a:lstStyle/>
          <a:p>
            <a:pPr algn="l"/>
            <a:r>
              <a:rPr lang="cs-CZ" sz="3200" cap="all" spc="-100" dirty="0">
                <a:solidFill>
                  <a:srgbClr val="23A9E1"/>
                </a:solidFill>
              </a:rPr>
              <a:t>IS KP14+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32" y="1004583"/>
            <a:ext cx="8136904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72097" y="1018992"/>
            <a:ext cx="796392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Součást monitorovacího systému pro využívání Evropských strukturálních a investičních fondů v ČR v programovém období 2014 – 2020 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dirty="0"/>
              <a:t>On-line aplikace 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dirty="0"/>
              <a:t>Nevyžaduje instalaci do PC 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dirty="0"/>
              <a:t>Vyžaduje registraci s platnou emailovou adresou a telefonním číslem </a:t>
            </a:r>
          </a:p>
          <a:p>
            <a:endParaRPr lang="cs-CZ" b="1" dirty="0"/>
          </a:p>
          <a:p>
            <a:r>
              <a:rPr lang="cs-CZ" b="1" dirty="0"/>
              <a:t>Systémové požadavky </a:t>
            </a:r>
            <a:endParaRPr lang="cs-CZ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dirty="0"/>
              <a:t>Podporovaný prohlížeč: Internet Explorer 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dirty="0"/>
              <a:t>Zapnutý JavaScript 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dirty="0"/>
              <a:t>Instalace Microsoft Silverlight </a:t>
            </a:r>
          </a:p>
          <a:p>
            <a:endParaRPr lang="cs-CZ" dirty="0"/>
          </a:p>
          <a:p>
            <a:r>
              <a:rPr lang="cs-CZ" b="1" dirty="0"/>
              <a:t>Kontrola kompatibility Vašeho PC </a:t>
            </a:r>
            <a:r>
              <a:rPr lang="cs-CZ" dirty="0">
                <a:hlinkClick r:id="rId4"/>
              </a:rPr>
              <a:t>https://www.mssf.cz/check/check_client_iskp.html</a:t>
            </a:r>
            <a:endParaRPr lang="cs-CZ" dirty="0"/>
          </a:p>
          <a:p>
            <a:endParaRPr lang="cs-CZ" dirty="0"/>
          </a:p>
          <a:p>
            <a:r>
              <a:rPr lang="cs-CZ" b="1" dirty="0"/>
              <a:t>Pokyny k vyplnění žádosti v IS KP14+ </a:t>
            </a:r>
          </a:p>
          <a:p>
            <a:pPr>
              <a:buClr>
                <a:srgbClr val="00B0F0"/>
              </a:buClr>
            </a:pPr>
            <a:r>
              <a:rPr lang="cs-CZ" sz="1600" dirty="0">
                <a:hlinkClick r:id="rId5"/>
              </a:rPr>
              <a:t>https://www.esfcr.cz/formulare-a-pokyny-potrebne-v-ramci-pripravy-zadosti-o-podporu-opz/-/dokument/797956</a:t>
            </a:r>
            <a:endParaRPr lang="cs-CZ" sz="1600" dirty="0"/>
          </a:p>
          <a:p>
            <a:pPr>
              <a:buClr>
                <a:srgbClr val="00B0F0"/>
              </a:buClr>
            </a:pPr>
            <a:endParaRPr lang="cs-CZ" sz="16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29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5554CB1-3C88-429D-9B62-F16BCAE490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59231"/>
            <a:ext cx="7404385" cy="105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20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644485"/>
            <a:ext cx="7563596" cy="1076990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3</a:t>
            </a:fld>
            <a:endParaRPr lang="cs-CZ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899592" y="1412776"/>
            <a:ext cx="7563599" cy="5966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cap="all" spc="-100" dirty="0">
              <a:solidFill>
                <a:srgbClr val="23A9E1"/>
              </a:solidFill>
            </a:endParaRPr>
          </a:p>
          <a:p>
            <a:pPr algn="l"/>
            <a:r>
              <a:rPr lang="cs-CZ" sz="4000" cap="all" spc="-100" dirty="0">
                <a:solidFill>
                  <a:srgbClr val="23A9E1"/>
                </a:solidFill>
              </a:rPr>
              <a:t>Opžp – realizace sídelní zeleně</a:t>
            </a:r>
          </a:p>
        </p:txBody>
      </p:sp>
    </p:spTree>
    <p:extLst>
      <p:ext uri="{BB962C8B-B14F-4D97-AF65-F5344CB8AC3E}">
        <p14:creationId xmlns:p14="http://schemas.microsoft.com/office/powerpoint/2010/main" val="22204679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7976" y="476672"/>
            <a:ext cx="7563599" cy="596697"/>
          </a:xfrm>
        </p:spPr>
        <p:txBody>
          <a:bodyPr>
            <a:normAutofit/>
          </a:bodyPr>
          <a:lstStyle/>
          <a:p>
            <a:pPr algn="l"/>
            <a:r>
              <a:rPr lang="cs-CZ" sz="3200" cap="all" spc="-100" dirty="0">
                <a:solidFill>
                  <a:srgbClr val="23A9E1"/>
                </a:solidFill>
              </a:rPr>
              <a:t>IS KP14+  způsob podání žádosti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4" y="1052736"/>
            <a:ext cx="8136904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99592" y="1196752"/>
            <a:ext cx="79208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b="1" dirty="0"/>
              <a:t>Veškeré žádosti se zasílají jen v elektronické podobě prostřednictvím IS KP14+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dirty="0"/>
              <a:t>Registrace do systému IS KP14+ https://mseu.mssf.cz/ 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dirty="0"/>
              <a:t>Jen v prohlížeči </a:t>
            </a:r>
            <a:r>
              <a:rPr lang="cs-CZ" b="1" dirty="0"/>
              <a:t>Microsoft Explorer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dirty="0"/>
              <a:t>Vyplnění elektronické verze žádosti 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dirty="0"/>
              <a:t>Finalizace elektronické verze žádosti 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dirty="0"/>
              <a:t>POZOR! Nutnost zřízení elektronického podpisu před podáním/ odesláním žádosti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b="1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b="1" dirty="0"/>
              <a:t>V systému vše průběžně ukládat</a:t>
            </a:r>
            <a:endParaRPr lang="cs-CZ" dirty="0"/>
          </a:p>
          <a:p>
            <a:pPr>
              <a:buClr>
                <a:srgbClr val="00B0F0"/>
              </a:buClr>
            </a:pPr>
            <a:endParaRPr lang="cs-CZ" b="1" dirty="0"/>
          </a:p>
          <a:p>
            <a:r>
              <a:rPr lang="cs-CZ" b="1" dirty="0"/>
              <a:t>Edukační videa – jak pracovat se systémem MS2014+</a:t>
            </a:r>
          </a:p>
          <a:p>
            <a:r>
              <a:rPr lang="cs-CZ" dirty="0">
                <a:hlinkClick r:id="rId4"/>
              </a:rPr>
              <a:t>http://strukturalni-fondy.cz/cs/jak-na-projekt/Elektronicka-zadost/Edukacni-videa</a:t>
            </a:r>
            <a:endParaRPr lang="cs-CZ" dirty="0"/>
          </a:p>
          <a:p>
            <a:pPr>
              <a:buClr>
                <a:srgbClr val="00B0F0"/>
              </a:buClr>
            </a:pPr>
            <a:r>
              <a:rPr lang="cs-CZ" b="1" dirty="0"/>
              <a:t> </a:t>
            </a:r>
          </a:p>
          <a:p>
            <a:pPr>
              <a:buClr>
                <a:srgbClr val="00B0F0"/>
              </a:buClr>
            </a:pPr>
            <a:endParaRPr lang="cs-CZ" b="1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30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FDBBAE8-84E9-4AB9-BA56-9A99A251BB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47905"/>
            <a:ext cx="7404385" cy="105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61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03" y="1123350"/>
            <a:ext cx="7405172" cy="46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7976" y="476672"/>
            <a:ext cx="7563599" cy="596697"/>
          </a:xfrm>
        </p:spPr>
        <p:txBody>
          <a:bodyPr>
            <a:normAutofit/>
          </a:bodyPr>
          <a:lstStyle/>
          <a:p>
            <a:pPr algn="l"/>
            <a:r>
              <a:rPr lang="cs-CZ" sz="3200" cap="all" spc="-100" dirty="0">
                <a:solidFill>
                  <a:srgbClr val="23A9E1"/>
                </a:solidFill>
              </a:rPr>
              <a:t>Úvodní obrazovka is kp14+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4" y="1052736"/>
            <a:ext cx="8136904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 doprava 6"/>
          <p:cNvSpPr/>
          <p:nvPr/>
        </p:nvSpPr>
        <p:spPr>
          <a:xfrm rot="5400000">
            <a:off x="6897147" y="1772816"/>
            <a:ext cx="1008112" cy="432048"/>
          </a:xfrm>
          <a:prstGeom prst="rightArrow">
            <a:avLst>
              <a:gd name="adj1" fmla="val 27722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31</a:t>
            </a:fld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7CB8CF-4C4A-42F1-892E-F32902FC8C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60742"/>
            <a:ext cx="7404385" cy="105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47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5" y="1196752"/>
            <a:ext cx="7492702" cy="369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7976" y="476672"/>
            <a:ext cx="7563599" cy="596697"/>
          </a:xfrm>
        </p:spPr>
        <p:txBody>
          <a:bodyPr>
            <a:normAutofit/>
          </a:bodyPr>
          <a:lstStyle/>
          <a:p>
            <a:pPr algn="l"/>
            <a:r>
              <a:rPr lang="cs-CZ" sz="3200" cap="all" spc="-100" dirty="0">
                <a:solidFill>
                  <a:srgbClr val="23A9E1"/>
                </a:solidFill>
              </a:rPr>
              <a:t>IS kP14+ žadatel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4" y="1052736"/>
            <a:ext cx="8136904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206" y="2894206"/>
            <a:ext cx="6113819" cy="2890924"/>
          </a:xfrm>
          <a:prstGeom prst="rect">
            <a:avLst/>
          </a:prstGeom>
          <a:noFill/>
          <a:ln>
            <a:noFill/>
          </a:ln>
          <a:effectLst>
            <a:outerShdw blurRad="393700" dist="800100" dir="5400000" sx="42000" sy="42000" algn="ctr" rotWithShape="0">
              <a:schemeClr val="tx1">
                <a:alpha val="5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 doprava 6"/>
          <p:cNvSpPr/>
          <p:nvPr/>
        </p:nvSpPr>
        <p:spPr>
          <a:xfrm rot="10800000">
            <a:off x="3521664" y="2847847"/>
            <a:ext cx="1008112" cy="432048"/>
          </a:xfrm>
          <a:prstGeom prst="rightArrow">
            <a:avLst>
              <a:gd name="adj1" fmla="val 27722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9" name="Šipka doprava 8"/>
          <p:cNvSpPr/>
          <p:nvPr/>
        </p:nvSpPr>
        <p:spPr>
          <a:xfrm rot="10800000">
            <a:off x="1043608" y="1556792"/>
            <a:ext cx="1008112" cy="432048"/>
          </a:xfrm>
          <a:prstGeom prst="rightArrow">
            <a:avLst>
              <a:gd name="adj1" fmla="val 27722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3356" y="2917355"/>
            <a:ext cx="7983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323528" y="1556792"/>
            <a:ext cx="7983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32</a:t>
            </a:fld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592162E9-385A-40BC-A2C6-A56B3155FB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54539"/>
            <a:ext cx="7404385" cy="105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877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7976" y="476672"/>
            <a:ext cx="7563599" cy="596697"/>
          </a:xfrm>
        </p:spPr>
        <p:txBody>
          <a:bodyPr>
            <a:normAutofit/>
          </a:bodyPr>
          <a:lstStyle/>
          <a:p>
            <a:pPr algn="l"/>
            <a:r>
              <a:rPr lang="cs-CZ" sz="3200" cap="all" spc="-100" dirty="0">
                <a:solidFill>
                  <a:srgbClr val="23A9E1"/>
                </a:solidFill>
              </a:rPr>
              <a:t>Nová žádost o podporu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4" y="1052736"/>
            <a:ext cx="8136904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809962" y="119675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Výběr operačního programu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33</a:t>
            </a:fld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86F6BAF-AB0F-4C41-879E-550BBC83EC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15" y="5701754"/>
            <a:ext cx="7404385" cy="1054319"/>
          </a:xfrm>
          <a:prstGeom prst="rect">
            <a:avLst/>
          </a:prstGeom>
        </p:spPr>
      </p:pic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090A1566-F5BB-46C6-94BC-D0E57D5DBB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676022"/>
              </p:ext>
            </p:extLst>
          </p:nvPr>
        </p:nvGraphicFramePr>
        <p:xfrm>
          <a:off x="899592" y="1566084"/>
          <a:ext cx="6038850" cy="392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r:id="rId6" imgW="12075840" imgH="7847280" progId="">
                  <p:embed/>
                </p:oleObj>
              </mc:Choice>
              <mc:Fallback>
                <p:oleObj r:id="rId6" imgW="12075840" imgH="78472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9592" y="1566084"/>
                        <a:ext cx="6038850" cy="392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bdélník 10">
            <a:extLst>
              <a:ext uri="{FF2B5EF4-FFF2-40B4-BE49-F238E27FC236}">
                <a16:creationId xmlns:a16="http://schemas.microsoft.com/office/drawing/2014/main" id="{565B24B8-085C-4B00-B710-8D996A9E53A4}"/>
              </a:ext>
            </a:extLst>
          </p:cNvPr>
          <p:cNvSpPr/>
          <p:nvPr/>
        </p:nvSpPr>
        <p:spPr>
          <a:xfrm>
            <a:off x="3275856" y="4149080"/>
            <a:ext cx="194421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2368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7976" y="476672"/>
            <a:ext cx="7563599" cy="596697"/>
          </a:xfrm>
        </p:spPr>
        <p:txBody>
          <a:bodyPr>
            <a:normAutofit/>
          </a:bodyPr>
          <a:lstStyle/>
          <a:p>
            <a:pPr algn="l"/>
            <a:r>
              <a:rPr lang="cs-CZ" sz="3200" cap="all" spc="-100" dirty="0">
                <a:solidFill>
                  <a:srgbClr val="23A9E1"/>
                </a:solidFill>
              </a:rPr>
              <a:t>Výběr výzvy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4" y="1052736"/>
            <a:ext cx="8136904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34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F6CCE3B-1FFF-451C-90A0-20AE84D922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693741"/>
            <a:ext cx="7404385" cy="1054319"/>
          </a:xfrm>
          <a:prstGeom prst="rect">
            <a:avLst/>
          </a:prstGeom>
        </p:spPr>
      </p:pic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A8D74730-2291-4581-ABDB-808C33BD8F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545123"/>
              </p:ext>
            </p:extLst>
          </p:nvPr>
        </p:nvGraphicFramePr>
        <p:xfrm>
          <a:off x="747976" y="1899791"/>
          <a:ext cx="7816850" cy="334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" r:id="rId6" imgW="15618960" imgH="6692040" progId="">
                  <p:embed/>
                </p:oleObj>
              </mc:Choice>
              <mc:Fallback>
                <p:oleObj r:id="rId6" imgW="15618960" imgH="66920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7976" y="1899791"/>
                        <a:ext cx="7816850" cy="334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180C0232-46E5-4349-9EFA-5C3C0FBDC606}"/>
              </a:ext>
            </a:extLst>
          </p:cNvPr>
          <p:cNvSpPr/>
          <p:nvPr/>
        </p:nvSpPr>
        <p:spPr>
          <a:xfrm>
            <a:off x="2589637" y="3933056"/>
            <a:ext cx="593704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93482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7976" y="476672"/>
            <a:ext cx="7563599" cy="596697"/>
          </a:xfrm>
        </p:spPr>
        <p:txBody>
          <a:bodyPr>
            <a:normAutofit/>
          </a:bodyPr>
          <a:lstStyle/>
          <a:p>
            <a:pPr algn="l"/>
            <a:r>
              <a:rPr lang="cs-CZ" sz="3200" cap="all" spc="-100" dirty="0">
                <a:solidFill>
                  <a:srgbClr val="23A9E1"/>
                </a:solidFill>
              </a:rPr>
              <a:t>Výběr podvýzvy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4" y="1052736"/>
            <a:ext cx="8136904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5" y="1340768"/>
            <a:ext cx="8322001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35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D0727B4-FF7C-4331-92A0-B48B3F3600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16130"/>
            <a:ext cx="7404385" cy="105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530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7976" y="476672"/>
            <a:ext cx="7563599" cy="596697"/>
          </a:xfrm>
        </p:spPr>
        <p:txBody>
          <a:bodyPr>
            <a:normAutofit/>
          </a:bodyPr>
          <a:lstStyle/>
          <a:p>
            <a:pPr algn="l"/>
            <a:r>
              <a:rPr lang="cs-CZ" sz="3200" cap="all" spc="-100" dirty="0">
                <a:solidFill>
                  <a:srgbClr val="23A9E1"/>
                </a:solidFill>
              </a:rPr>
              <a:t>Výběr výzvy MAS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4" y="1052736"/>
            <a:ext cx="8136904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971600" y="3789040"/>
            <a:ext cx="864096" cy="3006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2444654" y="2345785"/>
            <a:ext cx="3816424" cy="3006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8061278" y="2159176"/>
            <a:ext cx="216024" cy="3006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471988" y="230492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filtr</a:t>
            </a:r>
          </a:p>
        </p:txBody>
      </p:sp>
      <p:sp>
        <p:nvSpPr>
          <p:cNvPr id="14" name="Šipka doprava 13"/>
          <p:cNvSpPr/>
          <p:nvPr/>
        </p:nvSpPr>
        <p:spPr>
          <a:xfrm rot="10800000">
            <a:off x="6421541" y="2280095"/>
            <a:ext cx="1008112" cy="432048"/>
          </a:xfrm>
          <a:prstGeom prst="rightArrow">
            <a:avLst>
              <a:gd name="adj1" fmla="val 27722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5" name="Šipka doprava 14"/>
          <p:cNvSpPr/>
          <p:nvPr/>
        </p:nvSpPr>
        <p:spPr>
          <a:xfrm rot="5400000">
            <a:off x="7665234" y="1396587"/>
            <a:ext cx="1008112" cy="432048"/>
          </a:xfrm>
          <a:prstGeom prst="rightArrow">
            <a:avLst>
              <a:gd name="adj1" fmla="val 27722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36</a:t>
            </a:fld>
            <a:endParaRPr lang="cs-CZ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709C30FD-9A33-46ED-ACA0-336E14C8A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72645"/>
            <a:ext cx="7404385" cy="105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808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1" y="1412776"/>
            <a:ext cx="7836433" cy="720080"/>
          </a:xfrm>
        </p:spPr>
        <p:txBody>
          <a:bodyPr>
            <a:noAutofit/>
          </a:bodyPr>
          <a:lstStyle/>
          <a:p>
            <a:pPr algn="l"/>
            <a:r>
              <a:rPr lang="cs-CZ" sz="4000" cap="all" spc="-100" dirty="0">
                <a:solidFill>
                  <a:srgbClr val="23A9E1"/>
                </a:solidFill>
              </a:rPr>
              <a:t>Hodnocení a výběr projektů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37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D702D8F-9811-4983-9D8E-E5190F37DC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86940"/>
            <a:ext cx="7404385" cy="105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798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7976" y="476672"/>
            <a:ext cx="7563599" cy="596697"/>
          </a:xfrm>
        </p:spPr>
        <p:txBody>
          <a:bodyPr>
            <a:noAutofit/>
          </a:bodyPr>
          <a:lstStyle/>
          <a:p>
            <a:pPr algn="l"/>
            <a:r>
              <a:rPr lang="cs-CZ" sz="2700" cap="all" spc="-100" dirty="0">
                <a:solidFill>
                  <a:srgbClr val="23A9E1"/>
                </a:solidFill>
              </a:rPr>
              <a:t>Obecné informace k hodnocení projektů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4" y="1052736"/>
            <a:ext cx="8136904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34711" y="1196752"/>
            <a:ext cx="8201314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2000" dirty="0"/>
              <a:t>Celý proces hodnocení a výběru projektů provádí MAS POBRDSKO, z.s.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2000" b="1" dirty="0"/>
              <a:t>Lhůta</a:t>
            </a:r>
            <a:r>
              <a:rPr lang="cs-CZ" sz="2000" dirty="0"/>
              <a:t> pro provedení všech fází hodnocení, tj. kontroly formálních náležitostí, přijatelnosti žádostí a věcného hodnocení je </a:t>
            </a:r>
            <a:r>
              <a:rPr lang="cs-CZ" sz="2000" b="1" dirty="0"/>
              <a:t>90 pracovních dní</a:t>
            </a:r>
          </a:p>
          <a:p>
            <a:endParaRPr lang="cs-CZ" dirty="0"/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2000" dirty="0"/>
              <a:t>Podrobný popis všech fází hodnocení je uveden v Interních postupech MAS PODBRDSKO pro Programový Rámec OPŽP</a:t>
            </a:r>
          </a:p>
          <a:p>
            <a:pPr marL="800100" lvl="2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2000" dirty="0">
                <a:hlinkClick r:id="rId4"/>
              </a:rPr>
              <a:t>http://www.maspodbrdsko.cz/dotace-a-vyzvy-1/op-zivotni-prostredi/</a:t>
            </a:r>
            <a:endParaRPr lang="cs-CZ" sz="2000" dirty="0"/>
          </a:p>
          <a:p>
            <a:pPr marL="800100" lvl="2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endParaRPr lang="cs-CZ" dirty="0"/>
          </a:p>
          <a:p>
            <a:r>
              <a:rPr lang="cs-CZ" sz="2000" dirty="0"/>
              <a:t>Další informace jsou k dispozici v </a:t>
            </a:r>
            <a:r>
              <a:rPr lang="pl-PL" sz="2000" b="1" dirty="0"/>
              <a:t>Pravidlech pro žadatele a příjemce podpory z OPŽP 2014-2020</a:t>
            </a:r>
          </a:p>
          <a:p>
            <a:pPr marL="800100" lvl="1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2000" dirty="0">
                <a:hlinkClick r:id="rId5"/>
              </a:rPr>
              <a:t>http://www.opzp.cz/dokumenty/download/33-20-Pr%C5%BDaP_verze%2020.pdf</a:t>
            </a:r>
            <a:r>
              <a:rPr lang="cs-CZ" sz="2000" dirty="0"/>
              <a:t>:</a:t>
            </a:r>
          </a:p>
          <a:p>
            <a:pPr marL="800100" lvl="1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2000" dirty="0">
                <a:hlinkClick r:id="rId6"/>
              </a:rPr>
              <a:t>http://www.opzp.cz/obecne-pokyny/dokumenty#folder=1</a:t>
            </a:r>
            <a:endParaRPr lang="cs-CZ" sz="2000" dirty="0"/>
          </a:p>
          <a:p>
            <a:pPr marL="800100" lvl="1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sz="2000" dirty="0"/>
          </a:p>
          <a:p>
            <a:pPr marL="800100" lvl="1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sz="2000" dirty="0"/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38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C806EE2-483E-4668-92AE-B7A59E780E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15751"/>
            <a:ext cx="7404385" cy="105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754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7976" y="476672"/>
            <a:ext cx="7563599" cy="596697"/>
          </a:xfrm>
        </p:spPr>
        <p:txBody>
          <a:bodyPr>
            <a:normAutofit/>
          </a:bodyPr>
          <a:lstStyle/>
          <a:p>
            <a:pPr algn="l"/>
            <a:r>
              <a:rPr lang="cs-CZ" sz="3200" cap="all" spc="-100" dirty="0">
                <a:solidFill>
                  <a:srgbClr val="23A9E1"/>
                </a:solidFill>
              </a:rPr>
              <a:t>Časové schéma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4" y="1052736"/>
            <a:ext cx="8136904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12161156"/>
              </p:ext>
            </p:extLst>
          </p:nvPr>
        </p:nvGraphicFramePr>
        <p:xfrm>
          <a:off x="693894" y="1381224"/>
          <a:ext cx="76717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39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5A6060A-1615-4DB2-AAD6-3D7A231BCDE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27993"/>
            <a:ext cx="7404385" cy="105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66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7976" y="692696"/>
            <a:ext cx="7563599" cy="596697"/>
          </a:xfrm>
        </p:spPr>
        <p:txBody>
          <a:bodyPr>
            <a:normAutofit/>
          </a:bodyPr>
          <a:lstStyle/>
          <a:p>
            <a:pPr algn="l"/>
            <a:r>
              <a:rPr lang="cs-CZ" sz="3200" cap="all" spc="-100" dirty="0">
                <a:solidFill>
                  <a:srgbClr val="23A9E1"/>
                </a:solidFill>
              </a:rPr>
              <a:t>Základní informace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4" y="1272541"/>
            <a:ext cx="8136904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47976" y="1409174"/>
            <a:ext cx="828092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600" b="1" dirty="0"/>
          </a:p>
          <a:p>
            <a:r>
              <a:rPr lang="cs-CZ" sz="1600" b="1" dirty="0"/>
              <a:t>Prioritní osa: </a:t>
            </a:r>
            <a:r>
              <a:rPr lang="cs-CZ" sz="1600" dirty="0"/>
              <a:t>4 Ochrana a péče o přírodu a krajinu </a:t>
            </a:r>
            <a:endParaRPr lang="cs-CZ" sz="1600" b="1" dirty="0"/>
          </a:p>
          <a:p>
            <a:r>
              <a:rPr lang="cs-CZ" sz="1600" b="1" dirty="0"/>
              <a:t>Specifický cíl OPŽP: </a:t>
            </a:r>
            <a:r>
              <a:rPr lang="cs-CZ" sz="1600" dirty="0"/>
              <a:t>4.4 Posílit přirozené funkce krajiny</a:t>
            </a:r>
          </a:p>
          <a:p>
            <a:r>
              <a:rPr lang="cs-CZ" sz="1600" b="1" dirty="0"/>
              <a:t>Číslo výzvy ŘO OPŽP: </a:t>
            </a:r>
            <a:r>
              <a:rPr lang="cs-CZ" sz="1600" dirty="0"/>
              <a:t>05_18_128 (http://www.opzp.cz/vyzvy/128vyzva)</a:t>
            </a:r>
          </a:p>
          <a:p>
            <a:r>
              <a:rPr lang="cs-CZ" sz="1600" b="1" dirty="0"/>
              <a:t>Opatření integrované strategie</a:t>
            </a:r>
            <a:r>
              <a:rPr lang="cs-CZ" sz="1600" dirty="0"/>
              <a:t>: E.1.2:  Ochrana a údržba veřejné zeleně (4.4.1 Revitalizace funkčních ploch a prvků sídelní zeleně)</a:t>
            </a:r>
          </a:p>
          <a:p>
            <a:endParaRPr lang="cs-CZ" sz="2000" b="1" dirty="0"/>
          </a:p>
          <a:p>
            <a:r>
              <a:rPr lang="cs-CZ" sz="2000" b="1" dirty="0"/>
              <a:t>Číslo výzvy</a:t>
            </a:r>
            <a:r>
              <a:rPr lang="cs-CZ" sz="2000" dirty="0"/>
              <a:t>: </a:t>
            </a:r>
            <a:r>
              <a:rPr lang="cs-CZ" b="1" dirty="0">
                <a:solidFill>
                  <a:srgbClr val="FF0000"/>
                </a:solidFill>
              </a:rPr>
              <a:t>039/05_18_128/CLLD_16_01_036</a:t>
            </a:r>
            <a:r>
              <a:rPr lang="cs-CZ" b="1" i="1" dirty="0">
                <a:solidFill>
                  <a:srgbClr val="FF0000"/>
                </a:solidFill>
              </a:rPr>
              <a:t>   </a:t>
            </a:r>
            <a:r>
              <a:rPr lang="cs-CZ" dirty="0"/>
              <a:t>   </a:t>
            </a:r>
          </a:p>
          <a:p>
            <a:r>
              <a:rPr lang="cs-CZ" sz="2000" b="1" dirty="0"/>
              <a:t>Název Výzvy : </a:t>
            </a:r>
            <a:r>
              <a:rPr lang="cs-CZ" b="1" dirty="0">
                <a:solidFill>
                  <a:srgbClr val="FF0000"/>
                </a:solidFill>
              </a:rPr>
              <a:t>Výzva MAS PODBRDSKO - OPŽP – Realizace sídelní zeleně</a:t>
            </a:r>
            <a:endParaRPr lang="cs-CZ" sz="2000" b="1" dirty="0">
              <a:solidFill>
                <a:srgbClr val="FF0000"/>
              </a:solidFill>
            </a:endParaRPr>
          </a:p>
          <a:p>
            <a:endParaRPr lang="cs-CZ" sz="2000" b="1" dirty="0"/>
          </a:p>
          <a:p>
            <a:r>
              <a:rPr lang="cs-CZ" sz="2000" b="1" dirty="0"/>
              <a:t>            Vyhlášení výzvy: </a:t>
            </a:r>
            <a:r>
              <a:rPr lang="cs-CZ" sz="2000" dirty="0"/>
              <a:t>20.2.2019 </a:t>
            </a:r>
          </a:p>
          <a:p>
            <a:r>
              <a:rPr lang="cs-CZ" sz="2000" b="1" dirty="0"/>
              <a:t>            Zahájení příjmu žádostí o podporu:  </a:t>
            </a:r>
            <a:r>
              <a:rPr lang="cs-CZ" sz="2000" dirty="0"/>
              <a:t>20.2.2019, 09:00 hod. </a:t>
            </a:r>
          </a:p>
          <a:p>
            <a:r>
              <a:rPr lang="cs-CZ" sz="2000" b="1" dirty="0"/>
              <a:t>            Ukončení příjmu žádostí o podporu: </a:t>
            </a:r>
            <a:r>
              <a:rPr lang="cs-CZ" dirty="0"/>
              <a:t>20.9.2019 20:00</a:t>
            </a:r>
            <a:r>
              <a:rPr lang="cs-CZ" sz="2000" dirty="0"/>
              <a:t> hod. </a:t>
            </a:r>
          </a:p>
          <a:p>
            <a:endParaRPr lang="cs-CZ" sz="20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4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B660C41-A3E3-462A-B390-5D9928AA12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667156"/>
            <a:ext cx="7404385" cy="105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580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7976" y="476672"/>
            <a:ext cx="7563599" cy="596697"/>
          </a:xfrm>
        </p:spPr>
        <p:txBody>
          <a:bodyPr>
            <a:noAutofit/>
          </a:bodyPr>
          <a:lstStyle/>
          <a:p>
            <a:pPr algn="l"/>
            <a:r>
              <a:rPr lang="cs-CZ" sz="2700" cap="all" spc="-100" dirty="0">
                <a:solidFill>
                  <a:srgbClr val="23A9E1"/>
                </a:solidFill>
              </a:rPr>
              <a:t>Kontrola formálních náležitostí a přijatelnosti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4" y="1052736"/>
            <a:ext cx="8136904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55576" y="1268760"/>
            <a:ext cx="8136904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600" dirty="0"/>
              <a:t>Kontrola formálních náležitostí a kontrola přijatelnosti jsou prováděny jako dva samostatné kroky v rámci jedné fáze hodnocení 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sz="1600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600" dirty="0"/>
              <a:t>Kritéria formálních náležitostí a přijatelnosti jsou uvedena v příloze Výzvy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600" dirty="0">
                <a:hlinkClick r:id="rId4"/>
              </a:rPr>
              <a:t>http://www.maspodbrdsko.cz/dotace-a-vyzvy-1/op-zivotni-prostredi/vyzva-protierozni-opatreni/</a:t>
            </a:r>
            <a:endParaRPr lang="cs-CZ" sz="1600" dirty="0"/>
          </a:p>
          <a:p>
            <a:pPr lvl="1">
              <a:buClr>
                <a:srgbClr val="00B0F0"/>
              </a:buClr>
            </a:pPr>
            <a:endParaRPr lang="cs-CZ" sz="1600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600" dirty="0"/>
              <a:t>Kontrolu provádí pracovníci kanceláře MAS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sz="1600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600" dirty="0"/>
              <a:t>Kritéria mají formu vylučovací (Splněno/ Nesplněno / Nehodnoceno / Nerelevantní) a všechna jsou napravitelná 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600" dirty="0"/>
              <a:t>Nedostatky musí být odstraněny </a:t>
            </a:r>
            <a:r>
              <a:rPr lang="cs-CZ" sz="1600" b="1" dirty="0"/>
              <a:t>do 6 pracovních dnů</a:t>
            </a:r>
            <a:r>
              <a:rPr lang="cs-CZ" sz="1600" dirty="0"/>
              <a:t> od vyzvání</a:t>
            </a:r>
          </a:p>
          <a:p>
            <a:pPr>
              <a:buClr>
                <a:srgbClr val="00B0F0"/>
              </a:buClr>
            </a:pPr>
            <a:endParaRPr lang="cs-CZ" sz="1600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sz="1600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600" dirty="0"/>
              <a:t>Lhůta max. </a:t>
            </a:r>
            <a:r>
              <a:rPr lang="cs-CZ" sz="1600" b="1" dirty="0"/>
              <a:t>50 pracovních dnů </a:t>
            </a:r>
            <a:r>
              <a:rPr lang="cs-CZ" sz="1600" dirty="0"/>
              <a:t>od ukončení příjmu žádostí o podporu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600" dirty="0"/>
              <a:t>Po provedení hodnocení je žadatelům prostřednictvím monitorovacího systému MS2014+ zaslána depeše s informací o výsledku hodnocení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600" dirty="0"/>
              <a:t>Žadatel se může proti výsledku hodnocení do 15 kalendářních dnů odvolat a podat Žádost o přezkum (formou depeše prostřednictvím MS2014+)</a:t>
            </a:r>
          </a:p>
          <a:p>
            <a:endParaRPr lang="cs-CZ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</a:p>
          <a:p>
            <a:endParaRPr lang="cs-CZ" b="1" dirty="0"/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sz="2000" dirty="0"/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40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6D3F6FE-0AC1-4C78-B39D-3195FCC746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667156"/>
            <a:ext cx="7404385" cy="105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260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7976" y="476672"/>
            <a:ext cx="7563599" cy="596697"/>
          </a:xfrm>
        </p:spPr>
        <p:txBody>
          <a:bodyPr>
            <a:noAutofit/>
          </a:bodyPr>
          <a:lstStyle/>
          <a:p>
            <a:pPr algn="l"/>
            <a:r>
              <a:rPr lang="cs-CZ" sz="3200" cap="all" spc="-100" dirty="0">
                <a:solidFill>
                  <a:srgbClr val="23A9E1"/>
                </a:solidFill>
              </a:rPr>
              <a:t>Věcné hodnocení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4" y="1052736"/>
            <a:ext cx="8136904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92876" y="1098455"/>
            <a:ext cx="7776864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600" dirty="0"/>
              <a:t>Druhá fáze hodnocení projektů 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600" dirty="0"/>
              <a:t>Hodnocení kvality 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600" dirty="0"/>
              <a:t>lhůta max. </a:t>
            </a:r>
            <a:r>
              <a:rPr lang="cs-CZ" sz="1600" b="1" dirty="0"/>
              <a:t>40 pracovních dnů </a:t>
            </a:r>
            <a:r>
              <a:rPr lang="cs-CZ" sz="1600" dirty="0"/>
              <a:t>od ukončení hodnocení formálních náležitostí a přijatelnosti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sz="1600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600" dirty="0"/>
              <a:t>Provádí Výběrová komise MAS PODBRDSKO, z.s. 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600" dirty="0"/>
              <a:t>Pouze žádosti o podporu, které uspěly v 1. fázi hodnocení </a:t>
            </a:r>
            <a:r>
              <a:rPr lang="cs-CZ" sz="1600" dirty="0" err="1"/>
              <a:t>FNaP</a:t>
            </a:r>
            <a:endParaRPr lang="cs-CZ" sz="1600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sz="1600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600" dirty="0"/>
              <a:t>Po provedení hodnocení je žadatelům prostřednictvím monitorovacího systému MS2014+ zaslána depeše s informací o výsledku hodnocení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600" dirty="0"/>
              <a:t>Žadatel se může proti výsledku hodnocení do 15 kalendářních dnů odvolat a podat Žádost o přezkum (formou depeše prostřednictvím MS2014+)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sz="1600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600" dirty="0"/>
              <a:t>Hodnocení probíhá na základě předem známých kritérií (každé kritérium má určený počet bodů)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600" dirty="0"/>
              <a:t>Maximální počet bodů je 100 / Minimální počet bodů je 50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600" dirty="0"/>
              <a:t>V případě zisku nižšího počtu bodů než 50 projekt nebude schválen k financování.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600" dirty="0"/>
              <a:t>Na základě dosaženého počtu bodů Výběrová komise MAS PODBRDSKO stanoví pořadí projektů, které předloží ke schválení Správní radě MAS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sz="2000" dirty="0"/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41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D8937CC-5CD1-4F36-9B37-CB2B3CC027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60" y="5769324"/>
            <a:ext cx="7404385" cy="105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58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7976" y="476672"/>
            <a:ext cx="7563599" cy="596697"/>
          </a:xfrm>
        </p:spPr>
        <p:txBody>
          <a:bodyPr>
            <a:noAutofit/>
          </a:bodyPr>
          <a:lstStyle/>
          <a:p>
            <a:pPr algn="l"/>
            <a:r>
              <a:rPr lang="cs-CZ" sz="3200" cap="all" spc="-100" dirty="0">
                <a:solidFill>
                  <a:srgbClr val="23A9E1"/>
                </a:solidFill>
              </a:rPr>
              <a:t>Věcné hodnocení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4" y="1052736"/>
            <a:ext cx="8136904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77100" y="934452"/>
            <a:ext cx="8524278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pPr>
              <a:buClr>
                <a:srgbClr val="00B0F0"/>
              </a:buClr>
            </a:pPr>
            <a:r>
              <a:rPr lang="cs-CZ" dirty="0"/>
              <a:t>Kritéria věcného hodnocení jsou uvedena v příloze č.2 Výzvy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dirty="0">
                <a:hlinkClick r:id="rId4"/>
              </a:rPr>
              <a:t>http://www.maspodbrdsko.cz/dotace-a-vyzvy-1/irop/irop-aktualni-vyzvy/vyzva-irop-c2-vzdelavani/</a:t>
            </a:r>
            <a:endParaRPr lang="cs-CZ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dirty="0"/>
              <a:t>Kritéria: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400" b="1" dirty="0"/>
              <a:t>Celkové způsobilé výdaje (max. 20 bodů). </a:t>
            </a:r>
            <a:r>
              <a:rPr lang="cs-CZ" sz="1400" dirty="0"/>
              <a:t>Zvýhodnění projektu s nižšími celkovými způsobilými výdaji (20 bodů dostane projekt s CZV do 2 500 000,-- Kč).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400" b="1" dirty="0"/>
              <a:t>Využití k mimoškolním aktivitám (10 bodů) </a:t>
            </a:r>
            <a:r>
              <a:rPr lang="cs-CZ" sz="1400" dirty="0"/>
              <a:t>- Výstupy z projektu budou sloužit také k mimoškolním zájmovým aktivitám dětí. Nutno popsat ve Studii proveditelnosti v kapitole 6 Výstupy projektu, odstavec Popis vazeb projektu na mimoškolní zájmové aktivity dětí a mládeže a popis využití výstupů projektu pro mimoškolní zájmovou činnost.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400" dirty="0"/>
              <a:t>Žadatel doloží, že má </a:t>
            </a:r>
            <a:r>
              <a:rPr lang="cs-CZ" sz="1400" b="1" dirty="0"/>
              <a:t>zajištěné finanční krytí projektu v době realizace projektu (10 bodů) </a:t>
            </a:r>
            <a:r>
              <a:rPr lang="cs-CZ" sz="1400" dirty="0"/>
              <a:t>usnesením zastupitelstva obce </a:t>
            </a:r>
            <a:r>
              <a:rPr lang="cs-CZ" sz="1400" i="1" dirty="0"/>
              <a:t>(pro případ, že žadatelem je obec nebo její příspěvková organizace)</a:t>
            </a:r>
            <a:r>
              <a:rPr lang="cs-CZ" sz="1400" dirty="0"/>
              <a:t> nebo dokladem o zajištění financování úvěrem či vlastními prostředky v případě, že je žadatelem jiná právnická osoba </a:t>
            </a:r>
            <a:r>
              <a:rPr lang="cs-CZ" sz="1400" i="1" dirty="0"/>
              <a:t>(čestné prohlášení statutárního zástupce, bankovní příslib)</a:t>
            </a:r>
            <a:r>
              <a:rPr lang="cs-CZ" sz="1400" dirty="0"/>
              <a:t> a popíše to ve Studii proveditelnosti </a:t>
            </a:r>
            <a:r>
              <a:rPr lang="cs-CZ" sz="1400" i="1" dirty="0"/>
              <a:t>(v kapitole 4 Připravenost projektu k realizaci, odstavec Plán zdrojů financování)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400" b="1" dirty="0"/>
              <a:t>Rozvoj klíčových kompetencí </a:t>
            </a:r>
            <a:r>
              <a:rPr lang="cs-CZ" sz="1400" dirty="0"/>
              <a:t>(10 bodů) - Součástí projektu je rekonstrukce nebo vybudování odborných učeben, laboratoří a dílen s vazbou na klíčové kompetence </a:t>
            </a:r>
            <a:r>
              <a:rPr lang="cs-CZ" sz="1400" i="1" dirty="0"/>
              <a:t>(komunikace v cizím jazyce / oblast přírodních věd / technické a řemeslné obory či práce s digitálními technologiemi ve vazbě na předchozí klíčové kompetence). </a:t>
            </a:r>
            <a:r>
              <a:rPr lang="cs-CZ" sz="1400" dirty="0"/>
              <a:t>Nutno popsat ve Studii proveditelnosti v kapitole 2. Podrobný popis projektu)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400" b="1" dirty="0"/>
              <a:t>Navýšení kapacity školy – pouze pro MŠ </a:t>
            </a:r>
            <a:r>
              <a:rPr lang="cs-CZ" sz="1400" dirty="0"/>
              <a:t>(10 bodů). Nutno popsat ve Studii proveditelnosti v kapitole 3. </a:t>
            </a:r>
          </a:p>
          <a:p>
            <a:pPr marL="1200150" lvl="2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sz="13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42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22CE671-5C97-406B-9AA2-BF963E7127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761514"/>
            <a:ext cx="7404385" cy="105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401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7976" y="476672"/>
            <a:ext cx="7563599" cy="596697"/>
          </a:xfrm>
        </p:spPr>
        <p:txBody>
          <a:bodyPr>
            <a:noAutofit/>
          </a:bodyPr>
          <a:lstStyle/>
          <a:p>
            <a:pPr algn="l"/>
            <a:r>
              <a:rPr lang="cs-CZ" sz="3200" cap="all" spc="-100" dirty="0">
                <a:solidFill>
                  <a:srgbClr val="23A9E1"/>
                </a:solidFill>
              </a:rPr>
              <a:t>Výběr projektů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4" y="1052736"/>
            <a:ext cx="8136904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86294" y="1268760"/>
            <a:ext cx="804614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2000" dirty="0"/>
              <a:t>Provádí Správní rada MAS PODBRDSKO, z.s.</a:t>
            </a:r>
          </a:p>
          <a:p>
            <a:pPr marL="800100" lvl="1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2000" dirty="0"/>
              <a:t>Lhůta max. </a:t>
            </a:r>
            <a:r>
              <a:rPr lang="cs-CZ" sz="2000" b="1" dirty="0"/>
              <a:t>15 pracovních dnů </a:t>
            </a:r>
            <a:r>
              <a:rPr lang="cs-CZ" sz="2000" dirty="0"/>
              <a:t>od ukončení příjmu žádostí o podporu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sz="2000" dirty="0"/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sz="2000" dirty="0"/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2000" dirty="0"/>
              <a:t>Na základě návrhu Výběrové komise MAS PODBRDSKO, z.s.</a:t>
            </a:r>
          </a:p>
          <a:p>
            <a:r>
              <a:rPr lang="cs-CZ" dirty="0"/>
              <a:t>	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sz="2000" dirty="0"/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43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502BD2D-9380-4ACD-B072-A02631C6CE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673510"/>
            <a:ext cx="7404385" cy="105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750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7976" y="476672"/>
            <a:ext cx="7563599" cy="596697"/>
          </a:xfrm>
        </p:spPr>
        <p:txBody>
          <a:bodyPr>
            <a:noAutofit/>
          </a:bodyPr>
          <a:lstStyle/>
          <a:p>
            <a:pPr algn="l"/>
            <a:r>
              <a:rPr lang="cs-CZ" sz="2400" cap="all" spc="-100" dirty="0">
                <a:solidFill>
                  <a:srgbClr val="23A9E1"/>
                </a:solidFill>
              </a:rPr>
              <a:t>Závěrečné ověření způsobilosti a vydání právního aktu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4" y="1052736"/>
            <a:ext cx="8136904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86294" y="1268760"/>
            <a:ext cx="804614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Provádí ŘO OPŽP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2000" dirty="0"/>
              <a:t>Závěrečné ověření způsobilosti 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2000" dirty="0"/>
              <a:t>Vydání právního aktu</a:t>
            </a:r>
          </a:p>
          <a:p>
            <a:r>
              <a:rPr lang="cs-CZ" dirty="0"/>
              <a:t>	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sz="2000" dirty="0"/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44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73E946B-F5CD-43F0-B926-0FB196D60D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667156"/>
            <a:ext cx="7404385" cy="105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886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45</a:t>
            </a:fld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899591" y="2132856"/>
            <a:ext cx="7836433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cap="all" spc="-100" dirty="0">
                <a:solidFill>
                  <a:srgbClr val="23A9E1"/>
                </a:solidFill>
              </a:rPr>
              <a:t>DOTAZY A ZÁVĚR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A82C2B2-0D9A-4137-9957-74E85B3109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655216"/>
            <a:ext cx="7404385" cy="105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586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7976" y="692696"/>
            <a:ext cx="7563599" cy="596697"/>
          </a:xfrm>
        </p:spPr>
        <p:txBody>
          <a:bodyPr>
            <a:normAutofit/>
          </a:bodyPr>
          <a:lstStyle/>
          <a:p>
            <a:pPr algn="l"/>
            <a:r>
              <a:rPr lang="cs-CZ" sz="3200" cap="all" spc="-100" dirty="0">
                <a:solidFill>
                  <a:srgbClr val="23A9E1"/>
                </a:solidFill>
              </a:rPr>
              <a:t>dotazy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4" y="1272541"/>
            <a:ext cx="8136904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76927"/>
            <a:ext cx="7159934" cy="403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46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C252A60-547B-416C-B873-D8FFE892FF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12" y="5696597"/>
            <a:ext cx="7404385" cy="105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51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7976" y="692696"/>
            <a:ext cx="7563599" cy="596697"/>
          </a:xfrm>
        </p:spPr>
        <p:txBody>
          <a:bodyPr>
            <a:normAutofit/>
          </a:bodyPr>
          <a:lstStyle/>
          <a:p>
            <a:pPr algn="l"/>
            <a:r>
              <a:rPr lang="cs-CZ" sz="3200" cap="all" spc="-100" dirty="0">
                <a:solidFill>
                  <a:srgbClr val="23A9E1"/>
                </a:solidFill>
              </a:rPr>
              <a:t>děkujeme za pozornost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4" y="1272541"/>
            <a:ext cx="8136904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47</a:t>
            </a:fld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115616" y="1318260"/>
            <a:ext cx="719595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Kontakty na vyhlašovatele Výzvy MAS PODBRDSKO:</a:t>
            </a:r>
            <a:endParaRPr lang="cs-CZ" dirty="0"/>
          </a:p>
          <a:p>
            <a:endParaRPr lang="cs-CZ" i="1" u="sng" dirty="0"/>
          </a:p>
          <a:p>
            <a:r>
              <a:rPr lang="cs-CZ" i="1" u="sng" dirty="0"/>
              <a:t>Adresa vyhlašovatele:</a:t>
            </a:r>
            <a:r>
              <a:rPr lang="cs-CZ" dirty="0"/>
              <a:t> MAS PODBRDSKO, z.s., Hvožďany 80, 262 44 Hvožďany</a:t>
            </a:r>
          </a:p>
          <a:p>
            <a:r>
              <a:rPr lang="cs-CZ" i="1" u="sng" dirty="0"/>
              <a:t>Korespondenční adresa:</a:t>
            </a:r>
            <a:r>
              <a:rPr lang="cs-CZ" dirty="0"/>
              <a:t> MAS PODBRDSKO, z.s., Městské zdravotnické zařízení, Komenského 646, Rožmitál pod Třemšínem 262 42</a:t>
            </a:r>
          </a:p>
          <a:p>
            <a:r>
              <a:rPr lang="cs-CZ" i="1" u="sng" dirty="0"/>
              <a:t>Kontaktní místo:</a:t>
            </a:r>
            <a:r>
              <a:rPr lang="cs-CZ" dirty="0"/>
              <a:t> MAS PODBRDSKO, z.s., Městské zdravotnické zařízení, Komenského 646, Rožmitál pod Třemšínem 262 42</a:t>
            </a:r>
          </a:p>
          <a:p>
            <a:endParaRPr lang="cs-CZ" i="1" u="sng" dirty="0"/>
          </a:p>
          <a:p>
            <a:r>
              <a:rPr lang="cs-CZ" i="1" u="sng" dirty="0"/>
              <a:t>Spojení na vyhlašovatele:</a:t>
            </a:r>
            <a:r>
              <a:rPr lang="cs-CZ" dirty="0"/>
              <a:t> </a:t>
            </a:r>
          </a:p>
          <a:p>
            <a:r>
              <a:rPr lang="cs-CZ" dirty="0"/>
              <a:t>	email	</a:t>
            </a:r>
            <a:r>
              <a:rPr lang="cs-CZ" dirty="0">
                <a:hlinkClick r:id="rId4"/>
              </a:rPr>
              <a:t>vyzvy@maspodbrdsko.cz</a:t>
            </a:r>
            <a:r>
              <a:rPr lang="cs-CZ" dirty="0"/>
              <a:t>, </a:t>
            </a:r>
          </a:p>
          <a:p>
            <a:r>
              <a:rPr lang="cs-CZ" dirty="0"/>
              <a:t>	telefon	VENDULA ŠEDIVÁ 724 860 369</a:t>
            </a:r>
          </a:p>
          <a:p>
            <a:r>
              <a:rPr lang="cs-CZ" dirty="0"/>
              <a:t>		JANA FILINOVÁ 723 435 274</a:t>
            </a:r>
          </a:p>
          <a:p>
            <a:endParaRPr lang="cs-CZ" dirty="0"/>
          </a:p>
          <a:p>
            <a:r>
              <a:rPr lang="cs-CZ" sz="2000" b="1" dirty="0"/>
              <a:t>www.maspodbrdsko.cz</a:t>
            </a:r>
            <a:endParaRPr lang="cs-CZ" b="1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68B4A97-FCBD-41A8-A561-19ACB20ABE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7156"/>
            <a:ext cx="7404385" cy="105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18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7976" y="692696"/>
            <a:ext cx="7563599" cy="596697"/>
          </a:xfrm>
        </p:spPr>
        <p:txBody>
          <a:bodyPr>
            <a:normAutofit/>
          </a:bodyPr>
          <a:lstStyle/>
          <a:p>
            <a:pPr algn="l"/>
            <a:r>
              <a:rPr lang="cs-CZ" sz="3200" cap="all" spc="-100" dirty="0">
                <a:solidFill>
                  <a:srgbClr val="23A9E1"/>
                </a:solidFill>
              </a:rPr>
              <a:t>Termíny a alokace výzvy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4" y="1272541"/>
            <a:ext cx="8136904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16861" y="1214377"/>
            <a:ext cx="821375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</a:pPr>
            <a:endParaRPr lang="cs-CZ" sz="2000" dirty="0"/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2000" dirty="0"/>
              <a:t>Datum zahájení realizace projektu – </a:t>
            </a:r>
            <a:r>
              <a:rPr lang="cs-CZ" sz="2000" b="1" dirty="0"/>
              <a:t>1.1.2014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2000" dirty="0"/>
              <a:t>Nejzazší datum pro ukončení fyzické realizace projektu: </a:t>
            </a:r>
            <a:r>
              <a:rPr lang="cs-CZ" sz="2000" b="1" dirty="0"/>
              <a:t>30.6.2023</a:t>
            </a:r>
          </a:p>
          <a:p>
            <a:pPr>
              <a:buClr>
                <a:srgbClr val="00B0F0"/>
              </a:buClr>
            </a:pPr>
            <a:endParaRPr lang="cs-CZ" sz="2000" dirty="0"/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2000" dirty="0"/>
              <a:t>Minimální výše celkových způsobilých výdajů: </a:t>
            </a:r>
            <a:r>
              <a:rPr lang="cs-CZ" sz="2000" b="1" dirty="0"/>
              <a:t>100.000 Kč 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2000" dirty="0"/>
              <a:t>Maximální výše celkových způsobilých výdajů: </a:t>
            </a:r>
            <a:r>
              <a:rPr lang="cs-CZ" sz="2000" b="1" dirty="0"/>
              <a:t>2.000.000 Kč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2000" dirty="0"/>
              <a:t>Alokace MAS: </a:t>
            </a:r>
            <a:r>
              <a:rPr lang="cs-CZ" b="1" dirty="0"/>
              <a:t>5.040.000,- Kč</a:t>
            </a:r>
            <a:endParaRPr lang="cs-CZ" sz="2000" b="1" dirty="0"/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2000" dirty="0"/>
              <a:t>Celková výše způsobilých výdajů(vč. spoluúčasti žadatele): </a:t>
            </a:r>
            <a:r>
              <a:rPr lang="cs-CZ" sz="2000" b="1" dirty="0"/>
              <a:t>8.400.000 Kč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sz="2000" b="1" dirty="0"/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sz="2000" b="1" dirty="0"/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2000" dirty="0"/>
              <a:t>Míra podpory: 60/ </a:t>
            </a:r>
            <a:r>
              <a:rPr lang="cs-CZ" sz="2000" b="1" dirty="0">
                <a:solidFill>
                  <a:srgbClr val="FF0000"/>
                </a:solidFill>
              </a:rPr>
              <a:t>40% spoluúčast žadatele 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sz="2000" dirty="0"/>
          </a:p>
          <a:p>
            <a:pPr>
              <a:buClr>
                <a:srgbClr val="00B0F0"/>
              </a:buClr>
            </a:pPr>
            <a:endParaRPr lang="cs-CZ" sz="2000" dirty="0"/>
          </a:p>
          <a:p>
            <a:pPr>
              <a:buClr>
                <a:srgbClr val="00B0F0"/>
              </a:buClr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5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B8132DF-1954-4715-B9B0-E5603B2D72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667156"/>
            <a:ext cx="7404385" cy="105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33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7976" y="292639"/>
            <a:ext cx="7563599" cy="596697"/>
          </a:xfrm>
        </p:spPr>
        <p:txBody>
          <a:bodyPr>
            <a:normAutofit/>
          </a:bodyPr>
          <a:lstStyle/>
          <a:p>
            <a:pPr algn="l"/>
            <a:r>
              <a:rPr lang="cs-CZ" sz="3200" cap="all" spc="-100" dirty="0">
                <a:solidFill>
                  <a:srgbClr val="23A9E1"/>
                </a:solidFill>
              </a:rPr>
              <a:t>území realizace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3" y="866476"/>
            <a:ext cx="8136904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47975" y="764705"/>
            <a:ext cx="807249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</a:pPr>
            <a:endParaRPr lang="cs-CZ" b="1" dirty="0"/>
          </a:p>
          <a:p>
            <a:pPr>
              <a:buClr>
                <a:srgbClr val="00B0F0"/>
              </a:buClr>
            </a:pPr>
            <a:endParaRPr lang="cs-CZ" b="1" dirty="0"/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b="1" dirty="0"/>
              <a:t>Místo realizace </a:t>
            </a:r>
            <a:r>
              <a:rPr lang="cs-CZ" dirty="0"/>
              <a:t>- Území MAS PODBRDSKO vymezené ve schválené strategii CLLD </a:t>
            </a:r>
          </a:p>
          <a:p>
            <a:pPr marL="800100" lvl="1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dirty="0"/>
              <a:t>výdaje spojené s realizací části projektu, která zasahuje mimo území MAS vymezené v integrované strategii CLLD, jsou nezpůsobilé</a:t>
            </a:r>
          </a:p>
          <a:p>
            <a:pPr marL="800100" lvl="1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dirty="0"/>
              <a:t>Revitalizované plochy se musí nacházet ve </a:t>
            </a:r>
            <a:r>
              <a:rPr lang="cs-CZ" b="1" dirty="0"/>
              <a:t>stávajícím zastavěném území sídla nebo na zastavitelné ploše mimo zastavěné území</a:t>
            </a:r>
            <a:r>
              <a:rPr lang="cs-CZ" dirty="0"/>
              <a:t>, na které od doby schválení územního plánu došlo k realizaci zástavby nebo bylo vydáno stavební povolení. Revitalizované plochy zeleně musí být v územním plánu vymezeny jako zeleň ve veřejném prostranství nebo samostatně vymezeny jako plochy zeleně nebo vymezeny v rámci systému sídelní zeleně jako plochy, jejichž podmínky využití zajišťují ochranu před zastavěním a umožňují využití jako zeleň. </a:t>
            </a:r>
          </a:p>
          <a:p>
            <a:pPr>
              <a:buClr>
                <a:srgbClr val="00B0F0"/>
              </a:buClr>
            </a:pPr>
            <a:endParaRPr lang="cs-CZ" dirty="0"/>
          </a:p>
          <a:p>
            <a:pPr marL="800100" lvl="1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6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63E15C2-BEE2-4366-AFCC-7A8C34D6D9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638144"/>
            <a:ext cx="7404385" cy="105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95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7976" y="692696"/>
            <a:ext cx="7563599" cy="596697"/>
          </a:xfrm>
        </p:spPr>
        <p:txBody>
          <a:bodyPr>
            <a:normAutofit/>
          </a:bodyPr>
          <a:lstStyle/>
          <a:p>
            <a:pPr algn="l"/>
            <a:r>
              <a:rPr lang="cs-CZ" sz="3200" cap="all" spc="-100" dirty="0">
                <a:solidFill>
                  <a:srgbClr val="23A9E1"/>
                </a:solidFill>
              </a:rPr>
              <a:t>Závazné dokumenty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4" y="1272541"/>
            <a:ext cx="8136904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39551" y="1700806"/>
            <a:ext cx="819647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Pravidla pro žadatele a příjemce podpory z OPŽP 2014-2020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dirty="0"/>
              <a:t>Závazná pro všechny specifické cíle a výzvy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dirty="0">
                <a:hlinkClick r:id="rId4"/>
              </a:rPr>
              <a:t>http://www.opzp.cz/dokumenty/download/33-20-Pr%C5%BDaP_verze%2020.pdf</a:t>
            </a:r>
            <a:r>
              <a:rPr lang="cs-CZ" dirty="0"/>
              <a:t>: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dirty="0">
                <a:hlinkClick r:id="rId5"/>
              </a:rPr>
              <a:t>http://www.opzp.cz/obecne-pokyny/dokumenty#folder=1</a:t>
            </a:r>
            <a:endParaRPr lang="cs-CZ" dirty="0"/>
          </a:p>
          <a:p>
            <a:pPr>
              <a:buClr>
                <a:srgbClr val="00B0F0"/>
              </a:buClr>
            </a:pPr>
            <a:endParaRPr lang="cs-CZ" dirty="0"/>
          </a:p>
          <a:p>
            <a:endParaRPr lang="cs-CZ" dirty="0"/>
          </a:p>
          <a:p>
            <a:r>
              <a:rPr lang="cs-CZ" dirty="0"/>
              <a:t>Vymezení pro MAS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dirty="0"/>
              <a:t>Pomůcka vytvořená pro MAS s přesnějším vymezením opatření pro MAS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dirty="0">
                <a:hlinkClick r:id="rId6"/>
              </a:rPr>
              <a:t>http://www.maspodbrdsko.cz/e_download.php?file=data/editor/318cs_2.pdf&amp;original=P%C5%99%C3%ADru%C4%8Dka_PO4.pdf</a:t>
            </a:r>
            <a:endParaRPr lang="cs-CZ" dirty="0"/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7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AC8D624-AEF5-4555-9670-36A247FA45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08" y="5667156"/>
            <a:ext cx="7404385" cy="105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04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6718" y="214910"/>
            <a:ext cx="7563599" cy="596697"/>
          </a:xfrm>
        </p:spPr>
        <p:txBody>
          <a:bodyPr>
            <a:normAutofit/>
          </a:bodyPr>
          <a:lstStyle/>
          <a:p>
            <a:pPr algn="l"/>
            <a:r>
              <a:rPr lang="cs-CZ" sz="3200" cap="all" spc="-100" dirty="0">
                <a:solidFill>
                  <a:srgbClr val="23A9E1"/>
                </a:solidFill>
              </a:rPr>
              <a:t>Oprávnění žadatelé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4" y="788747"/>
            <a:ext cx="8136904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36089" y="889843"/>
            <a:ext cx="7704856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700" dirty="0"/>
              <a:t>kraje,</a:t>
            </a:r>
          </a:p>
          <a:p>
            <a:pPr marL="285750" lvl="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700" dirty="0"/>
              <a:t>obce,</a:t>
            </a:r>
          </a:p>
          <a:p>
            <a:pPr marL="285750" lvl="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700" dirty="0"/>
              <a:t>dobrovolné svazky obcí,</a:t>
            </a:r>
          </a:p>
          <a:p>
            <a:pPr marL="285750" lvl="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700" dirty="0"/>
              <a:t>organizační složky státu (s výjimkou pozemkových úřadů a AOPK ČR),</a:t>
            </a:r>
          </a:p>
          <a:p>
            <a:pPr marL="285750" lvl="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700" dirty="0"/>
              <a:t>státní podniky,</a:t>
            </a:r>
          </a:p>
          <a:p>
            <a:pPr marL="285750" lvl="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700" dirty="0"/>
              <a:t>veřejné výzkumné instituce a výzkumné organizace podle zákona č. 130/2002 Sb., o podpoře výzkumu, experimentálního vývoje a inovací z veřejných prostředků a o změně některých souvisejících zákonů (zákon o podpoře výzkumu a experimentálního vývoje a inovací), ve znění pozdějších předpisů, pokud jsou veřejnoprávními subjekty,</a:t>
            </a:r>
          </a:p>
          <a:p>
            <a:pPr marL="285750" lvl="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700" dirty="0"/>
              <a:t>veřejnoprávní instituce,</a:t>
            </a:r>
          </a:p>
          <a:p>
            <a:pPr marL="285750" lvl="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700" dirty="0"/>
              <a:t>příspěvkové organizace,</a:t>
            </a:r>
          </a:p>
          <a:p>
            <a:pPr marL="285750" lvl="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700" dirty="0"/>
              <a:t>vysoké školy, školy a školská zařízení,</a:t>
            </a:r>
          </a:p>
          <a:p>
            <a:pPr marL="285750" lvl="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700" dirty="0"/>
              <a:t>nestátní neziskové organizace (obecně prospěšné společnosti, nadace, nadační fondy, ústavy, spolky),</a:t>
            </a:r>
          </a:p>
          <a:p>
            <a:pPr marL="285750" lvl="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700" dirty="0"/>
              <a:t>církve a náboženské společnosti a jejich svazy,</a:t>
            </a:r>
          </a:p>
          <a:p>
            <a:pPr marL="285750" lvl="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700" dirty="0"/>
              <a:t>podnikatelské subjekty,</a:t>
            </a:r>
          </a:p>
          <a:p>
            <a:pPr marL="285750" lvl="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700" dirty="0"/>
              <a:t>obchodní společnosti a družstva,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sz="1700" dirty="0"/>
              <a:t>fyzické osoby podnikající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8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55FBEBF-C2BB-40BE-BBB8-DFD3B953BE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678124"/>
            <a:ext cx="7404385" cy="105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79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9749" y="214879"/>
            <a:ext cx="7563599" cy="596697"/>
          </a:xfrm>
        </p:spPr>
        <p:txBody>
          <a:bodyPr>
            <a:normAutofit/>
          </a:bodyPr>
          <a:lstStyle/>
          <a:p>
            <a:pPr algn="l"/>
            <a:r>
              <a:rPr lang="cs-CZ" sz="3200" cap="all" spc="-100" dirty="0">
                <a:solidFill>
                  <a:srgbClr val="23A9E1"/>
                </a:solidFill>
              </a:rPr>
              <a:t>PODPOROVANÉ aktivity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22" y="816595"/>
            <a:ext cx="8136904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0A-9FA1-467C-8B31-629EBD573966}" type="slidenum">
              <a:rPr lang="cs-CZ" smtClean="0"/>
              <a:t>9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1D06B69-F700-41FA-B2E6-008AE5BE94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686512"/>
            <a:ext cx="7404385" cy="1054319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A9D98A31-DB9B-441E-A909-C5BAFE74C06D}"/>
              </a:ext>
            </a:extLst>
          </p:cNvPr>
          <p:cNvSpPr/>
          <p:nvPr/>
        </p:nvSpPr>
        <p:spPr>
          <a:xfrm>
            <a:off x="609748" y="919839"/>
            <a:ext cx="828273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dirty="0"/>
              <a:t>Zakládání/obnova funkčně propojených ploch a prvků veřejně přístupné sídelní zeleně (vč. vodních prvků a ploch):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b="1" dirty="0"/>
              <a:t>zakládání a obnova ploch a prvků veřejné zeleně </a:t>
            </a:r>
            <a:r>
              <a:rPr lang="cs-CZ" dirty="0"/>
              <a:t>(parků, zahrad, sadů, uličních stromořadí, alejí, lesoparků, remízů, průlehů) a zlepšení jejich funkčního stavu liniovými, skupinovými i solitérními výsadbami stromů doprovázenými založením zatravněných ploch nebo ošetřením stromů či výsadbami keřů a realizace funkčních propojení přírodních ploch a prvků,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u="sng" dirty="0"/>
              <a:t>jako součást realizace </a:t>
            </a:r>
            <a:r>
              <a:rPr lang="cs-CZ" dirty="0"/>
              <a:t>zeleně </a:t>
            </a:r>
            <a:r>
              <a:rPr lang="cs-CZ" b="1" dirty="0"/>
              <a:t>obnova a zakládání doprovodných vodních prvků a ploch přírodě blízkého charakteru </a:t>
            </a:r>
            <a:r>
              <a:rPr lang="cs-CZ" dirty="0"/>
              <a:t>(vytvoření vodních a mokřadních biotopů – tůní/jezírek, mokřadů, průlehů a jiných terénních sníženin, částí vodních toků, drobných retenčních nádrží na srážkovou vodu apod. prostorově začleněných a funkčně provázaných s realizovanými plochami zeleně, které zároveň zvyšují retenční potenciál sídelního prostředí a zpomalují odtok srážkové vody),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u="sng" dirty="0"/>
              <a:t>jako součást realizace </a:t>
            </a:r>
            <a:r>
              <a:rPr lang="cs-CZ" dirty="0"/>
              <a:t>zeleně </a:t>
            </a:r>
            <a:r>
              <a:rPr lang="cs-CZ" b="1" dirty="0"/>
              <a:t>opatření na podporu biodiverzity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Nelze opětovně financovat projekty, které již byly podpořeny v rámci OPŽP 2007 – 2013 a žadatel se zavázal v době udržitelnosti k plnění cílů podpory.</a:t>
            </a:r>
          </a:p>
          <a:p>
            <a:pPr marL="285750" lvl="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cs-CZ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99061123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11075</TotalTime>
  <Words>4270</Words>
  <Application>Microsoft Office PowerPoint</Application>
  <PresentationFormat>Předvádění na obrazovce (4:3)</PresentationFormat>
  <Paragraphs>547</Paragraphs>
  <Slides>47</Slides>
  <Notes>47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47</vt:i4>
      </vt:variant>
    </vt:vector>
  </HeadingPairs>
  <TitlesOfParts>
    <vt:vector size="51" baseType="lpstr">
      <vt:lpstr>Arial</vt:lpstr>
      <vt:lpstr>Calibri</vt:lpstr>
      <vt:lpstr>Wingdings</vt:lpstr>
      <vt:lpstr>Motiv systému Office</vt:lpstr>
      <vt:lpstr>Seminář pro žadatele</vt:lpstr>
      <vt:lpstr>Obsah prezentace</vt:lpstr>
      <vt:lpstr>Prezentace aplikace PowerPoint</vt:lpstr>
      <vt:lpstr>Základní informace</vt:lpstr>
      <vt:lpstr>Termíny a alokace výzvy</vt:lpstr>
      <vt:lpstr>území realizace</vt:lpstr>
      <vt:lpstr>Závazné dokumenty</vt:lpstr>
      <vt:lpstr>Oprávnění žadatelé</vt:lpstr>
      <vt:lpstr>PODPOROVANÉ aktivity</vt:lpstr>
      <vt:lpstr>omezení</vt:lpstr>
      <vt:lpstr>doporučení</vt:lpstr>
      <vt:lpstr>Způsobilé výdaje a rozpočet</vt:lpstr>
      <vt:lpstr>Hlavní způsobilé výdaje</vt:lpstr>
      <vt:lpstr>způsobilé výdaje </vt:lpstr>
      <vt:lpstr>způsobilé výdaje </vt:lpstr>
      <vt:lpstr>způsobilé výdaje </vt:lpstr>
      <vt:lpstr>způsobilé výdaje - rozpad</vt:lpstr>
      <vt:lpstr>způsobilé výdaje - příklady</vt:lpstr>
      <vt:lpstr>nezpůsobilé výdaje</vt:lpstr>
      <vt:lpstr>nezpůsobilé výdaje</vt:lpstr>
      <vt:lpstr>Povinné přílohy</vt:lpstr>
      <vt:lpstr>Povinné přílohy</vt:lpstr>
      <vt:lpstr>Povinné přílohy</vt:lpstr>
      <vt:lpstr>Povinné přílohy</vt:lpstr>
      <vt:lpstr>Výpis specifických náležitostí projektové dokumentace   </vt:lpstr>
      <vt:lpstr>ZPŮSOB PODÁNÍ ŽÁDOSTI O PODPORU</vt:lpstr>
      <vt:lpstr>Způsob podání žádosti o podporu</vt:lpstr>
      <vt:lpstr>Způsob podání žádosti o podporu</vt:lpstr>
      <vt:lpstr>IS KP14+</vt:lpstr>
      <vt:lpstr>IS KP14+  způsob podání žádosti</vt:lpstr>
      <vt:lpstr>Úvodní obrazovka is kp14+</vt:lpstr>
      <vt:lpstr>IS kP14+ žadatel</vt:lpstr>
      <vt:lpstr>Nová žádost o podporu</vt:lpstr>
      <vt:lpstr>Výběr výzvy</vt:lpstr>
      <vt:lpstr>Výběr podvýzvy</vt:lpstr>
      <vt:lpstr>Výběr výzvy MAS</vt:lpstr>
      <vt:lpstr>Hodnocení a výběr projektů</vt:lpstr>
      <vt:lpstr>Obecné informace k hodnocení projektů</vt:lpstr>
      <vt:lpstr>Časové schéma</vt:lpstr>
      <vt:lpstr>Kontrola formálních náležitostí a přijatelnosti</vt:lpstr>
      <vt:lpstr>Věcné hodnocení</vt:lpstr>
      <vt:lpstr>Věcné hodnocení</vt:lpstr>
      <vt:lpstr>Výběr projektů</vt:lpstr>
      <vt:lpstr>Závěrečné ověření způsobilosti a vydání právního aktu</vt:lpstr>
      <vt:lpstr>Prezentace aplikace PowerPoint</vt:lpstr>
      <vt:lpstr>dotazy</vt:lpstr>
      <vt:lpstr>děkujeme za pozornost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HP</dc:creator>
  <cp:lastModifiedBy>MAS Podbrdsko</cp:lastModifiedBy>
  <cp:revision>240</cp:revision>
  <dcterms:created xsi:type="dcterms:W3CDTF">2016-05-31T08:32:53Z</dcterms:created>
  <dcterms:modified xsi:type="dcterms:W3CDTF">2019-02-12T09:41:58Z</dcterms:modified>
</cp:coreProperties>
</file>