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3" r:id="rId3"/>
    <p:sldId id="266" r:id="rId4"/>
    <p:sldId id="265" r:id="rId5"/>
    <p:sldId id="267" r:id="rId6"/>
    <p:sldId id="276" r:id="rId7"/>
    <p:sldId id="277" r:id="rId8"/>
    <p:sldId id="278" r:id="rId9"/>
    <p:sldId id="279" r:id="rId10"/>
    <p:sldId id="269" r:id="rId11"/>
    <p:sldId id="264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CCCC"/>
    <a:srgbClr val="5FA4E5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47" autoAdjust="0"/>
  </p:normalViewPr>
  <p:slideViewPr>
    <p:cSldViewPr snapToGrid="0" snapToObjects="1">
      <p:cViewPr>
        <p:scale>
          <a:sx n="100" d="100"/>
          <a:sy n="100" d="100"/>
        </p:scale>
        <p:origin x="-516" y="936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3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jiranek@crr.cz" TargetMode="External"/><Relationship Id="rId3" Type="http://schemas.openxmlformats.org/officeDocument/2006/relationships/hyperlink" Target="mailto:iropatredocesky@crr.cz" TargetMode="External"/><Relationship Id="rId7" Type="http://schemas.openxmlformats.org/officeDocument/2006/relationships/hyperlink" Target="mailto:majdisova@crr.cz" TargetMode="External"/><Relationship Id="rId2" Type="http://schemas.openxmlformats.org/officeDocument/2006/relationships/hyperlink" Target="mailto:cechova@crr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anova@crr.cz" TargetMode="External"/><Relationship Id="rId5" Type="http://schemas.openxmlformats.org/officeDocument/2006/relationships/hyperlink" Target="mailto:saldova@crr.cz" TargetMode="External"/><Relationship Id="rId10" Type="http://schemas.openxmlformats.org/officeDocument/2006/relationships/image" Target="../media/image4.jpeg"/><Relationship Id="rId4" Type="http://schemas.openxmlformats.org/officeDocument/2006/relationships/hyperlink" Target="mailto:marsalkova@crr.cz" TargetMode="External"/><Relationship Id="rId9" Type="http://schemas.openxmlformats.org/officeDocument/2006/relationships/hyperlink" Target="http://www.crr.cz/cs/crr/kontakty-iop-irop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veselsky@crr.cz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ssf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cs/crr/kalendar-akci/" TargetMode="External"/><Relationship Id="rId2" Type="http://schemas.openxmlformats.org/officeDocument/2006/relationships/hyperlink" Target="http://www.dotaceeu.cz/IR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52" y="715082"/>
            <a:ext cx="8987148" cy="1997296"/>
          </a:xfrm>
        </p:spPr>
        <p:txBody>
          <a:bodyPr>
            <a:normAutofit/>
          </a:bodyPr>
          <a:lstStyle/>
          <a:p>
            <a:pPr algn="ctr"/>
            <a:r>
              <a:rPr lang="cs-CZ" sz="3500" dirty="0"/>
              <a:t/>
            </a:r>
            <a:br>
              <a:rPr lang="cs-CZ" sz="3500" dirty="0"/>
            </a:br>
            <a:r>
              <a:rPr lang="cs-CZ" sz="3500" dirty="0" smtClean="0"/>
              <a:t>Centrum pro regionální rozvoj České republiky v období 2014-2020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667125"/>
            <a:ext cx="7781925" cy="1375649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 </a:t>
            </a:r>
          </a:p>
          <a:p>
            <a:pPr algn="ctr"/>
            <a:r>
              <a:rPr lang="cs-CZ" sz="2000" dirty="0" smtClean="0"/>
              <a:t>Mgr. Jan Veselský, specialista pro absorpční kapacitu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6850" y="6356350"/>
            <a:ext cx="4057009" cy="369888"/>
          </a:xfrm>
        </p:spPr>
        <p:txBody>
          <a:bodyPr>
            <a:normAutofit fontScale="77500" lnSpcReduction="20000"/>
          </a:bodyPr>
          <a:lstStyle/>
          <a:p>
            <a:r>
              <a:rPr lang="cs-CZ" sz="1400" dirty="0" smtClean="0"/>
              <a:t>9.2.2016 Praha- </a:t>
            </a:r>
            <a:r>
              <a:rPr lang="cs-CZ" sz="1400" b="1" dirty="0" smtClean="0"/>
              <a:t>Dotační možnosti a aktuální výzvy v rámci  IROP</a:t>
            </a:r>
            <a:endParaRPr lang="en-US" sz="1400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84263"/>
            <a:ext cx="8629649" cy="5041901"/>
          </a:xfrm>
        </p:spPr>
        <p:txBody>
          <a:bodyPr>
            <a:normAutofit lnSpcReduction="10000"/>
          </a:bodyPr>
          <a:lstStyle/>
          <a:p>
            <a:pPr marL="533400" lvl="2" indent="0" algn="ctr">
              <a:buNone/>
            </a:pPr>
            <a:endParaRPr lang="cs-CZ" dirty="0" smtClean="0"/>
          </a:p>
          <a:p>
            <a:pPr marL="533400" lvl="2" indent="0" algn="ctr">
              <a:buNone/>
            </a:pPr>
            <a:endParaRPr lang="cs-CZ" dirty="0"/>
          </a:p>
          <a:p>
            <a:pPr marL="533400" lvl="2" indent="0" algn="ctr">
              <a:buNone/>
            </a:pPr>
            <a:endParaRPr lang="cs-CZ" dirty="0" smtClean="0"/>
          </a:p>
          <a:p>
            <a:pPr marL="533400" lvl="2" indent="0" algn="ctr">
              <a:buNone/>
            </a:pPr>
            <a:r>
              <a:rPr lang="cs-CZ" b="1" dirty="0" smtClean="0"/>
              <a:t>Obecné </a:t>
            </a:r>
            <a:r>
              <a:rPr lang="cs-CZ" b="1" dirty="0"/>
              <a:t>dotazy i dotazy ke specifickým cílům konzultujte s kontaktním pracovníkem Centra pro regionální rozvoj pro příslušný </a:t>
            </a:r>
            <a:r>
              <a:rPr lang="cs-CZ" b="1" dirty="0" smtClean="0"/>
              <a:t>kraj:</a:t>
            </a:r>
            <a:endParaRPr lang="cs-CZ" b="1" dirty="0"/>
          </a:p>
          <a:p>
            <a:pPr marL="533400" lvl="2" indent="0" algn="ctr">
              <a:buNone/>
            </a:pPr>
            <a:endParaRPr lang="cs-CZ" b="1" dirty="0"/>
          </a:p>
          <a:p>
            <a:pPr marL="533400" lvl="2" indent="0" algn="ctr">
              <a:buNone/>
            </a:pPr>
            <a:r>
              <a:rPr lang="cs-CZ" b="1" dirty="0" smtClean="0"/>
              <a:t>Kontakt na oddělení pro Středočeský kraj</a:t>
            </a:r>
          </a:p>
          <a:p>
            <a:pPr marL="533400" lvl="2" indent="0" algn="ctr">
              <a:buNone/>
            </a:pPr>
            <a:r>
              <a:rPr lang="cs-CZ" sz="1400" dirty="0" smtClean="0"/>
              <a:t>Bc. Dana Čechová, vedoucí oddělení, tel. 731 604 806, 221 596 553, email</a:t>
            </a:r>
            <a:r>
              <a:rPr lang="cs-CZ" sz="1400" dirty="0"/>
              <a:t>: </a:t>
            </a:r>
            <a:r>
              <a:rPr lang="cs-CZ" sz="1400" u="sng" dirty="0" smtClean="0">
                <a:hlinkClick r:id="rId2"/>
              </a:rPr>
              <a:t>cechova@crr.cz</a:t>
            </a:r>
            <a:r>
              <a:rPr lang="cs-CZ" sz="1400" u="sng" dirty="0" smtClean="0"/>
              <a:t> </a:t>
            </a:r>
          </a:p>
          <a:p>
            <a:pPr marL="533400" lvl="2" indent="0" algn="ctr">
              <a:buNone/>
            </a:pPr>
            <a:r>
              <a:rPr lang="cs-CZ" sz="1400" b="1" dirty="0" smtClean="0"/>
              <a:t>Mgr. Jan Veselský, specialista pro absorpční kapacitu, tel</a:t>
            </a:r>
            <a:r>
              <a:rPr lang="cs-CZ" sz="1400" b="1" dirty="0"/>
              <a:t>. 725 037 963</a:t>
            </a:r>
            <a:r>
              <a:rPr lang="cs-CZ" sz="1400" b="1" dirty="0" smtClean="0"/>
              <a:t>, </a:t>
            </a:r>
            <a:r>
              <a:rPr lang="cs-CZ" sz="1400" b="1" dirty="0"/>
              <a:t>email: </a:t>
            </a:r>
            <a:r>
              <a:rPr lang="cs-CZ" sz="1400" b="1" dirty="0" err="1" smtClean="0">
                <a:hlinkClick r:id="rId3"/>
              </a:rPr>
              <a:t>iropstredocesky</a:t>
            </a:r>
            <a:r>
              <a:rPr lang="en-US" sz="1400" b="1" dirty="0" smtClean="0">
                <a:hlinkClick r:id="rId3"/>
              </a:rPr>
              <a:t>@</a:t>
            </a:r>
            <a:r>
              <a:rPr lang="cs-CZ" sz="1400" b="1" dirty="0" smtClean="0">
                <a:hlinkClick r:id="rId3"/>
              </a:rPr>
              <a:t>crr.cz</a:t>
            </a:r>
            <a:endParaRPr lang="cs-CZ" sz="1400" b="1" dirty="0" smtClean="0"/>
          </a:p>
          <a:p>
            <a:pPr marL="533400" lvl="2" indent="0" algn="ctr">
              <a:buNone/>
            </a:pPr>
            <a:r>
              <a:rPr lang="cs-CZ" sz="1400" dirty="0" smtClean="0"/>
              <a:t>Ing. Veronika Maršálková, manažer projektu, tel. 221 596 524, email: </a:t>
            </a:r>
            <a:r>
              <a:rPr lang="cs-CZ" sz="1400" dirty="0" smtClean="0">
                <a:hlinkClick r:id="rId4"/>
              </a:rPr>
              <a:t>marsalkova@crr.cz</a:t>
            </a:r>
            <a:r>
              <a:rPr lang="cs-CZ" sz="1400" dirty="0" smtClean="0"/>
              <a:t> </a:t>
            </a:r>
          </a:p>
          <a:p>
            <a:pPr marL="533400" lvl="2" indent="0" algn="ctr">
              <a:buNone/>
            </a:pPr>
            <a:r>
              <a:rPr lang="cs-CZ" sz="1400" dirty="0" smtClean="0"/>
              <a:t>Ing. Barbora Šaldová, manažer projektu, tel. 221 596 , email: </a:t>
            </a:r>
            <a:r>
              <a:rPr lang="cs-CZ" sz="1400" dirty="0" smtClean="0">
                <a:hlinkClick r:id="rId5"/>
              </a:rPr>
              <a:t>saldova@crr.cz</a:t>
            </a:r>
            <a:r>
              <a:rPr lang="cs-CZ" sz="1400" dirty="0" smtClean="0"/>
              <a:t> </a:t>
            </a:r>
          </a:p>
          <a:p>
            <a:pPr marL="533400" lvl="2" indent="0" algn="ctr">
              <a:buNone/>
            </a:pPr>
            <a:r>
              <a:rPr lang="cs-CZ" sz="1400" dirty="0" smtClean="0"/>
              <a:t>Ing. Kamila Kaňová, manažer projektu, tel. 221 596 551, email: </a:t>
            </a:r>
            <a:r>
              <a:rPr lang="cs-CZ" sz="1400" dirty="0" err="1" smtClean="0">
                <a:hlinkClick r:id="rId6"/>
              </a:rPr>
              <a:t>kanova</a:t>
            </a:r>
            <a:r>
              <a:rPr lang="cs-CZ" sz="1400" dirty="0" smtClean="0">
                <a:hlinkClick r:id="rId6"/>
              </a:rPr>
              <a:t>@</a:t>
            </a:r>
            <a:r>
              <a:rPr lang="cs-CZ" sz="1400" dirty="0" err="1" smtClean="0">
                <a:hlinkClick r:id="rId6"/>
              </a:rPr>
              <a:t>crr.cz</a:t>
            </a:r>
            <a:r>
              <a:rPr lang="cs-CZ" sz="1400" dirty="0" smtClean="0"/>
              <a:t> </a:t>
            </a:r>
          </a:p>
          <a:p>
            <a:pPr marL="533400" lvl="2" indent="0" algn="ctr">
              <a:buNone/>
            </a:pPr>
            <a:r>
              <a:rPr lang="cs-CZ" sz="1400" dirty="0" smtClean="0"/>
              <a:t>Bc. Petra </a:t>
            </a:r>
            <a:r>
              <a:rPr lang="cs-CZ" sz="1400" dirty="0" err="1" smtClean="0"/>
              <a:t>Majdišová</a:t>
            </a:r>
            <a:r>
              <a:rPr lang="cs-CZ" sz="1400" dirty="0" smtClean="0"/>
              <a:t>, tel. 221 596 503, email: </a:t>
            </a:r>
            <a:r>
              <a:rPr lang="cs-CZ" sz="1400" dirty="0" err="1" smtClean="0">
                <a:hlinkClick r:id="rId7"/>
              </a:rPr>
              <a:t>majdisova</a:t>
            </a:r>
            <a:r>
              <a:rPr lang="cs-CZ" sz="1400" dirty="0" smtClean="0">
                <a:hlinkClick r:id="rId7"/>
              </a:rPr>
              <a:t>@</a:t>
            </a:r>
            <a:r>
              <a:rPr lang="cs-CZ" sz="1400" dirty="0" err="1" smtClean="0">
                <a:hlinkClick r:id="rId7"/>
              </a:rPr>
              <a:t>crr.cz</a:t>
            </a:r>
            <a:r>
              <a:rPr lang="cs-CZ" sz="1400" dirty="0" smtClean="0"/>
              <a:t> </a:t>
            </a:r>
          </a:p>
          <a:p>
            <a:pPr marL="533400" lvl="2" indent="0" algn="ctr">
              <a:buNone/>
            </a:pPr>
            <a:r>
              <a:rPr lang="cs-CZ" sz="1400" dirty="0" smtClean="0"/>
              <a:t>Bc. Kamil Jiránek, tel. 221 596 552, email: </a:t>
            </a:r>
            <a:r>
              <a:rPr lang="cs-CZ" sz="1400" dirty="0" smtClean="0">
                <a:hlinkClick r:id="rId8"/>
              </a:rPr>
              <a:t>jiranek@crr.cz</a:t>
            </a:r>
            <a:r>
              <a:rPr lang="cs-CZ" sz="1400" dirty="0" smtClean="0"/>
              <a:t> </a:t>
            </a:r>
          </a:p>
          <a:p>
            <a:pPr marL="533400" lvl="2" indent="0" algn="ctr">
              <a:buNone/>
            </a:pPr>
            <a:endParaRPr lang="cs-CZ" dirty="0" smtClean="0"/>
          </a:p>
          <a:p>
            <a:pPr marL="533400" lvl="2" indent="0" algn="ctr">
              <a:buNone/>
            </a:pPr>
            <a:r>
              <a:rPr lang="cs-CZ" dirty="0" smtClean="0"/>
              <a:t>Adresa: </a:t>
            </a:r>
            <a:r>
              <a:rPr lang="pt-BR" dirty="0"/>
              <a:t>nám. Míru 9, 120 53 Praha </a:t>
            </a:r>
            <a:r>
              <a:rPr lang="pt-BR" dirty="0" smtClean="0"/>
              <a:t>2</a:t>
            </a:r>
            <a:r>
              <a:rPr lang="cs-CZ" dirty="0" smtClean="0"/>
              <a:t> (Národní dům na Vinohradech)</a:t>
            </a:r>
          </a:p>
          <a:p>
            <a:pPr marL="533400" lvl="2" indent="0" algn="ctr">
              <a:buNone/>
            </a:pPr>
            <a:r>
              <a:rPr lang="cs-CZ" b="1" dirty="0" smtClean="0"/>
              <a:t>Kontakty IROP: </a:t>
            </a:r>
            <a:r>
              <a:rPr lang="cs-CZ" b="1" dirty="0">
                <a:hlinkClick r:id="rId9"/>
              </a:rPr>
              <a:t>http://www.crr.cz/cs/crr/kontakty-iop-irop</a:t>
            </a:r>
            <a:r>
              <a:rPr lang="cs-CZ" b="1" dirty="0" smtClean="0">
                <a:hlinkClick r:id="rId9"/>
              </a:rPr>
              <a:t>/</a:t>
            </a:r>
            <a:endParaRPr lang="cs-CZ" b="1" dirty="0" smtClean="0"/>
          </a:p>
          <a:p>
            <a:pPr marL="533400" lvl="2" indent="0" algn="ctr">
              <a:buNone/>
            </a:pPr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Konzultační servis pro žadatele: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5366" y="1788781"/>
            <a:ext cx="7383470" cy="2878469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>
                <a:hlinkClick r:id="rId2"/>
              </a:rPr>
              <a:t>iropstredocesky@crr.cz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>725 037 963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Obrázek 4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600" y="1304926"/>
            <a:ext cx="7909975" cy="4821238"/>
          </a:xfrm>
        </p:spPr>
        <p:txBody>
          <a:bodyPr>
            <a:normAutofit/>
          </a:bodyPr>
          <a:lstStyle/>
          <a:p>
            <a:pPr lvl="0" algn="just"/>
            <a:r>
              <a:rPr lang="cs-CZ" dirty="0" smtClean="0"/>
              <a:t>Státní </a:t>
            </a:r>
            <a:r>
              <a:rPr lang="cs-CZ" dirty="0"/>
              <a:t>příspěvková organizace zřízená Zákonem č. 248/2000 Sb., o podpoře regionálního rozvoje, a řízená Ministerstvem pro místní rozvoj ČR</a:t>
            </a:r>
          </a:p>
          <a:p>
            <a:pPr marL="454025" lvl="1" indent="-187325"/>
            <a:r>
              <a:rPr lang="cs-CZ" dirty="0"/>
              <a:t>zprostředkující subjekt pro vybrané operační programy </a:t>
            </a:r>
          </a:p>
          <a:p>
            <a:pPr marL="720725" lvl="2" indent="-187325"/>
            <a:r>
              <a:rPr lang="cs-CZ" dirty="0"/>
              <a:t>konzultační a informační činnost</a:t>
            </a:r>
          </a:p>
          <a:p>
            <a:pPr marL="720725" lvl="2" indent="-187325"/>
            <a:r>
              <a:rPr lang="cs-CZ" dirty="0"/>
              <a:t>kontrola a monitoring realizace projektů</a:t>
            </a:r>
          </a:p>
          <a:p>
            <a:pPr marL="720725" lvl="2" indent="-187325"/>
            <a:r>
              <a:rPr lang="cs-CZ" dirty="0"/>
              <a:t>(2014-2020) Integrovaný regionální operační program</a:t>
            </a:r>
          </a:p>
          <a:p>
            <a:pPr marL="720725" lvl="2" indent="-187325"/>
            <a:r>
              <a:rPr lang="cs-CZ" dirty="0"/>
              <a:t>(2007-2013) Integrovaný operační program, OP Technická pomoc</a:t>
            </a:r>
          </a:p>
          <a:p>
            <a:pPr marL="720725" lvl="2" indent="-187325"/>
            <a:r>
              <a:rPr lang="cs-CZ" dirty="0"/>
              <a:t>(2004-2006) Společný regionální operační program, OP JPD2</a:t>
            </a:r>
          </a:p>
          <a:p>
            <a:pPr marL="720725" lvl="2" indent="-187325">
              <a:spcBef>
                <a:spcPts val="400"/>
              </a:spcBef>
            </a:pPr>
            <a:r>
              <a:rPr lang="cs-CZ" dirty="0"/>
              <a:t>(1998-2004) předvstupní programy (PHARE, ISPA, SAPARD)</a:t>
            </a:r>
          </a:p>
          <a:p>
            <a:pPr marL="454025" lvl="1" indent="-187325"/>
            <a:r>
              <a:rPr lang="cs-CZ" dirty="0"/>
              <a:t>kontrolní subjekt pro operační programy Cíle 3 (nyní Cíl 2)</a:t>
            </a:r>
          </a:p>
          <a:p>
            <a:pPr marL="454025" lvl="1" indent="-187325"/>
            <a:r>
              <a:rPr lang="cs-CZ" dirty="0"/>
              <a:t>hostitelská organizace pro pracoviště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Network</a:t>
            </a:r>
          </a:p>
          <a:p>
            <a:pPr marL="720725" lvl="2" indent="-187325"/>
            <a:r>
              <a:rPr lang="cs-CZ" dirty="0"/>
              <a:t>poradenství pro malé a střední podnikatele</a:t>
            </a:r>
            <a:endParaRPr lang="en-US" dirty="0"/>
          </a:p>
          <a:p>
            <a:pPr lvl="0" algn="just"/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http://www.crr.cz/cs/crr/novinky/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476"/>
            <a:ext cx="8229600" cy="933450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Centrum pro regionální rozvoj České </a:t>
            </a:r>
            <a:r>
              <a:rPr lang="cs-CZ" sz="2800" dirty="0" smtClean="0"/>
              <a:t>republiky</a:t>
            </a:r>
            <a:br>
              <a:rPr lang="cs-CZ" sz="2800" dirty="0" smtClean="0"/>
            </a:br>
            <a:r>
              <a:rPr lang="cs-CZ" sz="2800" dirty="0"/>
              <a:t>(Centrum)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375" y="1084264"/>
            <a:ext cx="7700425" cy="5364162"/>
          </a:xfrm>
        </p:spPr>
        <p:txBody>
          <a:bodyPr>
            <a:normAutofit/>
          </a:bodyPr>
          <a:lstStyle/>
          <a:p>
            <a:pPr marL="720725" lvl="2" indent="-187325"/>
            <a:r>
              <a:rPr lang="cs-CZ" b="1" dirty="0" smtClean="0"/>
              <a:t>Poskytování konzultačního servisu</a:t>
            </a:r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 smtClean="0"/>
              <a:t>do předložení projektu resp. žádosti o podporu do příslušné výzvy – pracovníci pro absorpční kapacitu</a:t>
            </a:r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/>
              <a:t>o</a:t>
            </a:r>
            <a:r>
              <a:rPr lang="cs-CZ" dirty="0" smtClean="0"/>
              <a:t>d předložení žádosti – přiřazený manažer projektu</a:t>
            </a:r>
          </a:p>
          <a:p>
            <a:pPr marL="720725" lvl="2" indent="-187325"/>
            <a:r>
              <a:rPr lang="cs-CZ" b="1" dirty="0" smtClean="0"/>
              <a:t>Příjem projektů</a:t>
            </a:r>
          </a:p>
          <a:p>
            <a:pPr marL="819150" lvl="2" indent="-285750">
              <a:buFontTx/>
              <a:buChar char="-"/>
            </a:pPr>
            <a:r>
              <a:rPr lang="cs-CZ" dirty="0" smtClean="0"/>
              <a:t>pouze </a:t>
            </a:r>
            <a:r>
              <a:rPr lang="cs-CZ" dirty="0"/>
              <a:t>elektronicky vč. všech </a:t>
            </a:r>
            <a:r>
              <a:rPr lang="cs-CZ" dirty="0" smtClean="0"/>
              <a:t>příloh přes aplikaci MS2014+ </a:t>
            </a:r>
            <a:r>
              <a:rPr lang="cs-CZ" dirty="0"/>
              <a:t>(dostupné na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mssf.cz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)</a:t>
            </a:r>
            <a:endParaRPr lang="cs-CZ" dirty="0"/>
          </a:p>
          <a:p>
            <a:pPr marL="720725" lvl="2" indent="-187325"/>
            <a:r>
              <a:rPr lang="cs-CZ" b="1" dirty="0" smtClean="0"/>
              <a:t>Výběr </a:t>
            </a:r>
            <a:r>
              <a:rPr lang="cs-CZ" b="1" dirty="0"/>
              <a:t>a hodnocení projektů vč. ex-ante analýzy </a:t>
            </a:r>
            <a:r>
              <a:rPr lang="cs-CZ" b="1" dirty="0" smtClean="0"/>
              <a:t>rizik</a:t>
            </a:r>
            <a:endParaRPr lang="cs-CZ" i="1" dirty="0" smtClean="0"/>
          </a:p>
          <a:p>
            <a:pPr marL="533400" lvl="2" indent="0">
              <a:buNone/>
            </a:pPr>
            <a:r>
              <a:rPr lang="cs-CZ" dirty="0" smtClean="0"/>
              <a:t>-     Kontrola obecných a specifických kritérií přijatelnosti a formálních náležitostí</a:t>
            </a:r>
          </a:p>
          <a:p>
            <a:pPr marL="819150" lvl="2" indent="-285750">
              <a:buFontTx/>
              <a:buChar char="-"/>
            </a:pPr>
            <a:r>
              <a:rPr lang="cs-CZ" dirty="0" smtClean="0"/>
              <a:t>Věcné hodnocení</a:t>
            </a:r>
          </a:p>
          <a:p>
            <a:pPr marL="720725" lvl="2" indent="-187325"/>
            <a:r>
              <a:rPr lang="cs-CZ" b="1" dirty="0" smtClean="0"/>
              <a:t>Ex-ante </a:t>
            </a:r>
            <a:r>
              <a:rPr lang="cs-CZ" b="1" dirty="0"/>
              <a:t>analýza </a:t>
            </a:r>
            <a:r>
              <a:rPr lang="cs-CZ" b="1" dirty="0" smtClean="0"/>
              <a:t>rizik</a:t>
            </a:r>
          </a:p>
          <a:p>
            <a:pPr marL="819150" lvl="2" indent="-285750">
              <a:buFontTx/>
              <a:buChar char="-"/>
            </a:pPr>
            <a:r>
              <a:rPr lang="cs-CZ" dirty="0" smtClean="0"/>
              <a:t>realizovatelnost </a:t>
            </a:r>
            <a:r>
              <a:rPr lang="cs-CZ" dirty="0"/>
              <a:t>z hlediska věcného i finančního </a:t>
            </a:r>
          </a:p>
          <a:p>
            <a:pPr marL="720725" lvl="2" indent="-187325"/>
            <a:r>
              <a:rPr lang="cs-CZ" b="1" dirty="0"/>
              <a:t>Ex-ante kontrola </a:t>
            </a:r>
            <a:r>
              <a:rPr lang="cs-CZ" b="1" dirty="0" smtClean="0"/>
              <a:t>na základě výsledku analýzy rizik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0" algn="just"/>
            <a:endParaRPr lang="cs-CZ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Činnosti </a:t>
            </a:r>
            <a:r>
              <a:rPr lang="cs-CZ" sz="3100" dirty="0"/>
              <a:t>Zprostředkujícího subjektu: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375" y="1084263"/>
            <a:ext cx="7700425" cy="5041901"/>
          </a:xfrm>
        </p:spPr>
        <p:txBody>
          <a:bodyPr/>
          <a:lstStyle/>
          <a:p>
            <a:pPr marL="720725" lvl="2" indent="-187325"/>
            <a:r>
              <a:rPr lang="cs-CZ" b="1" dirty="0" smtClean="0"/>
              <a:t>Kontrola realizace a monitoring projektů</a:t>
            </a:r>
            <a:endParaRPr lang="cs-CZ" b="1" dirty="0"/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 smtClean="0"/>
              <a:t>kontrola interim – administrativní, na místě</a:t>
            </a:r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 smtClean="0"/>
              <a:t>kontrola </a:t>
            </a:r>
            <a:r>
              <a:rPr lang="cs-CZ" dirty="0"/>
              <a:t>veřejných zakázek</a:t>
            </a:r>
          </a:p>
          <a:p>
            <a:pPr marL="819150" lvl="2" indent="-285750">
              <a:buFontTx/>
              <a:buChar char="-"/>
            </a:pPr>
            <a:r>
              <a:rPr lang="cs-CZ" dirty="0"/>
              <a:t>plnění pravidel publicity</a:t>
            </a:r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/>
              <a:t>plnění monitorovacích </a:t>
            </a:r>
            <a:r>
              <a:rPr lang="cs-CZ" dirty="0" smtClean="0"/>
              <a:t>indikátorů</a:t>
            </a:r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/>
              <a:t>změny v </a:t>
            </a:r>
            <a:r>
              <a:rPr lang="cs-CZ" dirty="0" smtClean="0"/>
              <a:t>projektech</a:t>
            </a:r>
            <a:endParaRPr lang="cs-CZ" dirty="0"/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/>
              <a:t>zprávy o realizaci</a:t>
            </a:r>
          </a:p>
          <a:p>
            <a:pPr marL="720725" lvl="2" indent="-187325"/>
            <a:r>
              <a:rPr lang="cs-CZ" b="1" dirty="0" smtClean="0"/>
              <a:t>Financování </a:t>
            </a:r>
            <a:r>
              <a:rPr lang="cs-CZ" b="1" dirty="0"/>
              <a:t>projektů</a:t>
            </a:r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 smtClean="0"/>
              <a:t>kontrola </a:t>
            </a:r>
            <a:r>
              <a:rPr lang="cs-CZ" dirty="0"/>
              <a:t>žádostí o platbu</a:t>
            </a:r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/>
              <a:t>kontrola způsobilosti </a:t>
            </a:r>
            <a:r>
              <a:rPr lang="cs-CZ" dirty="0" smtClean="0"/>
              <a:t>výdajů</a:t>
            </a:r>
          </a:p>
          <a:p>
            <a:pPr marL="720725" lvl="2" indent="-187325"/>
            <a:r>
              <a:rPr lang="cs-CZ" b="1" dirty="0" smtClean="0"/>
              <a:t>Udržitelnost</a:t>
            </a:r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/>
              <a:t>zprávy o udržitelnosti</a:t>
            </a:r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/>
              <a:t>sledování monitorovacích indikátorů</a:t>
            </a:r>
          </a:p>
          <a:p>
            <a:pPr marL="819150" lvl="2" indent="-285750">
              <a:buFont typeface="Calibri" panose="020F0502020204030204" pitchFamily="34" charset="0"/>
              <a:buChar char="₋"/>
            </a:pPr>
            <a:r>
              <a:rPr lang="cs-CZ" dirty="0"/>
              <a:t>k</a:t>
            </a:r>
            <a:r>
              <a:rPr lang="cs-CZ" dirty="0" smtClean="0"/>
              <a:t>ontrola </a:t>
            </a:r>
            <a:r>
              <a:rPr lang="cs-CZ" dirty="0"/>
              <a:t>ex-post administrativní, na místě</a:t>
            </a:r>
          </a:p>
          <a:p>
            <a:pPr marL="533400" lvl="2" indent="0">
              <a:buNone/>
            </a:pPr>
            <a:endParaRPr lang="cs-CZ" dirty="0" smtClean="0"/>
          </a:p>
          <a:p>
            <a:pPr marL="533400" lvl="2" indent="0">
              <a:buNone/>
            </a:pPr>
            <a:endParaRPr lang="cs-CZ" dirty="0"/>
          </a:p>
          <a:p>
            <a:pPr marL="819150" lvl="2" indent="-285750">
              <a:buFont typeface="Calibri" panose="020F0502020204030204" pitchFamily="34" charset="0"/>
              <a:buChar char="₋"/>
            </a:pPr>
            <a:endParaRPr lang="cs-CZ" dirty="0" smtClean="0"/>
          </a:p>
          <a:p>
            <a:pPr marL="533400" lvl="2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Činnosti Zprostředkujícího subjektu: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084263"/>
            <a:ext cx="8229600" cy="5041901"/>
          </a:xfrm>
        </p:spPr>
        <p:txBody>
          <a:bodyPr>
            <a:normAutofit/>
          </a:bodyPr>
          <a:lstStyle/>
          <a:p>
            <a:pPr marL="533400" lvl="2" indent="0">
              <a:buNone/>
            </a:pPr>
            <a:r>
              <a:rPr lang="cs-CZ" sz="1700" b="1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Období před předložením žádosti o podporu:</a:t>
            </a:r>
          </a:p>
          <a:p>
            <a:pPr marL="819150" lvl="2" indent="-285750">
              <a:buFont typeface="Arial" panose="020B0604020202020204" pitchFamily="34" charset="0"/>
              <a:buChar char="•"/>
            </a:pPr>
            <a:r>
              <a:rPr lang="cs-CZ" dirty="0" smtClean="0"/>
              <a:t>Dotazy obecné – např. výběrová řízení, způsobilost výdajů, indikátory, publicita apod.</a:t>
            </a:r>
          </a:p>
          <a:p>
            <a:pPr marL="819150" lvl="2" indent="-285750">
              <a:buFont typeface="Arial" panose="020B0604020202020204" pitchFamily="34" charset="0"/>
              <a:buChar char="•"/>
            </a:pPr>
            <a:r>
              <a:rPr lang="cs-CZ" dirty="0" smtClean="0"/>
              <a:t>Dotazy na specifické cíle (SC) –  např. oprávněnost žadatelů, způsobilost záměru do  jednotlivých SC v </a:t>
            </a:r>
            <a:r>
              <a:rPr lang="cs-CZ" dirty="0" err="1" smtClean="0"/>
              <a:t>IROPu</a:t>
            </a:r>
            <a:r>
              <a:rPr lang="cs-CZ" dirty="0" smtClean="0"/>
              <a:t>, zahájení prací na projektu, veřejná podpora k jednotlivým SC, způsobilé výdaje, limity na výdaje u jednotlivých SC apod.</a:t>
            </a:r>
          </a:p>
          <a:p>
            <a:pPr marL="533400" lvl="2" indent="0">
              <a:buNone/>
            </a:pPr>
            <a:endParaRPr lang="cs-CZ" sz="1700" b="1" dirty="0" smtClean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  <a:p>
            <a:pPr marL="533400" lvl="2" indent="0">
              <a:buNone/>
            </a:pPr>
            <a:r>
              <a:rPr lang="cs-CZ" sz="1700" b="1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Semináře </a:t>
            </a:r>
            <a:r>
              <a:rPr lang="cs-CZ" sz="17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k </a:t>
            </a:r>
            <a:r>
              <a:rPr lang="cs-CZ" sz="1700" b="1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vyhlášeným </a:t>
            </a:r>
            <a:r>
              <a:rPr lang="cs-CZ" sz="17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výzvám</a:t>
            </a:r>
            <a:r>
              <a:rPr lang="cs-CZ" sz="1700" b="1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533400" lvl="2" indent="0">
              <a:buNone/>
            </a:pPr>
            <a:r>
              <a:rPr lang="cs-CZ" dirty="0"/>
              <a:t>Semináře k </a:t>
            </a:r>
            <a:r>
              <a:rPr lang="cs-CZ" dirty="0" smtClean="0"/>
              <a:t>výzvám organizované řídícím orgánem - MMR</a:t>
            </a:r>
          </a:p>
          <a:p>
            <a:pPr marL="533400" lvl="2" indent="0">
              <a:buNone/>
            </a:pPr>
            <a:r>
              <a:rPr lang="cs-CZ" dirty="0" smtClean="0"/>
              <a:t>Semináře/workshopy organizované zprostředkujícím subjektem – Centrum – k výzvám, k administraci projektů, k veřejným zakázkám. </a:t>
            </a:r>
          </a:p>
          <a:p>
            <a:pPr marL="533400" lvl="2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Příští seminář se bude konat 1.3.2016 pro výzvy č. 20 (</a:t>
            </a:r>
            <a:r>
              <a:rPr lang="cs-CZ" b="1" dirty="0" err="1" smtClean="0">
                <a:solidFill>
                  <a:srgbClr val="FF0000"/>
                </a:solidFill>
              </a:rPr>
              <a:t>Nízkoemisní</a:t>
            </a:r>
            <a:r>
              <a:rPr lang="cs-CZ" b="1" dirty="0" smtClean="0">
                <a:solidFill>
                  <a:srgbClr val="FF0000"/>
                </a:solidFill>
              </a:rPr>
              <a:t> a bezemisní vozidla) a č. 22 (Telematika pro veřejnou dopravu).</a:t>
            </a:r>
            <a:endParaRPr lang="cs-CZ" dirty="0" smtClean="0"/>
          </a:p>
          <a:p>
            <a:pPr marL="533400" lvl="2" indent="0">
              <a:buNone/>
            </a:pPr>
            <a:endParaRPr lang="cs-CZ" sz="1700" b="1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  <a:p>
            <a:pPr marL="533400" lvl="2" indent="0">
              <a:buNone/>
            </a:pPr>
            <a:r>
              <a:rPr lang="en-US" sz="1700" b="1" dirty="0" err="1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Obdo</a:t>
            </a:r>
            <a:r>
              <a:rPr lang="cs-CZ" sz="1700" b="1" dirty="0" err="1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bí</a:t>
            </a:r>
            <a:r>
              <a:rPr lang="cs-CZ" sz="1700" b="1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 po předložení žádosti o podporu:</a:t>
            </a:r>
          </a:p>
          <a:p>
            <a:pPr marL="533400" lvl="2" indent="0">
              <a:buNone/>
            </a:pPr>
            <a:r>
              <a:rPr lang="cs-CZ" dirty="0" smtClean="0"/>
              <a:t>Po zaregistrování žádosti v IS KP2014+ bude k žádosti o podporu přiřazen manažer projektu. Kontakty na něj budou žadateli zaslány depeší přes monitorovací systém. </a:t>
            </a:r>
          </a:p>
          <a:p>
            <a:pPr marL="533400" lvl="2" indent="0">
              <a:buNone/>
            </a:pPr>
            <a:endParaRPr lang="cs-CZ" dirty="0" smtClean="0"/>
          </a:p>
          <a:p>
            <a:pPr marL="819150" lvl="2" indent="-285750">
              <a:buFontTx/>
              <a:buChar char="-"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www.dotaceEU.cz/IROP</a:t>
            </a:r>
            <a:endParaRPr lang="cs-CZ" dirty="0" smtClean="0"/>
          </a:p>
          <a:p>
            <a:r>
              <a:rPr lang="en-US" dirty="0">
                <a:hlinkClick r:id="rId3"/>
              </a:rPr>
              <a:t>http://www.crr.cz/cs/crr/kalendar-akci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Konzultační servis pro žadatele: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http://www.dotaceeu.cz/cs/Microsites/IROP/Vyzvy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Přehled vyhlášených výzev IROP v r. 2015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" name="Obrázek 11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19163"/>
            <a:ext cx="92011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371975"/>
            <a:ext cx="9201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9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http://www.dotaceeu.cz/cs/Microsites/IROP/Vyzvy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vyhlášených výzev IROP v r. 2015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" name="Obrázek 11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023938"/>
            <a:ext cx="92106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352925"/>
            <a:ext cx="92297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http://www.dotaceeu.cz/cs/Microsites/IROP/Vyzvy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plánovaných výzev 1.Q 2016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1" y="1009650"/>
            <a:ext cx="8381999" cy="527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14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http://www.dotaceeu.cz/cs/Microsites/IROP/Vyzvy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Přehled plánovaných výzev 1.Q </a:t>
            </a:r>
            <a:r>
              <a:rPr lang="cs-CZ" dirty="0" smtClean="0"/>
              <a:t>2016 (celkem 47 výzev)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05843"/>
            <a:ext cx="8743950" cy="448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70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663</Words>
  <Application>Microsoft Office PowerPoint</Application>
  <PresentationFormat>Předvádění na obrazovce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CRR template</vt:lpstr>
      <vt:lpstr> Centrum pro regionální rozvoj České republiky v období 2014-2020</vt:lpstr>
      <vt:lpstr>Centrum pro regionální rozvoj České republiky (Centrum)</vt:lpstr>
      <vt:lpstr> Činnosti Zprostředkujícího subjektu: </vt:lpstr>
      <vt:lpstr>Činnosti Zprostředkujícího subjektu:</vt:lpstr>
      <vt:lpstr>Konzultační servis pro žadatele:</vt:lpstr>
      <vt:lpstr>Přehled vyhlášených výzev IROP v r. 2015</vt:lpstr>
      <vt:lpstr>Přehled vyhlášených výzev IROP v r. 2015</vt:lpstr>
      <vt:lpstr>Přehled plánovaných výzev 1.Q 2016 </vt:lpstr>
      <vt:lpstr>Přehled plánovaných výzev 1.Q 2016 (celkem 47 výzev)</vt:lpstr>
      <vt:lpstr>Konzultační servis pro žadatele:</vt:lpstr>
      <vt:lpstr>Děkuji za pozornost  iropstredocesky@crr.cz 725 037 963</vt:lpstr>
    </vt:vector>
  </TitlesOfParts>
  <Company>CRR ČR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Veselský Jan</cp:lastModifiedBy>
  <cp:revision>157</cp:revision>
  <cp:lastPrinted>2016-01-12T09:59:02Z</cp:lastPrinted>
  <dcterms:created xsi:type="dcterms:W3CDTF">2014-09-16T20:50:40Z</dcterms:created>
  <dcterms:modified xsi:type="dcterms:W3CDTF">2016-02-08T17:15:49Z</dcterms:modified>
</cp:coreProperties>
</file>