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3" r:id="rId1"/>
    <p:sldMasterId id="2147483704" r:id="rId2"/>
    <p:sldMasterId id="2147483705" r:id="rId3"/>
    <p:sldMasterId id="2147483706" r:id="rId4"/>
    <p:sldMasterId id="2147483707" r:id="rId5"/>
  </p:sldMasterIdLst>
  <p:notesMasterIdLst>
    <p:notesMasterId r:id="rId2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 type="screen4x3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hape 4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12800"/>
            <a:ext cx="5340350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/>
          <p:nvPr/>
        </p:nvSpPr>
        <p:spPr>
          <a:xfrm>
            <a:off x="0" y="0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4278312" y="0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0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091654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3" name="Shape 333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4" name="Shape 334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" name="Shape 335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5" name="Shape 345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Shape 346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7" name="Shape 347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49" name="Shape 349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Shape 355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Shape 356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Shape 357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5" name="Shape 365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Shape 366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Shape 367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69" name="Shape 369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5" name="Shape 375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6" name="Shape 376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7" name="Shape 377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5" name="Shape 385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1" name="Shape 391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2" name="Shape 392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Shape 400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1" name="Shape 401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Shape 402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04" name="Shape 40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Shape 410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Shape 411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2" name="Shape 412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Shape 420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1" name="Shape 421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2" name="Shape 422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Shape 42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/>
          <p:nvPr/>
        </p:nvSpPr>
        <p:spPr>
          <a:xfrm>
            <a:off x="4278312" y="10156825"/>
            <a:ext cx="3276600" cy="5302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0" name="Shape 430"/>
          <p:cNvSpPr txBox="1"/>
          <p:nvPr/>
        </p:nvSpPr>
        <p:spPr>
          <a:xfrm>
            <a:off x="4278312" y="10156825"/>
            <a:ext cx="3278186" cy="5318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Shape 431"/>
          <p:cNvSpPr txBox="1"/>
          <p:nvPr/>
        </p:nvSpPr>
        <p:spPr>
          <a:xfrm>
            <a:off x="4278312" y="10156825"/>
            <a:ext cx="3279775" cy="533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lang="en-US" sz="14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2" name="Shape 432"/>
          <p:cNvSpPr txBox="1"/>
          <p:nvPr/>
        </p:nvSpPr>
        <p:spPr>
          <a:xfrm>
            <a:off x="1106487" y="812800"/>
            <a:ext cx="5345111" cy="4008436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Shape 43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6787" cy="4810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434" name="Shape 43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0" name="Shape 440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2" name="Shape 452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8" name="Shape 458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4" name="Shape 464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0" name="Shape 470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6" name="Shape 476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2" name="Shape 482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3612" cy="480694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36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 rot="5400000">
            <a:off x="5393531" y="2837656"/>
            <a:ext cx="4521199" cy="2055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 rot="5400000">
            <a:off x="1204912" y="857250"/>
            <a:ext cx="4521199" cy="6016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 rot="5400000">
            <a:off x="2309018" y="-246856"/>
            <a:ext cx="4521199" cy="8224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4035424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645025" y="1604962"/>
            <a:ext cx="4037013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 rot="5400000">
            <a:off x="4730750" y="2170112"/>
            <a:ext cx="5846761" cy="2055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542131" y="189706"/>
            <a:ext cx="5846761" cy="6016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1199" cy="8224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5424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2"/>
          </p:nvPr>
        </p:nvSpPr>
        <p:spPr>
          <a:xfrm>
            <a:off x="4645025" y="1600200"/>
            <a:ext cx="4037013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 rot="5400000">
            <a:off x="5393531" y="2837656"/>
            <a:ext cx="4521199" cy="2055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 rot="5400000">
            <a:off x="1204912" y="857250"/>
            <a:ext cx="4521199" cy="6016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46856"/>
            <a:ext cx="4521199" cy="8224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Shape 17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Shape 17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4035424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body" idx="2"/>
          </p:nvPr>
        </p:nvSpPr>
        <p:spPr>
          <a:xfrm>
            <a:off x="4645025" y="1604962"/>
            <a:ext cx="4037013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Shape 1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Shape 20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 rot="5400000">
            <a:off x="5393531" y="2837656"/>
            <a:ext cx="4521199" cy="2055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 rot="5400000">
            <a:off x="1204912" y="857250"/>
            <a:ext cx="4521199" cy="6016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46856"/>
            <a:ext cx="4521199" cy="8224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Shape 2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Shape 23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Shape 2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Shape 24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Shape 242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4035424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body" idx="2"/>
          </p:nvPr>
        </p:nvSpPr>
        <p:spPr>
          <a:xfrm>
            <a:off x="4645025" y="1604962"/>
            <a:ext cx="4037013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Shape 26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Shape 2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Svislý nadpis a tex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title"/>
          </p:nvPr>
        </p:nvSpPr>
        <p:spPr>
          <a:xfrm rot="5400000">
            <a:off x="4728369" y="2172493"/>
            <a:ext cx="5851525" cy="2055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 rot="5400000">
            <a:off x="539750" y="192088"/>
            <a:ext cx="5851525" cy="6016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0" name="Shape 2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Nadpis a svislý tex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46856"/>
            <a:ext cx="4521199" cy="8224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5" name="Shape 2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Shape 29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Shape 2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Shape 2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1" name="Shape 3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Shape 30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Shape 306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7" name="Shape 30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8" name="Shape 3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4035424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3" name="Shape 313"/>
          <p:cNvSpPr txBox="1">
            <a:spLocks noGrp="1"/>
          </p:cNvSpPr>
          <p:nvPr>
            <p:ph type="body" idx="2"/>
          </p:nvPr>
        </p:nvSpPr>
        <p:spPr>
          <a:xfrm>
            <a:off x="4645025" y="1604962"/>
            <a:ext cx="4037013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Shape 3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Shape 3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0" name="Shape 3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Shape 3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8" name="Shape 3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Clr>
                <a:srgbClr val="000000"/>
              </a:buClr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Clr>
                <a:srgbClr val="000000"/>
              </a:buClr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Shape 3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0" name="Shape 3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3635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36671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" name="Shape 206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37" cy="11382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28836" cy="454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0" name="Shape 270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Shape 2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28836" cy="460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ct val="25000"/>
              <a:buFont typeface="Calibri"/>
              <a:buNone/>
            </a:pPr>
            <a:fld id="{00000000-1234-1234-1234-123412341234}" type="slidenum">
              <a:rPr lang="en-US" sz="2400" b="0" i="0" u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2400" b="0" i="0" u="none">
              <a:solidFill>
                <a:srgbClr val="8B8B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lnSpc>
                <a:spcPct val="102000"/>
              </a:lnSpc>
              <a:spcBef>
                <a:spcPts val="0"/>
              </a:spcBef>
              <a:spcAft>
                <a:spcPts val="1425"/>
              </a:spcAft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285750" algn="l" rtl="0">
              <a:lnSpc>
                <a:spcPct val="102000"/>
              </a:lnSpc>
              <a:spcBef>
                <a:spcPts val="0"/>
              </a:spcBef>
              <a:spcAft>
                <a:spcPts val="1138"/>
              </a:spcAft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228600" algn="l" rtl="0">
              <a:lnSpc>
                <a:spcPct val="102000"/>
              </a:lnSpc>
              <a:spcBef>
                <a:spcPts val="0"/>
              </a:spcBef>
              <a:spcAft>
                <a:spcPts val="850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28600" algn="l" rtl="0">
              <a:lnSpc>
                <a:spcPct val="102000"/>
              </a:lnSpc>
              <a:spcBef>
                <a:spcPts val="0"/>
              </a:spcBef>
              <a:spcAft>
                <a:spcPts val="575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lnSpc>
                <a:spcPct val="102000"/>
              </a:lnSpc>
              <a:spcBef>
                <a:spcPts val="0"/>
              </a:spcBef>
              <a:spcAft>
                <a:spcPts val="288"/>
              </a:spcAft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/>
          <p:nvPr/>
        </p:nvSpPr>
        <p:spPr>
          <a:xfrm>
            <a:off x="684212" y="1916111"/>
            <a:ext cx="3525837" cy="23034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26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26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PŘÍKLADY DOBRÉ PRAXE VE SPOLEČENSKY ODPOVĚDNÉM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2600" b="0" i="0" u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ZADÁVÁNÍ VEŘEJNÝCH ZAKÁZEK V ČR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800" b="0" i="0" u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Shape 340"/>
          <p:cNvSpPr txBox="1"/>
          <p:nvPr/>
        </p:nvSpPr>
        <p:spPr>
          <a:xfrm>
            <a:off x="719137" y="4437062"/>
            <a:ext cx="3455986" cy="134302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2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Petra </a:t>
            </a:r>
            <a:r>
              <a:rPr lang="en-US" sz="22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Francová</a:t>
            </a:r>
            <a:endParaRPr lang="en-US" sz="22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cs-CZ" sz="2200" b="0" i="0" u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Plzeň 11. </a:t>
            </a:r>
            <a:r>
              <a:rPr lang="cs-CZ" sz="2200" b="0" i="0" u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en-US" sz="2200" b="0" i="0" u="none" dirty="0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 txBox="1"/>
          <p:nvPr/>
        </p:nvSpPr>
        <p:spPr>
          <a:xfrm>
            <a:off x="2195511" y="6165850"/>
            <a:ext cx="5040312" cy="57626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Shape 3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9037" y="6092825"/>
            <a:ext cx="6551611" cy="747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/>
          <p:nvPr/>
        </p:nvSpPr>
        <p:spPr>
          <a:xfrm>
            <a:off x="468312" y="3684587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25000"/>
              <a:buFont typeface="Calibri"/>
              <a:buNone/>
            </a:pPr>
            <a:r>
              <a:rPr lang="en-US" sz="3600" b="1" i="0" u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P3 prosazuje téma sociálního podnikání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B0F0"/>
              </a:buClr>
              <a:buSzPct val="25000"/>
              <a:buFont typeface="Calibri"/>
              <a:buNone/>
            </a:pPr>
            <a:r>
              <a:rPr lang="en-US" sz="3600" b="1" i="0" u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v ČR.</a:t>
            </a:r>
          </a:p>
        </p:txBody>
      </p:sp>
      <p:pic>
        <p:nvPicPr>
          <p:cNvPr id="352" name="Shape 3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2136" y="2051050"/>
            <a:ext cx="2498724" cy="109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/>
        </p:nvSpPr>
        <p:spPr>
          <a:xfrm>
            <a:off x="457200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Koncept trojího prospěchu</a:t>
            </a:r>
          </a:p>
        </p:txBody>
      </p:sp>
      <p:pic>
        <p:nvPicPr>
          <p:cNvPr id="362" name="Shape 3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211" y="2205036"/>
            <a:ext cx="3370262" cy="3275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/>
          <p:nvPr/>
        </p:nvSpPr>
        <p:spPr>
          <a:xfrm>
            <a:off x="457200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 děláme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520700" y="2171700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organizujeme</a:t>
            </a:r>
            <a:r>
              <a:rPr lang="en-US" sz="2000" b="0" i="0" u="none" dirty="0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semináře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zakládání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sociálních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podniků</a:t>
            </a:r>
            <a:endParaRPr lang="en-US" sz="2000" b="0" i="0" u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poskytujeme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poradenství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konzultace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sociálního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podnikání</a:t>
            </a:r>
            <a:endParaRPr lang="en-US" sz="2000" b="0" i="0" u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realizujeme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projekty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podporu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propagaci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sociálního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podnikání</a:t>
            </a:r>
            <a:endParaRPr lang="en-US" sz="2000" b="0" i="0" u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9725" indent="-339725">
              <a:spcBef>
                <a:spcPts val="20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dirty="0" err="1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koordin</a:t>
            </a:r>
            <a:r>
              <a:rPr lang="cs-CZ" sz="2000" dirty="0" err="1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ovali</a:t>
            </a:r>
            <a:r>
              <a:rPr lang="cs-CZ" sz="2000" dirty="0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jsme </a:t>
            </a:r>
            <a:r>
              <a:rPr lang="en-US" sz="2000" dirty="0" err="1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činnost</a:t>
            </a:r>
            <a:r>
              <a:rPr lang="en-US" sz="2000" dirty="0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Tematické</a:t>
            </a:r>
            <a:r>
              <a:rPr lang="en-US" sz="20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sítě</a:t>
            </a:r>
            <a:r>
              <a:rPr lang="en-US" sz="20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pro </a:t>
            </a:r>
            <a:r>
              <a:rPr lang="en-US" sz="2000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sociální</a:t>
            </a:r>
            <a:r>
              <a:rPr lang="en-US" sz="20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ekonomiku</a:t>
            </a:r>
            <a:r>
              <a:rPr lang="en-US" sz="20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smtClean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TESSEA</a:t>
            </a:r>
            <a:r>
              <a:rPr lang="cs-CZ" sz="2000" dirty="0" smtClean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, 2015 jsme spoluzaložili polek</a:t>
            </a:r>
            <a:r>
              <a:rPr lang="cs-CZ" sz="2000" dirty="0" smtClean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TESSEA ČR, </a:t>
            </a:r>
            <a:r>
              <a:rPr lang="cs-CZ" sz="2000" dirty="0" err="1" smtClean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z.s</a:t>
            </a:r>
            <a:r>
              <a:rPr lang="cs-CZ" sz="2000" dirty="0" smtClean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2000" dirty="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spolupracujeme</a:t>
            </a:r>
            <a:r>
              <a:rPr lang="en-US" sz="2000" b="0" i="0" u="none" dirty="0" smtClean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 MPSV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spolupracujeme</a:t>
            </a:r>
            <a:r>
              <a:rPr lang="en-US" sz="2000" b="0" i="0" u="none" dirty="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s ČSOB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400" b="0" i="0" u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400" b="0" i="0" u="none" dirty="0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/>
          <p:nvPr/>
        </p:nvSpPr>
        <p:spPr>
          <a:xfrm>
            <a:off x="735012" y="9175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Projekt „Odpovědné nakupování veřejné správy od sociálních podniků“</a:t>
            </a:r>
          </a:p>
        </p:txBody>
      </p:sp>
      <p:sp>
        <p:nvSpPr>
          <p:cNvPr id="382" name="Shape 382"/>
          <p:cNvSpPr txBox="1"/>
          <p:nvPr/>
        </p:nvSpPr>
        <p:spPr>
          <a:xfrm>
            <a:off x="498475" y="274796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39725" marR="0" lvl="0" indent="-339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cílem je zvýšení informovanosti o možnostech praktického využívání společensky odpovědného zadávání veřejných zakázek pro podporu sociálního podnikání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cílovými skupinami jsou veřejná správa, sociální podniky a ostatní soukromý sektor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 rámci projektu jsou popisovány příklady dobré praxe, proběhne 8 seminářů a bude vydána publikace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/>
          <p:nvPr/>
        </p:nvSpPr>
        <p:spPr>
          <a:xfrm>
            <a:off x="684212" y="3573462"/>
            <a:ext cx="3525837" cy="21018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Příklady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dobré praxe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/>
          <p:nvPr/>
        </p:nvSpPr>
        <p:spPr>
          <a:xfrm>
            <a:off x="446087" y="11334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MPSV – strategie od dubna 2014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457200" y="21431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39725" marR="0" lvl="0" indent="-3397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4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Strategie odpovědného veřejného zadávání pro resort práce a sociálních věcí 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4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 priority: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4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1.	diverzifikace dodavatelského řetězce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4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2.	podpora a rozvoj sociálně odpovědného veřejného zadávání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24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3.	zohledňování celkové udržitelnosti a dopadů na životní prostředí</a:t>
            </a:r>
          </a:p>
          <a:p>
            <a:pPr marL="339725" marR="0" lvl="0" indent="-33972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4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/>
          <p:nvPr/>
        </p:nvSpPr>
        <p:spPr>
          <a:xfrm>
            <a:off x="735012" y="9810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MPSV - Zakázka na zajištění ekologického úklidu v objektu MPSV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735012" y="1844675"/>
            <a:ext cx="8229600" cy="42608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4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vyhlášena v září 2014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doba plnění: 4 roky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nadlimitní řízení s předpokládanou výší 10.000.000 Kč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předmět plnění: ekologické úklidové služby a s nimi spojené dodávky ekologicky šetrného spotřebního zboží a materiálu pro budovu MPSV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zaměstnání 2 dlouhodobě nezaměstnaných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požadavek na ekologicky šetrné a zdravotně nezávadné úklidové prostředky a materiál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/>
          <p:nvPr/>
        </p:nvSpPr>
        <p:spPr>
          <a:xfrm>
            <a:off x="806450" y="9810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MPSV – další kroky v sociálně odpovědném zadávání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735012" y="1844675"/>
            <a:ext cx="8229600" cy="42608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4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zakázky na stavební práce v resortu nad 5 mil. Kč a delší než 6 měsíců posuzovat z hlediska sociálních aspektů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dbát na netolerování nelegální práce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analyzovat další příležitosti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zohledňovat i aspekty etického nakupování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příprava systémového projektu na podporu odpovědného zadávání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 txBox="1"/>
          <p:nvPr/>
        </p:nvSpPr>
        <p:spPr>
          <a:xfrm>
            <a:off x="446087" y="1062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Ministerstvo zemědělství</a:t>
            </a:r>
          </a:p>
        </p:txBody>
      </p:sp>
      <p:sp>
        <p:nvSpPr>
          <p:cNvPr id="427" name="Shape 427"/>
          <p:cNvSpPr txBox="1"/>
          <p:nvPr/>
        </p:nvSpPr>
        <p:spPr>
          <a:xfrm>
            <a:off x="519112" y="177323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25000"/>
              <a:buFont typeface="Calibri"/>
              <a:buNone/>
            </a:pPr>
            <a:r>
              <a:rPr lang="en-US" sz="2400" b="1" i="0" u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pilotní projekt na odpovědné zadávání zakázek ve státních podnicích Lesy ČR a Povodí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poskytování metodické podpory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odpovědné zadávání ve směrnici o veřejných zakázkách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systém sledování pilotních zakázek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 txBox="1"/>
          <p:nvPr/>
        </p:nvSpPr>
        <p:spPr>
          <a:xfrm>
            <a:off x="446087" y="1062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Lesy ČR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519112" y="177323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25000"/>
              <a:buFont typeface="Calibri"/>
              <a:buNone/>
            </a:pPr>
            <a:r>
              <a:rPr lang="en-US" sz="2400" b="1" i="0" u="none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hledají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jak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nejlépe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sociální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podmínky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aplikovat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2000" dirty="0"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aměstnávání </a:t>
            </a:r>
            <a:r>
              <a:rPr lang="cs-CZ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dlohodobě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nezaměstnaných</a:t>
            </a:r>
          </a:p>
          <a:p>
            <a:pPr lvl="6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	-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vhodné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typy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zakázek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dlouhá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doba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plnění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větší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počet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pracovníků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nekvalifikovaná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práce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1200"/>
              </a:spcBef>
              <a:buClr>
                <a:srgbClr val="000000"/>
              </a:buClr>
              <a:buSzPct val="100000"/>
            </a:pP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-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většina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jejich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zakázek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nehodí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krátkodobé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odborná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práce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2-3 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zaměstnanci</a:t>
            </a:r>
            <a:r>
              <a:rPr lang="cs-CZ" sz="20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000" dirty="0">
                <a:latin typeface="Calibri"/>
                <a:ea typeface="Calibri"/>
                <a:cs typeface="Calibri"/>
                <a:sym typeface="Calibri"/>
              </a:rPr>
              <a:t>– modifikace: osoba dříve dlouhodobě nezaměstnaná, </a:t>
            </a:r>
            <a:r>
              <a:rPr lang="cs-CZ" sz="2000" dirty="0" smtClean="0">
                <a:latin typeface="Calibri"/>
                <a:ea typeface="Calibri"/>
                <a:cs typeface="Calibri"/>
                <a:sym typeface="Calibri"/>
              </a:rPr>
              <a:t>	kterou </a:t>
            </a:r>
            <a:r>
              <a:rPr lang="cs-CZ" sz="2000" dirty="0">
                <a:latin typeface="Calibri"/>
                <a:ea typeface="Calibri"/>
                <a:cs typeface="Calibri"/>
                <a:sym typeface="Calibri"/>
              </a:rPr>
              <a:t>uchazeč zaměstnal v posledních např. 12 měsících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výhodnější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je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zaměstnávat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absolventy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lesnických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škol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pracovní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četa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práce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dlouhodobě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nezaměstnané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spolupráce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ÚP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r. 2019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vytvoří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500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míst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rok 2015 - 17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/>
          <p:nvPr/>
        </p:nvSpPr>
        <p:spPr>
          <a:xfrm>
            <a:off x="446087" y="1062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en-US" sz="36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Povodí</a:t>
            </a:r>
            <a:r>
              <a:rPr lang="cs-CZ" sz="36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Moravy</a:t>
            </a:r>
            <a:endParaRPr lang="en-US" sz="36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Shape 443"/>
          <p:cNvSpPr txBox="1"/>
          <p:nvPr/>
        </p:nvSpPr>
        <p:spPr>
          <a:xfrm>
            <a:off x="590550" y="16398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25000"/>
              <a:buFont typeface="Calibri"/>
              <a:buNone/>
            </a:pPr>
            <a:r>
              <a:rPr lang="en-US" sz="2400" b="1" i="0" u="none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                    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Zakázky drobnějších rozsahů – memorandum o spolupráci s Asociací Romů ČR</a:t>
            </a:r>
          </a:p>
          <a:p>
            <a:pPr marL="341312" indent="-341312">
              <a:spcBef>
                <a:spcPts val="12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dirty="0" err="1" smtClean="0">
                <a:latin typeface="Calibri"/>
                <a:ea typeface="Calibri"/>
                <a:cs typeface="Calibri"/>
                <a:sym typeface="Calibri"/>
              </a:rPr>
              <a:t>vytipová</a:t>
            </a:r>
            <a:r>
              <a:rPr lang="cs-CZ" sz="2000" dirty="0" smtClean="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000" dirty="0" err="1" smtClean="0">
                <a:latin typeface="Calibri"/>
                <a:ea typeface="Calibri"/>
                <a:cs typeface="Calibri"/>
                <a:sym typeface="Calibri"/>
              </a:rPr>
              <a:t>ají</a:t>
            </a:r>
            <a:r>
              <a:rPr lang="en-US" sz="20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vhodné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zakázky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dlouhá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doba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plnění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manuální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práce</a:t>
            </a:r>
            <a:endParaRPr lang="en-US" sz="2000" dirty="0">
              <a:latin typeface="Calibri"/>
              <a:ea typeface="Calibri"/>
              <a:cs typeface="Calibri"/>
              <a:sym typeface="Calibri"/>
            </a:endParaRPr>
          </a:p>
          <a:p>
            <a:pPr marL="341312" indent="-341312">
              <a:spcBef>
                <a:spcPts val="120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jejich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zakázky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jsou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většinou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složité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krátké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Stavební práce -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podmínka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zaměstnání min. 1 osoby z řad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dlouhodobě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nezaměstnaných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(zadávací dokumentace)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Projekční práce - s</a:t>
            </a: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táže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studentů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(obchod. </a:t>
            </a:r>
            <a:r>
              <a:rPr lang="cs-CZ" sz="2000" dirty="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cs-CZ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odmínky)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snaha</a:t>
            </a:r>
            <a:r>
              <a:rPr lang="en-US" sz="2000" b="0" i="0" u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najít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rozumnou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cestu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zadavatele</a:t>
            </a:r>
            <a:r>
              <a:rPr lang="en-US" sz="20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0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zhotovitele</a:t>
            </a:r>
            <a:endParaRPr lang="en-US" sz="2000" b="0" i="0" u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 txBox="1"/>
          <p:nvPr/>
        </p:nvSpPr>
        <p:spPr>
          <a:xfrm>
            <a:off x="735012" y="9175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Most – dobrá praxe </a:t>
            </a:r>
          </a:p>
        </p:txBody>
      </p:sp>
      <p:sp>
        <p:nvSpPr>
          <p:cNvPr id="449" name="Shape 449"/>
          <p:cNvSpPr txBox="1"/>
          <p:nvPr/>
        </p:nvSpPr>
        <p:spPr>
          <a:xfrm>
            <a:off x="498475" y="191611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průkopník tzv. podmínky 10%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vybudovaný systém pro společensky odpovědné zadávání VZ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podmínka 10% uvedena v pravidlech pro zadávání a průběh VZ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 schválení rozpočtu společná schůzka oddělení VZ a sociálního odboru k vytipování VZ, seznam schválen radou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pomoc UP a NNO s výběrem dlouhodobě nezaměstnaných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od roku 2013 takto zaměstnali přes 40 osob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/>
          <p:nvPr/>
        </p:nvSpPr>
        <p:spPr>
          <a:xfrm>
            <a:off x="735012" y="9175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Most – potíže 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498475" y="2027236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je stále obtížnější zaměstnat dlouhodobě nezaměstnané (osobám se 2 a více dětmi se to nevyplatí)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chtěli zaměstnat osoby s trvalým bydlištěm z okresu Most, ale nejde to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vedení města Most se rozhodlo omezit podmínku 10 % na investiční akce, které nejsou financované z EU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hape 460"/>
          <p:cNvSpPr txBox="1"/>
          <p:nvPr/>
        </p:nvSpPr>
        <p:spPr>
          <a:xfrm>
            <a:off x="468312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Kadaň </a:t>
            </a:r>
          </a:p>
        </p:txBody>
      </p:sp>
      <p:sp>
        <p:nvSpPr>
          <p:cNvPr id="461" name="Shape 461"/>
          <p:cNvSpPr txBox="1"/>
          <p:nvPr/>
        </p:nvSpPr>
        <p:spPr>
          <a:xfrm>
            <a:off x="498475" y="191611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podmínka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10%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investiční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zakázky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v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sociálně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vyloučené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lokalitě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Prunéřov</a:t>
            </a:r>
            <a:endParaRPr lang="en-US" sz="20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inovace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rozšíření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podmínky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10% o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čerstvé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absolventy</a:t>
            </a:r>
            <a:endParaRPr lang="en-US" sz="20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systematická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práce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mládeží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včetně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nízkoprahových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klubů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startovacích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bytů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praxe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opravy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městě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povinná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podmínka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10% v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pravidlech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pro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zadávání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podlimitních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stavebních</a:t>
            </a:r>
            <a:r>
              <a:rPr lang="en-US" sz="2000" b="0" i="0" u="none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 smtClean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zakázek</a:t>
            </a:r>
            <a:endParaRPr lang="cs-CZ" sz="2000" b="0" i="0" u="none" dirty="0" smtClean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endParaRPr lang="cs-CZ" sz="2000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endParaRPr lang="cs-CZ" sz="2000" b="0" i="0" u="none" dirty="0" smtClean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endParaRPr lang="en-US" sz="2000" b="0" i="0" u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/>
          <p:nvPr/>
        </p:nvSpPr>
        <p:spPr>
          <a:xfrm>
            <a:off x="468312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Městská část Praha 12 – 1. zakázka </a:t>
            </a:r>
          </a:p>
        </p:txBody>
      </p:sp>
      <p:sp>
        <p:nvSpPr>
          <p:cNvPr id="467" name="Shape 467"/>
          <p:cNvSpPr txBox="1"/>
          <p:nvPr/>
        </p:nvSpPr>
        <p:spPr>
          <a:xfrm>
            <a:off x="498475" y="191611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2013 sociální podmínka ve výběrových kritériích: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nabídková cena – váha 60 %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podíl osob se zdravotním postižením – váha 20 %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způsob realizace veřejné zakázky – váha 20 %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nadlimitní zakázka na údržbu veřejné zeleně a úklid veřejných prostranství na 4 roky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vítězem konsorcium standardní úklidové firmy a sociálního podniku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MČ je s realizací zakázky spokojena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 txBox="1"/>
          <p:nvPr/>
        </p:nvSpPr>
        <p:spPr>
          <a:xfrm>
            <a:off x="468312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Městská část Praha 12 – 2. zakázka </a:t>
            </a:r>
          </a:p>
        </p:txBody>
      </p:sp>
      <p:sp>
        <p:nvSpPr>
          <p:cNvPr id="473" name="Shape 473"/>
          <p:cNvSpPr txBox="1"/>
          <p:nvPr/>
        </p:nvSpPr>
        <p:spPr>
          <a:xfrm>
            <a:off x="498475" y="191611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doba plnění: 26 měsíců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nadlimitní zakázka na zimní údržbu a blokové čištění pozemních komunikací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ve smlouvě o dílo povinnost zaměstnat na určitý typ prací osoby se zdravotním postižením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kritériem je nejnižší nabídková cena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zakázka je ve fázi předběžného oznámení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/>
          <p:nvPr/>
        </p:nvSpPr>
        <p:spPr>
          <a:xfrm>
            <a:off x="468312" y="990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36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Jihomoravský kraj</a:t>
            </a:r>
          </a:p>
        </p:txBody>
      </p:sp>
      <p:sp>
        <p:nvSpPr>
          <p:cNvPr id="479" name="Shape 479"/>
          <p:cNvSpPr txBox="1"/>
          <p:nvPr/>
        </p:nvSpPr>
        <p:spPr>
          <a:xfrm>
            <a:off x="498475" y="1916111"/>
            <a:ext cx="8218487" cy="449738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certifikovaný systém společenské odpovědnosti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odpovědné zadávání je založeno na společenské odpovědnosti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malé zakázky bez výběrového řízení (např. květinové výzdoby od střední školy, dárky na konferenci CSR z biobavlny, úklid od chráněné dílny)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000" b="0" i="0" u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zpracovávají interní příručku jak odpovědně zadávat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/>
          <p:nvPr/>
        </p:nvSpPr>
        <p:spPr>
          <a:xfrm>
            <a:off x="684212" y="3398837"/>
            <a:ext cx="3525837" cy="147002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Doporučení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/>
          <p:nvPr/>
        </p:nvSpPr>
        <p:spPr>
          <a:xfrm>
            <a:off x="446087" y="908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Shape 490"/>
          <p:cNvSpPr txBox="1"/>
          <p:nvPr/>
        </p:nvSpPr>
        <p:spPr>
          <a:xfrm>
            <a:off x="1022350" y="1208087"/>
            <a:ext cx="8229600" cy="452437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ct val="25000"/>
              <a:buFont typeface="Calibri"/>
              <a:buNone/>
            </a:pPr>
            <a:r>
              <a:rPr lang="en-US" sz="2400" b="1" i="0" u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                     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1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odpovědné zadávání by měla prosazovat osoba s kompetencemi realizovat změny 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1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informovat a provádět osvětu na úřadech včetně vysvětlování možných přínosů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1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hledat vhodné typy zakázek a vše ověřit nejprve v malém rozsahu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1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provést vyhodnocení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b="1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nastavit systém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/>
          <p:nvPr/>
        </p:nvSpPr>
        <p:spPr>
          <a:xfrm>
            <a:off x="892175" y="3716337"/>
            <a:ext cx="8229600" cy="362584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Děkuji za pozornost</a:t>
            </a:r>
            <a:b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P3 - People, Planet, Profit, o.p.s.</a:t>
            </a:r>
            <a:b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Malátova 16, Praha 5 - Smíchov</a:t>
            </a:r>
            <a:b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petra.francova@p-p-p.cz</a:t>
            </a:r>
            <a:b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www.p-p-p.cz nebo www.people-planet-profit.cz</a:t>
            </a:r>
            <a:b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24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772</Words>
  <Application>Microsoft Office PowerPoint</Application>
  <PresentationFormat>Předvádění na obrazovce (4:3)</PresentationFormat>
  <Paragraphs>144</Paragraphs>
  <Slides>21</Slides>
  <Notes>21</Notes>
  <HiddenSlides>0</HiddenSlides>
  <MMClips>0</MMClips>
  <ScaleCrop>false</ScaleCrop>
  <HeadingPairs>
    <vt:vector size="4" baseType="variant">
      <vt:variant>
        <vt:lpstr>Motiv</vt:lpstr>
      </vt:variant>
      <vt:variant>
        <vt:i4>5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Motiv systému Office</vt:lpstr>
      <vt:lpstr>1_Motiv systému Office</vt:lpstr>
      <vt:lpstr>2_Motiv systému Office</vt:lpstr>
      <vt:lpstr>3_Motiv systému Office</vt:lpstr>
      <vt:lpstr>8_Motiv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Jitka Čechová</dc:creator>
  <cp:lastModifiedBy>p3-2015</cp:lastModifiedBy>
  <cp:revision>10</cp:revision>
  <dcterms:modified xsi:type="dcterms:W3CDTF">2016-02-10T23:53:20Z</dcterms:modified>
</cp:coreProperties>
</file>