
<file path=[Content_Types].xml><?xml version="1.0" encoding="utf-8"?>
<Types xmlns="http://schemas.openxmlformats.org/package/2006/content-types">
  <Default Extension="bin" ContentType="application/vnd.openxmlformats-officedocument.oleObject"/>
  <Default Extension="dat" ContentType="image/jpeg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72" r:id="rId6"/>
  </p:sldMasterIdLst>
  <p:notesMasterIdLst>
    <p:notesMasterId r:id="rId258"/>
  </p:notesMasterIdLst>
  <p:handoutMasterIdLst>
    <p:handoutMasterId r:id="rId259"/>
  </p:handoutMasterIdLst>
  <p:sldIdLst>
    <p:sldId id="2145706586" r:id="rId7"/>
    <p:sldId id="2145706446" r:id="rId8"/>
    <p:sldId id="2145706447" r:id="rId9"/>
    <p:sldId id="2145706448" r:id="rId10"/>
    <p:sldId id="2145706449" r:id="rId11"/>
    <p:sldId id="2145706450" r:id="rId12"/>
    <p:sldId id="2145706451" r:id="rId13"/>
    <p:sldId id="2145706452" r:id="rId14"/>
    <p:sldId id="2145706453" r:id="rId15"/>
    <p:sldId id="2145706454" r:id="rId16"/>
    <p:sldId id="2145706455" r:id="rId17"/>
    <p:sldId id="2145706456" r:id="rId18"/>
    <p:sldId id="2145706457" r:id="rId19"/>
    <p:sldId id="2145706458" r:id="rId20"/>
    <p:sldId id="2145706459" r:id="rId21"/>
    <p:sldId id="2145706460" r:id="rId22"/>
    <p:sldId id="2145706461" r:id="rId23"/>
    <p:sldId id="2145706462" r:id="rId24"/>
    <p:sldId id="2145706463" r:id="rId25"/>
    <p:sldId id="214570646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2145706506" r:id="rId42"/>
    <p:sldId id="296" r:id="rId43"/>
    <p:sldId id="332" r:id="rId44"/>
    <p:sldId id="299" r:id="rId45"/>
    <p:sldId id="334" r:id="rId46"/>
    <p:sldId id="333" r:id="rId47"/>
    <p:sldId id="298" r:id="rId48"/>
    <p:sldId id="335" r:id="rId49"/>
    <p:sldId id="336" r:id="rId50"/>
    <p:sldId id="339" r:id="rId51"/>
    <p:sldId id="340" r:id="rId52"/>
    <p:sldId id="337" r:id="rId53"/>
    <p:sldId id="338" r:id="rId54"/>
    <p:sldId id="2145706539" r:id="rId55"/>
    <p:sldId id="2145706540" r:id="rId56"/>
    <p:sldId id="2145706541" r:id="rId57"/>
    <p:sldId id="2145706542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2145706384" r:id="rId70"/>
    <p:sldId id="2145706385" r:id="rId71"/>
    <p:sldId id="2145706386" r:id="rId72"/>
    <p:sldId id="2145706387" r:id="rId73"/>
    <p:sldId id="2145706388" r:id="rId74"/>
    <p:sldId id="269" r:id="rId75"/>
    <p:sldId id="2145706375" r:id="rId76"/>
    <p:sldId id="2145706373" r:id="rId77"/>
    <p:sldId id="2145706363" r:id="rId78"/>
    <p:sldId id="2145706376" r:id="rId79"/>
    <p:sldId id="2145706377" r:id="rId80"/>
    <p:sldId id="2145706378" r:id="rId81"/>
    <p:sldId id="2145706379" r:id="rId82"/>
    <p:sldId id="2145706374" r:id="rId83"/>
    <p:sldId id="2145706400" r:id="rId84"/>
    <p:sldId id="2145706401" r:id="rId85"/>
    <p:sldId id="2145706402" r:id="rId86"/>
    <p:sldId id="2145706403" r:id="rId87"/>
    <p:sldId id="2145706404" r:id="rId88"/>
    <p:sldId id="2145706405" r:id="rId89"/>
    <p:sldId id="2145706406" r:id="rId90"/>
    <p:sldId id="2145706534" r:id="rId91"/>
    <p:sldId id="2145706535" r:id="rId92"/>
    <p:sldId id="2145706536" r:id="rId93"/>
    <p:sldId id="2145706537" r:id="rId94"/>
    <p:sldId id="2145706538" r:id="rId95"/>
    <p:sldId id="2145706434" r:id="rId96"/>
    <p:sldId id="2145706435" r:id="rId97"/>
    <p:sldId id="2145706436" r:id="rId98"/>
    <p:sldId id="2145706437" r:id="rId99"/>
    <p:sldId id="2145706438" r:id="rId100"/>
    <p:sldId id="2145706439" r:id="rId101"/>
    <p:sldId id="2145706579" r:id="rId102"/>
    <p:sldId id="2145706382" r:id="rId103"/>
    <p:sldId id="2145706580" r:id="rId104"/>
    <p:sldId id="2145706581" r:id="rId105"/>
    <p:sldId id="2145706582" r:id="rId106"/>
    <p:sldId id="2145706583" r:id="rId107"/>
    <p:sldId id="2145706584" r:id="rId108"/>
    <p:sldId id="2145706418" r:id="rId109"/>
    <p:sldId id="2145706419" r:id="rId110"/>
    <p:sldId id="2145706420" r:id="rId111"/>
    <p:sldId id="2145706421" r:id="rId112"/>
    <p:sldId id="2145706422" r:id="rId113"/>
    <p:sldId id="2145706423" r:id="rId114"/>
    <p:sldId id="2145706424" r:id="rId115"/>
    <p:sldId id="2145706425" r:id="rId116"/>
    <p:sldId id="2145706565" r:id="rId117"/>
    <p:sldId id="2145706380" r:id="rId118"/>
    <p:sldId id="2145706566" r:id="rId119"/>
    <p:sldId id="2145706567" r:id="rId120"/>
    <p:sldId id="2145706568" r:id="rId121"/>
    <p:sldId id="2145706569" r:id="rId122"/>
    <p:sldId id="2145706570" r:id="rId123"/>
    <p:sldId id="2145706571" r:id="rId124"/>
    <p:sldId id="2145706572" r:id="rId125"/>
    <p:sldId id="2145706573" r:id="rId126"/>
    <p:sldId id="2145706574" r:id="rId127"/>
    <p:sldId id="2145706575" r:id="rId128"/>
    <p:sldId id="2145706576" r:id="rId129"/>
    <p:sldId id="2145706577" r:id="rId130"/>
    <p:sldId id="2145706578" r:id="rId131"/>
    <p:sldId id="2145706482" r:id="rId132"/>
    <p:sldId id="2145706483" r:id="rId133"/>
    <p:sldId id="2145706484" r:id="rId134"/>
    <p:sldId id="2145706485" r:id="rId135"/>
    <p:sldId id="2145706486" r:id="rId136"/>
    <p:sldId id="2145706487" r:id="rId137"/>
    <p:sldId id="2145706488" r:id="rId138"/>
    <p:sldId id="2145706489" r:id="rId139"/>
    <p:sldId id="2145706490" r:id="rId140"/>
    <p:sldId id="2145706491" r:id="rId141"/>
    <p:sldId id="2145706492" r:id="rId142"/>
    <p:sldId id="2145706493" r:id="rId143"/>
    <p:sldId id="2145706494" r:id="rId144"/>
    <p:sldId id="2145706495" r:id="rId145"/>
    <p:sldId id="2145706496" r:id="rId146"/>
    <p:sldId id="2145706497" r:id="rId147"/>
    <p:sldId id="2145706498" r:id="rId148"/>
    <p:sldId id="2145706499" r:id="rId149"/>
    <p:sldId id="2145706500" r:id="rId150"/>
    <p:sldId id="2145706558" r:id="rId151"/>
    <p:sldId id="2145706559" r:id="rId152"/>
    <p:sldId id="2145706560" r:id="rId153"/>
    <p:sldId id="2145706561" r:id="rId154"/>
    <p:sldId id="2145706562" r:id="rId155"/>
    <p:sldId id="2145706563" r:id="rId156"/>
    <p:sldId id="2145706564" r:id="rId157"/>
    <p:sldId id="2145706426" r:id="rId158"/>
    <p:sldId id="2145706427" r:id="rId159"/>
    <p:sldId id="2145706428" r:id="rId160"/>
    <p:sldId id="2145706429" r:id="rId161"/>
    <p:sldId id="2145706430" r:id="rId162"/>
    <p:sldId id="2145706431" r:id="rId163"/>
    <p:sldId id="2145706432" r:id="rId164"/>
    <p:sldId id="2145706433" r:id="rId165"/>
    <p:sldId id="2145706389" r:id="rId166"/>
    <p:sldId id="2145706390" r:id="rId167"/>
    <p:sldId id="2145706391" r:id="rId168"/>
    <p:sldId id="2145706392" r:id="rId169"/>
    <p:sldId id="2145706393" r:id="rId170"/>
    <p:sldId id="2145706394" r:id="rId171"/>
    <p:sldId id="2145706395" r:id="rId172"/>
    <p:sldId id="2145706414" r:id="rId173"/>
    <p:sldId id="2145706415" r:id="rId174"/>
    <p:sldId id="2145706416" r:id="rId175"/>
    <p:sldId id="2145706417" r:id="rId176"/>
    <p:sldId id="2145706543" r:id="rId177"/>
    <p:sldId id="2145706544" r:id="rId178"/>
    <p:sldId id="2145706545" r:id="rId179"/>
    <p:sldId id="2145706546" r:id="rId180"/>
    <p:sldId id="2145706547" r:id="rId181"/>
    <p:sldId id="2145706548" r:id="rId182"/>
    <p:sldId id="2145706549" r:id="rId183"/>
    <p:sldId id="2145706550" r:id="rId184"/>
    <p:sldId id="2145706551" r:id="rId185"/>
    <p:sldId id="2145706552" r:id="rId186"/>
    <p:sldId id="2145706553" r:id="rId187"/>
    <p:sldId id="2145706554" r:id="rId188"/>
    <p:sldId id="2145706555" r:id="rId189"/>
    <p:sldId id="2145706556" r:id="rId190"/>
    <p:sldId id="2145706516" r:id="rId191"/>
    <p:sldId id="2145706517" r:id="rId192"/>
    <p:sldId id="2145706518" r:id="rId193"/>
    <p:sldId id="2145706519" r:id="rId194"/>
    <p:sldId id="2145706520" r:id="rId195"/>
    <p:sldId id="2145706521" r:id="rId196"/>
    <p:sldId id="2145706522" r:id="rId197"/>
    <p:sldId id="2145706523" r:id="rId198"/>
    <p:sldId id="2145706524" r:id="rId199"/>
    <p:sldId id="2145706525" r:id="rId200"/>
    <p:sldId id="2145706526" r:id="rId201"/>
    <p:sldId id="2145706527" r:id="rId202"/>
    <p:sldId id="2145706528" r:id="rId203"/>
    <p:sldId id="2145706529" r:id="rId204"/>
    <p:sldId id="2145706512" r:id="rId205"/>
    <p:sldId id="2145706513" r:id="rId206"/>
    <p:sldId id="2145706514" r:id="rId207"/>
    <p:sldId id="2145706515" r:id="rId208"/>
    <p:sldId id="2145706407" r:id="rId209"/>
    <p:sldId id="2145706408" r:id="rId210"/>
    <p:sldId id="2145706409" r:id="rId211"/>
    <p:sldId id="2145706410" r:id="rId212"/>
    <p:sldId id="2145706411" r:id="rId213"/>
    <p:sldId id="2145706412" r:id="rId214"/>
    <p:sldId id="2145706413" r:id="rId215"/>
    <p:sldId id="2145706396" r:id="rId216"/>
    <p:sldId id="2145706397" r:id="rId217"/>
    <p:sldId id="2145706398" r:id="rId218"/>
    <p:sldId id="2145706399" r:id="rId219"/>
    <p:sldId id="2145706440" r:id="rId220"/>
    <p:sldId id="2145706441" r:id="rId221"/>
    <p:sldId id="2145706442" r:id="rId222"/>
    <p:sldId id="2145706443" r:id="rId223"/>
    <p:sldId id="2145706444" r:id="rId224"/>
    <p:sldId id="2145706445" r:id="rId225"/>
    <p:sldId id="2145706465" r:id="rId226"/>
    <p:sldId id="2145706466" r:id="rId227"/>
    <p:sldId id="2145706467" r:id="rId228"/>
    <p:sldId id="2145706468" r:id="rId229"/>
    <p:sldId id="2145706501" r:id="rId230"/>
    <p:sldId id="2145706502" r:id="rId231"/>
    <p:sldId id="2145706503" r:id="rId232"/>
    <p:sldId id="2145706504" r:id="rId233"/>
    <p:sldId id="2145706505" r:id="rId234"/>
    <p:sldId id="2145706530" r:id="rId235"/>
    <p:sldId id="2145706531" r:id="rId236"/>
    <p:sldId id="2145706532" r:id="rId237"/>
    <p:sldId id="2145706533" r:id="rId238"/>
    <p:sldId id="2145706507" r:id="rId239"/>
    <p:sldId id="2145706508" r:id="rId240"/>
    <p:sldId id="2145706509" r:id="rId241"/>
    <p:sldId id="2145706510" r:id="rId242"/>
    <p:sldId id="2145706511" r:id="rId243"/>
    <p:sldId id="2145706469" r:id="rId244"/>
    <p:sldId id="2145706470" r:id="rId245"/>
    <p:sldId id="2145706471" r:id="rId246"/>
    <p:sldId id="2145706472" r:id="rId247"/>
    <p:sldId id="2145706473" r:id="rId248"/>
    <p:sldId id="2145706474" r:id="rId249"/>
    <p:sldId id="2145706475" r:id="rId250"/>
    <p:sldId id="2145706476" r:id="rId251"/>
    <p:sldId id="2145706477" r:id="rId252"/>
    <p:sldId id="2145706478" r:id="rId253"/>
    <p:sldId id="2145706479" r:id="rId254"/>
    <p:sldId id="2145706480" r:id="rId255"/>
    <p:sldId id="2145706481" r:id="rId256"/>
    <p:sldId id="2145706585" r:id="rId257"/>
  </p:sldIdLst>
  <p:sldSz cx="9144000" cy="5143500" type="screen16x9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6">
          <p15:clr>
            <a:srgbClr val="A4A3A4"/>
          </p15:clr>
        </p15:guide>
        <p15:guide id="7" pos="1497">
          <p15:clr>
            <a:srgbClr val="A4A3A4"/>
          </p15:clr>
        </p15:guide>
        <p15:guide id="8" pos="3218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ronza Martin" initials="HM" lastIdx="1" clrIdx="0">
    <p:extLst>
      <p:ext uri="{19B8F6BF-5375-455C-9EA6-DF929625EA0E}">
        <p15:presenceInfo xmlns:p15="http://schemas.microsoft.com/office/powerpoint/2012/main" userId="Hronza Martin" providerId="None"/>
      </p:ext>
    </p:extLst>
  </p:cmAuthor>
  <p:cmAuthor id="2" name="Josef Mraštík" initials="JM" lastIdx="2" clrIdx="1">
    <p:extLst>
      <p:ext uri="{19B8F6BF-5375-455C-9EA6-DF929625EA0E}">
        <p15:presenceInfo xmlns:p15="http://schemas.microsoft.com/office/powerpoint/2012/main" userId="c39828db7a56df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F3F9FD"/>
    <a:srgbClr val="E6F3FC"/>
    <a:srgbClr val="B9E0F7"/>
    <a:srgbClr val="F4A3A7"/>
    <a:srgbClr val="ADB3B8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227" autoAdjust="0"/>
  </p:normalViewPr>
  <p:slideViewPr>
    <p:cSldViewPr snapToGrid="0" snapToObjects="1">
      <p:cViewPr varScale="1">
        <p:scale>
          <a:sx n="149" d="100"/>
          <a:sy n="149" d="100"/>
        </p:scale>
        <p:origin x="536" y="168"/>
      </p:cViewPr>
      <p:guideLst>
        <p:guide orient="horz" pos="223"/>
        <p:guide orient="horz" pos="2857"/>
        <p:guide orient="horz" pos="2634"/>
        <p:guide pos="5532"/>
        <p:guide pos="229"/>
        <p:guide pos="1726"/>
        <p:guide pos="1497"/>
        <p:guide pos="3218"/>
        <p:guide pos="29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63" Type="http://schemas.openxmlformats.org/officeDocument/2006/relationships/slide" Target="slides/slide57.xml"/><Relationship Id="rId159" Type="http://schemas.openxmlformats.org/officeDocument/2006/relationships/slide" Target="slides/slide153.xml"/><Relationship Id="rId170" Type="http://schemas.openxmlformats.org/officeDocument/2006/relationships/slide" Target="slides/slide164.xml"/><Relationship Id="rId191" Type="http://schemas.openxmlformats.org/officeDocument/2006/relationships/slide" Target="slides/slide185.xml"/><Relationship Id="rId205" Type="http://schemas.openxmlformats.org/officeDocument/2006/relationships/slide" Target="slides/slide199.xml"/><Relationship Id="rId226" Type="http://schemas.openxmlformats.org/officeDocument/2006/relationships/slide" Target="slides/slide220.xml"/><Relationship Id="rId247" Type="http://schemas.openxmlformats.org/officeDocument/2006/relationships/slide" Target="slides/slide241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2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81" Type="http://schemas.openxmlformats.org/officeDocument/2006/relationships/slide" Target="slides/slide175.xml"/><Relationship Id="rId216" Type="http://schemas.openxmlformats.org/officeDocument/2006/relationships/slide" Target="slides/slide210.xml"/><Relationship Id="rId237" Type="http://schemas.openxmlformats.org/officeDocument/2006/relationships/slide" Target="slides/slide231.xml"/><Relationship Id="rId258" Type="http://schemas.openxmlformats.org/officeDocument/2006/relationships/notesMaster" Target="notesMasters/notesMaster1.xml"/><Relationship Id="rId22" Type="http://schemas.openxmlformats.org/officeDocument/2006/relationships/slide" Target="slides/slide16.xml"/><Relationship Id="rId43" Type="http://schemas.openxmlformats.org/officeDocument/2006/relationships/slide" Target="slides/slide37.xml"/><Relationship Id="rId64" Type="http://schemas.openxmlformats.org/officeDocument/2006/relationships/slide" Target="slides/slide58.xml"/><Relationship Id="rId118" Type="http://schemas.openxmlformats.org/officeDocument/2006/relationships/slide" Target="slides/slide112.xml"/><Relationship Id="rId139" Type="http://schemas.openxmlformats.org/officeDocument/2006/relationships/slide" Target="slides/slide133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71" Type="http://schemas.openxmlformats.org/officeDocument/2006/relationships/slide" Target="slides/slide165.xml"/><Relationship Id="rId192" Type="http://schemas.openxmlformats.org/officeDocument/2006/relationships/slide" Target="slides/slide186.xml"/><Relationship Id="rId206" Type="http://schemas.openxmlformats.org/officeDocument/2006/relationships/slide" Target="slides/slide200.xml"/><Relationship Id="rId227" Type="http://schemas.openxmlformats.org/officeDocument/2006/relationships/slide" Target="slides/slide221.xml"/><Relationship Id="rId248" Type="http://schemas.openxmlformats.org/officeDocument/2006/relationships/slide" Target="slides/slide242.xml"/><Relationship Id="rId12" Type="http://schemas.openxmlformats.org/officeDocument/2006/relationships/slide" Target="slides/slide6.xml"/><Relationship Id="rId33" Type="http://schemas.openxmlformats.org/officeDocument/2006/relationships/slide" Target="slides/slide27.xml"/><Relationship Id="rId108" Type="http://schemas.openxmlformats.org/officeDocument/2006/relationships/slide" Target="slides/slide102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5" Type="http://schemas.openxmlformats.org/officeDocument/2006/relationships/slide" Target="slides/slide69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61" Type="http://schemas.openxmlformats.org/officeDocument/2006/relationships/slide" Target="slides/slide155.xml"/><Relationship Id="rId182" Type="http://schemas.openxmlformats.org/officeDocument/2006/relationships/slide" Target="slides/slide176.xml"/><Relationship Id="rId217" Type="http://schemas.openxmlformats.org/officeDocument/2006/relationships/slide" Target="slides/slide211.xml"/><Relationship Id="rId6" Type="http://schemas.openxmlformats.org/officeDocument/2006/relationships/slideMaster" Target="slideMasters/slideMaster3.xml"/><Relationship Id="rId238" Type="http://schemas.openxmlformats.org/officeDocument/2006/relationships/slide" Target="slides/slide232.xml"/><Relationship Id="rId259" Type="http://schemas.openxmlformats.org/officeDocument/2006/relationships/handoutMaster" Target="handoutMasters/handoutMaster1.xml"/><Relationship Id="rId23" Type="http://schemas.openxmlformats.org/officeDocument/2006/relationships/slide" Target="slides/slide17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5" Type="http://schemas.openxmlformats.org/officeDocument/2006/relationships/slide" Target="slides/slide59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51" Type="http://schemas.openxmlformats.org/officeDocument/2006/relationships/slide" Target="slides/slide145.xml"/><Relationship Id="rId172" Type="http://schemas.openxmlformats.org/officeDocument/2006/relationships/slide" Target="slides/slide166.xml"/><Relationship Id="rId193" Type="http://schemas.openxmlformats.org/officeDocument/2006/relationships/slide" Target="slides/slide187.xml"/><Relationship Id="rId207" Type="http://schemas.openxmlformats.org/officeDocument/2006/relationships/slide" Target="slides/slide201.xml"/><Relationship Id="rId228" Type="http://schemas.openxmlformats.org/officeDocument/2006/relationships/slide" Target="slides/slide222.xml"/><Relationship Id="rId249" Type="http://schemas.openxmlformats.org/officeDocument/2006/relationships/slide" Target="slides/slide243.xml"/><Relationship Id="rId13" Type="http://schemas.openxmlformats.org/officeDocument/2006/relationships/slide" Target="slides/slide7.xml"/><Relationship Id="rId109" Type="http://schemas.openxmlformats.org/officeDocument/2006/relationships/slide" Target="slides/slide103.xml"/><Relationship Id="rId260" Type="http://schemas.openxmlformats.org/officeDocument/2006/relationships/commentAuthors" Target="commentAuthors.xml"/><Relationship Id="rId34" Type="http://schemas.openxmlformats.org/officeDocument/2006/relationships/slide" Target="slides/slide28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20" Type="http://schemas.openxmlformats.org/officeDocument/2006/relationships/slide" Target="slides/slide114.xml"/><Relationship Id="rId141" Type="http://schemas.openxmlformats.org/officeDocument/2006/relationships/slide" Target="slides/slide135.xml"/><Relationship Id="rId7" Type="http://schemas.openxmlformats.org/officeDocument/2006/relationships/slide" Target="slides/slide1.xml"/><Relationship Id="rId162" Type="http://schemas.openxmlformats.org/officeDocument/2006/relationships/slide" Target="slides/slide156.xml"/><Relationship Id="rId183" Type="http://schemas.openxmlformats.org/officeDocument/2006/relationships/slide" Target="slides/slide177.xml"/><Relationship Id="rId218" Type="http://schemas.openxmlformats.org/officeDocument/2006/relationships/slide" Target="slides/slide212.xml"/><Relationship Id="rId239" Type="http://schemas.openxmlformats.org/officeDocument/2006/relationships/slide" Target="slides/slide233.xml"/><Relationship Id="rId250" Type="http://schemas.openxmlformats.org/officeDocument/2006/relationships/slide" Target="slides/slide244.xml"/><Relationship Id="rId24" Type="http://schemas.openxmlformats.org/officeDocument/2006/relationships/slide" Target="slides/slide18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31" Type="http://schemas.openxmlformats.org/officeDocument/2006/relationships/slide" Target="slides/slide125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4" Type="http://schemas.openxmlformats.org/officeDocument/2006/relationships/slide" Target="slides/slide188.xml"/><Relationship Id="rId208" Type="http://schemas.openxmlformats.org/officeDocument/2006/relationships/slide" Target="slides/slide202.xml"/><Relationship Id="rId229" Type="http://schemas.openxmlformats.org/officeDocument/2006/relationships/slide" Target="slides/slide223.xml"/><Relationship Id="rId240" Type="http://schemas.openxmlformats.org/officeDocument/2006/relationships/slide" Target="slides/slide234.xml"/><Relationship Id="rId261" Type="http://schemas.openxmlformats.org/officeDocument/2006/relationships/presProps" Target="presProps.xml"/><Relationship Id="rId14" Type="http://schemas.openxmlformats.org/officeDocument/2006/relationships/slide" Target="slides/slide8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8" Type="http://schemas.openxmlformats.org/officeDocument/2006/relationships/slide" Target="slides/slide2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184" Type="http://schemas.openxmlformats.org/officeDocument/2006/relationships/slide" Target="slides/slide178.xml"/><Relationship Id="rId219" Type="http://schemas.openxmlformats.org/officeDocument/2006/relationships/slide" Target="slides/slide213.xml"/><Relationship Id="rId230" Type="http://schemas.openxmlformats.org/officeDocument/2006/relationships/slide" Target="slides/slide224.xml"/><Relationship Id="rId251" Type="http://schemas.openxmlformats.org/officeDocument/2006/relationships/slide" Target="slides/slide245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slide" Target="slides/slide168.xml"/><Relationship Id="rId195" Type="http://schemas.openxmlformats.org/officeDocument/2006/relationships/slide" Target="slides/slide189.xml"/><Relationship Id="rId209" Type="http://schemas.openxmlformats.org/officeDocument/2006/relationships/slide" Target="slides/slide203.xml"/><Relationship Id="rId220" Type="http://schemas.openxmlformats.org/officeDocument/2006/relationships/slide" Target="slides/slide214.xml"/><Relationship Id="rId241" Type="http://schemas.openxmlformats.org/officeDocument/2006/relationships/slide" Target="slides/slide235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262" Type="http://schemas.openxmlformats.org/officeDocument/2006/relationships/viewProps" Target="viewProps.xml"/><Relationship Id="rId78" Type="http://schemas.openxmlformats.org/officeDocument/2006/relationships/slide" Target="slides/slide72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64" Type="http://schemas.openxmlformats.org/officeDocument/2006/relationships/slide" Target="slides/slide158.xml"/><Relationship Id="rId185" Type="http://schemas.openxmlformats.org/officeDocument/2006/relationships/slide" Target="slides/slide179.xml"/><Relationship Id="rId9" Type="http://schemas.openxmlformats.org/officeDocument/2006/relationships/slide" Target="slides/slide3.xml"/><Relationship Id="rId210" Type="http://schemas.openxmlformats.org/officeDocument/2006/relationships/slide" Target="slides/slide204.xml"/><Relationship Id="rId26" Type="http://schemas.openxmlformats.org/officeDocument/2006/relationships/slide" Target="slides/slide20.xml"/><Relationship Id="rId231" Type="http://schemas.openxmlformats.org/officeDocument/2006/relationships/slide" Target="slides/slide225.xml"/><Relationship Id="rId252" Type="http://schemas.openxmlformats.org/officeDocument/2006/relationships/slide" Target="slides/slide246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75" Type="http://schemas.openxmlformats.org/officeDocument/2006/relationships/slide" Target="slides/slide169.xml"/><Relationship Id="rId196" Type="http://schemas.openxmlformats.org/officeDocument/2006/relationships/slide" Target="slides/slide190.xml"/><Relationship Id="rId200" Type="http://schemas.openxmlformats.org/officeDocument/2006/relationships/slide" Target="slides/slide194.xml"/><Relationship Id="rId16" Type="http://schemas.openxmlformats.org/officeDocument/2006/relationships/slide" Target="slides/slide10.xml"/><Relationship Id="rId221" Type="http://schemas.openxmlformats.org/officeDocument/2006/relationships/slide" Target="slides/slide215.xml"/><Relationship Id="rId242" Type="http://schemas.openxmlformats.org/officeDocument/2006/relationships/slide" Target="slides/slide236.xml"/><Relationship Id="rId263" Type="http://schemas.openxmlformats.org/officeDocument/2006/relationships/theme" Target="theme/theme1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Relationship Id="rId165" Type="http://schemas.openxmlformats.org/officeDocument/2006/relationships/slide" Target="slides/slide159.xml"/><Relationship Id="rId186" Type="http://schemas.openxmlformats.org/officeDocument/2006/relationships/slide" Target="slides/slide180.xml"/><Relationship Id="rId211" Type="http://schemas.openxmlformats.org/officeDocument/2006/relationships/slide" Target="slides/slide205.xml"/><Relationship Id="rId232" Type="http://schemas.openxmlformats.org/officeDocument/2006/relationships/slide" Target="slides/slide226.xml"/><Relationship Id="rId253" Type="http://schemas.openxmlformats.org/officeDocument/2006/relationships/slide" Target="slides/slide247.xml"/><Relationship Id="rId27" Type="http://schemas.openxmlformats.org/officeDocument/2006/relationships/slide" Target="slides/slide21.xml"/><Relationship Id="rId48" Type="http://schemas.openxmlformats.org/officeDocument/2006/relationships/slide" Target="slides/slide42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34" Type="http://schemas.openxmlformats.org/officeDocument/2006/relationships/slide" Target="slides/slide128.xml"/><Relationship Id="rId80" Type="http://schemas.openxmlformats.org/officeDocument/2006/relationships/slide" Target="slides/slide74.xml"/><Relationship Id="rId155" Type="http://schemas.openxmlformats.org/officeDocument/2006/relationships/slide" Target="slides/slide149.xml"/><Relationship Id="rId176" Type="http://schemas.openxmlformats.org/officeDocument/2006/relationships/slide" Target="slides/slide170.xml"/><Relationship Id="rId197" Type="http://schemas.openxmlformats.org/officeDocument/2006/relationships/slide" Target="slides/slide191.xml"/><Relationship Id="rId201" Type="http://schemas.openxmlformats.org/officeDocument/2006/relationships/slide" Target="slides/slide195.xml"/><Relationship Id="rId222" Type="http://schemas.openxmlformats.org/officeDocument/2006/relationships/slide" Target="slides/slide216.xml"/><Relationship Id="rId243" Type="http://schemas.openxmlformats.org/officeDocument/2006/relationships/slide" Target="slides/slide237.xml"/><Relationship Id="rId264" Type="http://schemas.openxmlformats.org/officeDocument/2006/relationships/tableStyles" Target="tableStyles.xml"/><Relationship Id="rId17" Type="http://schemas.openxmlformats.org/officeDocument/2006/relationships/slide" Target="slides/slide11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24" Type="http://schemas.openxmlformats.org/officeDocument/2006/relationships/slide" Target="slides/slide118.xml"/><Relationship Id="rId70" Type="http://schemas.openxmlformats.org/officeDocument/2006/relationships/slide" Target="slides/slide64.xml"/><Relationship Id="rId91" Type="http://schemas.openxmlformats.org/officeDocument/2006/relationships/slide" Target="slides/slide85.xml"/><Relationship Id="rId145" Type="http://schemas.openxmlformats.org/officeDocument/2006/relationships/slide" Target="slides/slide139.xml"/><Relationship Id="rId166" Type="http://schemas.openxmlformats.org/officeDocument/2006/relationships/slide" Target="slides/slide160.xml"/><Relationship Id="rId187" Type="http://schemas.openxmlformats.org/officeDocument/2006/relationships/slide" Target="slides/slide181.xml"/><Relationship Id="rId1" Type="http://schemas.openxmlformats.org/officeDocument/2006/relationships/customXml" Target="../customXml/item1.xml"/><Relationship Id="rId212" Type="http://schemas.openxmlformats.org/officeDocument/2006/relationships/slide" Target="slides/slide206.xml"/><Relationship Id="rId233" Type="http://schemas.openxmlformats.org/officeDocument/2006/relationships/slide" Target="slides/slide227.xml"/><Relationship Id="rId254" Type="http://schemas.openxmlformats.org/officeDocument/2006/relationships/slide" Target="slides/slide248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60" Type="http://schemas.openxmlformats.org/officeDocument/2006/relationships/slide" Target="slides/slide54.xml"/><Relationship Id="rId81" Type="http://schemas.openxmlformats.org/officeDocument/2006/relationships/slide" Target="slides/slide75.xml"/><Relationship Id="rId135" Type="http://schemas.openxmlformats.org/officeDocument/2006/relationships/slide" Target="slides/slide129.xml"/><Relationship Id="rId156" Type="http://schemas.openxmlformats.org/officeDocument/2006/relationships/slide" Target="slides/slide150.xml"/><Relationship Id="rId177" Type="http://schemas.openxmlformats.org/officeDocument/2006/relationships/slide" Target="slides/slide171.xml"/><Relationship Id="rId198" Type="http://schemas.openxmlformats.org/officeDocument/2006/relationships/slide" Target="slides/slide192.xml"/><Relationship Id="rId202" Type="http://schemas.openxmlformats.org/officeDocument/2006/relationships/slide" Target="slides/slide196.xml"/><Relationship Id="rId223" Type="http://schemas.openxmlformats.org/officeDocument/2006/relationships/slide" Target="slides/slide217.xml"/><Relationship Id="rId244" Type="http://schemas.openxmlformats.org/officeDocument/2006/relationships/slide" Target="slides/slide238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50" Type="http://schemas.openxmlformats.org/officeDocument/2006/relationships/slide" Target="slides/slide44.xml"/><Relationship Id="rId104" Type="http://schemas.openxmlformats.org/officeDocument/2006/relationships/slide" Target="slides/slide98.xml"/><Relationship Id="rId125" Type="http://schemas.openxmlformats.org/officeDocument/2006/relationships/slide" Target="slides/slide119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188" Type="http://schemas.openxmlformats.org/officeDocument/2006/relationships/slide" Target="slides/slide182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13" Type="http://schemas.openxmlformats.org/officeDocument/2006/relationships/slide" Target="slides/slide207.xml"/><Relationship Id="rId234" Type="http://schemas.openxmlformats.org/officeDocument/2006/relationships/slide" Target="slides/slide228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55" Type="http://schemas.openxmlformats.org/officeDocument/2006/relationships/slide" Target="slides/slide249.xml"/><Relationship Id="rId40" Type="http://schemas.openxmlformats.org/officeDocument/2006/relationships/slide" Target="slides/slide34.xml"/><Relationship Id="rId115" Type="http://schemas.openxmlformats.org/officeDocument/2006/relationships/slide" Target="slides/slide109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slide" Target="slides/slide17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9" Type="http://schemas.openxmlformats.org/officeDocument/2006/relationships/slide" Target="slides/slide193.xml"/><Relationship Id="rId203" Type="http://schemas.openxmlformats.org/officeDocument/2006/relationships/slide" Target="slides/slide197.xml"/><Relationship Id="rId19" Type="http://schemas.openxmlformats.org/officeDocument/2006/relationships/slide" Target="slides/slide13.xml"/><Relationship Id="rId224" Type="http://schemas.openxmlformats.org/officeDocument/2006/relationships/slide" Target="slides/slide218.xml"/><Relationship Id="rId245" Type="http://schemas.openxmlformats.org/officeDocument/2006/relationships/slide" Target="slides/slide239.xml"/><Relationship Id="rId30" Type="http://schemas.openxmlformats.org/officeDocument/2006/relationships/slide" Target="slides/slide2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189" Type="http://schemas.openxmlformats.org/officeDocument/2006/relationships/slide" Target="slides/slide183.xml"/><Relationship Id="rId3" Type="http://schemas.openxmlformats.org/officeDocument/2006/relationships/customXml" Target="../customXml/item3.xml"/><Relationship Id="rId214" Type="http://schemas.openxmlformats.org/officeDocument/2006/relationships/slide" Target="slides/slide208.xml"/><Relationship Id="rId235" Type="http://schemas.openxmlformats.org/officeDocument/2006/relationships/slide" Target="slides/slide229.xml"/><Relationship Id="rId256" Type="http://schemas.openxmlformats.org/officeDocument/2006/relationships/slide" Target="slides/slide250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179" Type="http://schemas.openxmlformats.org/officeDocument/2006/relationships/slide" Target="slides/slide173.xml"/><Relationship Id="rId190" Type="http://schemas.openxmlformats.org/officeDocument/2006/relationships/slide" Target="slides/slide184.xml"/><Relationship Id="rId204" Type="http://schemas.openxmlformats.org/officeDocument/2006/relationships/slide" Target="slides/slide198.xml"/><Relationship Id="rId225" Type="http://schemas.openxmlformats.org/officeDocument/2006/relationships/slide" Target="slides/slide219.xml"/><Relationship Id="rId246" Type="http://schemas.openxmlformats.org/officeDocument/2006/relationships/slide" Target="slides/slide240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94" Type="http://schemas.openxmlformats.org/officeDocument/2006/relationships/slide" Target="slides/slide88.xml"/><Relationship Id="rId148" Type="http://schemas.openxmlformats.org/officeDocument/2006/relationships/slide" Target="slides/slide142.xml"/><Relationship Id="rId169" Type="http://schemas.openxmlformats.org/officeDocument/2006/relationships/slide" Target="slides/slide163.xml"/><Relationship Id="rId4" Type="http://schemas.openxmlformats.org/officeDocument/2006/relationships/slideMaster" Target="slideMasters/slideMaster1.xml"/><Relationship Id="rId180" Type="http://schemas.openxmlformats.org/officeDocument/2006/relationships/slide" Target="slides/slide174.xml"/><Relationship Id="rId215" Type="http://schemas.openxmlformats.org/officeDocument/2006/relationships/slide" Target="slides/slide209.xml"/><Relationship Id="rId236" Type="http://schemas.openxmlformats.org/officeDocument/2006/relationships/slide" Target="slides/slide230.xml"/><Relationship Id="rId257" Type="http://schemas.openxmlformats.org/officeDocument/2006/relationships/slide" Target="slides/slide251.xml"/><Relationship Id="rId42" Type="http://schemas.openxmlformats.org/officeDocument/2006/relationships/slide" Target="slides/slide36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00DC6-B087-45D7-9B18-6F1B3A08FF2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C26F12B-56A4-40AA-B9C6-028538A131F6}">
      <dgm:prSet/>
      <dgm:spPr/>
      <dgm:t>
        <a:bodyPr/>
        <a:lstStyle/>
        <a:p>
          <a:pPr rtl="0"/>
          <a:r>
            <a:rPr lang="cs-CZ" b="1"/>
            <a:t>2021</a:t>
          </a:r>
          <a:endParaRPr lang="cs-CZ"/>
        </a:p>
      </dgm:t>
    </dgm:pt>
    <dgm:pt modelId="{D2C54067-D7AA-4918-B9C7-F83417530070}" type="parTrans" cxnId="{A1BBF26D-491D-46FB-9465-7B60CE70B053}">
      <dgm:prSet/>
      <dgm:spPr/>
      <dgm:t>
        <a:bodyPr/>
        <a:lstStyle/>
        <a:p>
          <a:endParaRPr lang="cs-CZ"/>
        </a:p>
      </dgm:t>
    </dgm:pt>
    <dgm:pt modelId="{FB21008F-1722-4E01-9ED9-6335B8F94FC5}" type="sibTrans" cxnId="{A1BBF26D-491D-46FB-9465-7B60CE70B053}">
      <dgm:prSet/>
      <dgm:spPr/>
      <dgm:t>
        <a:bodyPr/>
        <a:lstStyle/>
        <a:p>
          <a:endParaRPr lang="cs-CZ"/>
        </a:p>
      </dgm:t>
    </dgm:pt>
    <dgm:pt modelId="{613392C3-B03F-4FAE-9BE6-150425E84F54}">
      <dgm:prSet/>
      <dgm:spPr/>
      <dgm:t>
        <a:bodyPr/>
        <a:lstStyle/>
        <a:p>
          <a:pPr rtl="0"/>
          <a:r>
            <a:rPr lang="cs-CZ" b="1"/>
            <a:t>2022</a:t>
          </a:r>
          <a:endParaRPr lang="cs-CZ"/>
        </a:p>
      </dgm:t>
    </dgm:pt>
    <dgm:pt modelId="{8A0ADCF4-FB6C-4395-A688-07517AF5FDAD}" type="parTrans" cxnId="{4206CB53-C0DD-4C0C-A7BA-4A744EC18DCE}">
      <dgm:prSet/>
      <dgm:spPr/>
      <dgm:t>
        <a:bodyPr/>
        <a:lstStyle/>
        <a:p>
          <a:endParaRPr lang="cs-CZ"/>
        </a:p>
      </dgm:t>
    </dgm:pt>
    <dgm:pt modelId="{0AA7B9DE-A070-43CE-BC41-1F4002D7E24A}" type="sibTrans" cxnId="{4206CB53-C0DD-4C0C-A7BA-4A744EC18DCE}">
      <dgm:prSet/>
      <dgm:spPr/>
      <dgm:t>
        <a:bodyPr/>
        <a:lstStyle/>
        <a:p>
          <a:endParaRPr lang="cs-CZ"/>
        </a:p>
      </dgm:t>
    </dgm:pt>
    <dgm:pt modelId="{8521EA43-50EB-41BC-882E-EC0CC8169568}">
      <dgm:prSet/>
      <dgm:spPr/>
      <dgm:t>
        <a:bodyPr/>
        <a:lstStyle/>
        <a:p>
          <a:pPr rtl="0"/>
          <a:r>
            <a:rPr lang="cs-CZ" b="1"/>
            <a:t>2023</a:t>
          </a:r>
          <a:endParaRPr lang="cs-CZ"/>
        </a:p>
      </dgm:t>
    </dgm:pt>
    <dgm:pt modelId="{7C378452-D2B8-4EA2-905C-27ED73EF3F26}" type="parTrans" cxnId="{EFE82CEE-F9C2-45D7-92BB-38689BD6D573}">
      <dgm:prSet/>
      <dgm:spPr/>
      <dgm:t>
        <a:bodyPr/>
        <a:lstStyle/>
        <a:p>
          <a:endParaRPr lang="cs-CZ"/>
        </a:p>
      </dgm:t>
    </dgm:pt>
    <dgm:pt modelId="{3804CC8E-CCBA-49BC-85BC-37E458E0716A}" type="sibTrans" cxnId="{EFE82CEE-F9C2-45D7-92BB-38689BD6D573}">
      <dgm:prSet/>
      <dgm:spPr/>
      <dgm:t>
        <a:bodyPr/>
        <a:lstStyle/>
        <a:p>
          <a:endParaRPr lang="cs-CZ"/>
        </a:p>
      </dgm:t>
    </dgm:pt>
    <dgm:pt modelId="{71004E70-1F53-430F-9696-D0E411ABC6EC}">
      <dgm:prSet/>
      <dgm:spPr/>
      <dgm:t>
        <a:bodyPr/>
        <a:lstStyle/>
        <a:p>
          <a:pPr rtl="0"/>
          <a:r>
            <a:rPr lang="cs-CZ" b="1"/>
            <a:t>2024</a:t>
          </a:r>
          <a:endParaRPr lang="cs-CZ"/>
        </a:p>
      </dgm:t>
    </dgm:pt>
    <dgm:pt modelId="{CE8F1EF6-4DB5-4C0D-B0B7-146FD3864808}" type="parTrans" cxnId="{F4E475BB-BFEA-465A-998D-B121C9F5711E}">
      <dgm:prSet/>
      <dgm:spPr/>
      <dgm:t>
        <a:bodyPr/>
        <a:lstStyle/>
        <a:p>
          <a:endParaRPr lang="cs-CZ"/>
        </a:p>
      </dgm:t>
    </dgm:pt>
    <dgm:pt modelId="{039B1BE5-F4EB-4151-A2C3-8EDE23A51B64}" type="sibTrans" cxnId="{F4E475BB-BFEA-465A-998D-B121C9F5711E}">
      <dgm:prSet/>
      <dgm:spPr/>
      <dgm:t>
        <a:bodyPr/>
        <a:lstStyle/>
        <a:p>
          <a:endParaRPr lang="cs-CZ"/>
        </a:p>
      </dgm:t>
    </dgm:pt>
    <dgm:pt modelId="{B14D9533-EBB8-475F-84A8-20CE4334A126}">
      <dgm:prSet/>
      <dgm:spPr/>
      <dgm:t>
        <a:bodyPr/>
        <a:lstStyle/>
        <a:p>
          <a:pPr rtl="0"/>
          <a:r>
            <a:rPr lang="cs-CZ" b="1"/>
            <a:t>2025</a:t>
          </a:r>
          <a:endParaRPr lang="cs-CZ"/>
        </a:p>
      </dgm:t>
    </dgm:pt>
    <dgm:pt modelId="{467B1755-DFEE-4579-9E43-0E1427F8EA3A}" type="parTrans" cxnId="{4F72E7A3-E391-4F62-A540-C7D979FC5600}">
      <dgm:prSet/>
      <dgm:spPr/>
      <dgm:t>
        <a:bodyPr/>
        <a:lstStyle/>
        <a:p>
          <a:endParaRPr lang="cs-CZ"/>
        </a:p>
      </dgm:t>
    </dgm:pt>
    <dgm:pt modelId="{B85DE620-B49F-4836-B23E-2C0EEA2AA2A6}" type="sibTrans" cxnId="{4F72E7A3-E391-4F62-A540-C7D979FC5600}">
      <dgm:prSet/>
      <dgm:spPr/>
      <dgm:t>
        <a:bodyPr/>
        <a:lstStyle/>
        <a:p>
          <a:endParaRPr lang="cs-CZ"/>
        </a:p>
      </dgm:t>
    </dgm:pt>
    <dgm:pt modelId="{029C3B24-4931-49A9-A0E4-8315902A1FA3}" type="pres">
      <dgm:prSet presAssocID="{67600DC6-B087-45D7-9B18-6F1B3A08FF20}" presName="Name0" presStyleCnt="0">
        <dgm:presLayoutVars>
          <dgm:dir/>
          <dgm:animLvl val="lvl"/>
          <dgm:resizeHandles val="exact"/>
        </dgm:presLayoutVars>
      </dgm:prSet>
      <dgm:spPr/>
    </dgm:pt>
    <dgm:pt modelId="{7B2842FD-6832-47E1-9964-7B95C7768389}" type="pres">
      <dgm:prSet presAssocID="{FC26F12B-56A4-40AA-B9C6-028538A131F6}" presName="parTxOnly" presStyleLbl="node1" presStyleIdx="0" presStyleCnt="5" custScaleX="129017" custLinFactNeighborX="-18741" custLinFactNeighborY="39082">
        <dgm:presLayoutVars>
          <dgm:chMax val="0"/>
          <dgm:chPref val="0"/>
          <dgm:bulletEnabled val="1"/>
        </dgm:presLayoutVars>
      </dgm:prSet>
      <dgm:spPr/>
    </dgm:pt>
    <dgm:pt modelId="{4D84E650-7F55-419C-BB88-7E9A05E42DDC}" type="pres">
      <dgm:prSet presAssocID="{FB21008F-1722-4E01-9ED9-6335B8F94FC5}" presName="parTxOnlySpace" presStyleCnt="0"/>
      <dgm:spPr/>
    </dgm:pt>
    <dgm:pt modelId="{83CF9F60-A666-4AB5-B169-F38070D13A26}" type="pres">
      <dgm:prSet presAssocID="{613392C3-B03F-4FAE-9BE6-150425E84F5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A13ABFF-3CFA-4A1D-9229-15E2E840C4CE}" type="pres">
      <dgm:prSet presAssocID="{0AA7B9DE-A070-43CE-BC41-1F4002D7E24A}" presName="parTxOnlySpace" presStyleCnt="0"/>
      <dgm:spPr/>
    </dgm:pt>
    <dgm:pt modelId="{C78D084A-4169-4356-A724-ED3F341D5E81}" type="pres">
      <dgm:prSet presAssocID="{8521EA43-50EB-41BC-882E-EC0CC816956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CAC45E9-F66E-4D34-8F8D-184D8D4E0570}" type="pres">
      <dgm:prSet presAssocID="{3804CC8E-CCBA-49BC-85BC-37E458E0716A}" presName="parTxOnlySpace" presStyleCnt="0"/>
      <dgm:spPr/>
    </dgm:pt>
    <dgm:pt modelId="{117E51EB-8BF1-402B-A4E0-9F73DD076DA1}" type="pres">
      <dgm:prSet presAssocID="{71004E70-1F53-430F-9696-D0E411ABC6E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D134904-6021-4CB0-8EB4-A5F2F9556C7D}" type="pres">
      <dgm:prSet presAssocID="{039B1BE5-F4EB-4151-A2C3-8EDE23A51B64}" presName="parTxOnlySpace" presStyleCnt="0"/>
      <dgm:spPr/>
    </dgm:pt>
    <dgm:pt modelId="{906163E9-ACE4-4DD2-992A-B8AE64C29F74}" type="pres">
      <dgm:prSet presAssocID="{B14D9533-EBB8-475F-84A8-20CE4334A12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2D70416-D2B8-4BE6-A37D-90551FA5890E}" type="presOf" srcId="{71004E70-1F53-430F-9696-D0E411ABC6EC}" destId="{117E51EB-8BF1-402B-A4E0-9F73DD076DA1}" srcOrd="0" destOrd="0" presId="urn:microsoft.com/office/officeart/2005/8/layout/chevron1"/>
    <dgm:cxn modelId="{4206CB53-C0DD-4C0C-A7BA-4A744EC18DCE}" srcId="{67600DC6-B087-45D7-9B18-6F1B3A08FF20}" destId="{613392C3-B03F-4FAE-9BE6-150425E84F54}" srcOrd="1" destOrd="0" parTransId="{8A0ADCF4-FB6C-4395-A688-07517AF5FDAD}" sibTransId="{0AA7B9DE-A070-43CE-BC41-1F4002D7E24A}"/>
    <dgm:cxn modelId="{A1BBF26D-491D-46FB-9465-7B60CE70B053}" srcId="{67600DC6-B087-45D7-9B18-6F1B3A08FF20}" destId="{FC26F12B-56A4-40AA-B9C6-028538A131F6}" srcOrd="0" destOrd="0" parTransId="{D2C54067-D7AA-4918-B9C7-F83417530070}" sibTransId="{FB21008F-1722-4E01-9ED9-6335B8F94FC5}"/>
    <dgm:cxn modelId="{174224A0-7367-4B04-B922-41F9D7FF2234}" type="presOf" srcId="{613392C3-B03F-4FAE-9BE6-150425E84F54}" destId="{83CF9F60-A666-4AB5-B169-F38070D13A26}" srcOrd="0" destOrd="0" presId="urn:microsoft.com/office/officeart/2005/8/layout/chevron1"/>
    <dgm:cxn modelId="{4F72E7A3-E391-4F62-A540-C7D979FC5600}" srcId="{67600DC6-B087-45D7-9B18-6F1B3A08FF20}" destId="{B14D9533-EBB8-475F-84A8-20CE4334A126}" srcOrd="4" destOrd="0" parTransId="{467B1755-DFEE-4579-9E43-0E1427F8EA3A}" sibTransId="{B85DE620-B49F-4836-B23E-2C0EEA2AA2A6}"/>
    <dgm:cxn modelId="{F4E475BB-BFEA-465A-998D-B121C9F5711E}" srcId="{67600DC6-B087-45D7-9B18-6F1B3A08FF20}" destId="{71004E70-1F53-430F-9696-D0E411ABC6EC}" srcOrd="3" destOrd="0" parTransId="{CE8F1EF6-4DB5-4C0D-B0B7-146FD3864808}" sibTransId="{039B1BE5-F4EB-4151-A2C3-8EDE23A51B64}"/>
    <dgm:cxn modelId="{0FD802BD-DC9D-46F4-8F86-5AF49FCF8FBF}" type="presOf" srcId="{FC26F12B-56A4-40AA-B9C6-028538A131F6}" destId="{7B2842FD-6832-47E1-9964-7B95C7768389}" srcOrd="0" destOrd="0" presId="urn:microsoft.com/office/officeart/2005/8/layout/chevron1"/>
    <dgm:cxn modelId="{CD6671CE-1F61-4858-AAB9-CE098671AAF6}" type="presOf" srcId="{67600DC6-B087-45D7-9B18-6F1B3A08FF20}" destId="{029C3B24-4931-49A9-A0E4-8315902A1FA3}" srcOrd="0" destOrd="0" presId="urn:microsoft.com/office/officeart/2005/8/layout/chevron1"/>
    <dgm:cxn modelId="{D4C8A5CE-A283-4A05-83B4-7347179F04DB}" type="presOf" srcId="{8521EA43-50EB-41BC-882E-EC0CC8169568}" destId="{C78D084A-4169-4356-A724-ED3F341D5E81}" srcOrd="0" destOrd="0" presId="urn:microsoft.com/office/officeart/2005/8/layout/chevron1"/>
    <dgm:cxn modelId="{079892DB-11C3-4C9F-B0F2-DB182E2BAFF2}" type="presOf" srcId="{B14D9533-EBB8-475F-84A8-20CE4334A126}" destId="{906163E9-ACE4-4DD2-992A-B8AE64C29F74}" srcOrd="0" destOrd="0" presId="urn:microsoft.com/office/officeart/2005/8/layout/chevron1"/>
    <dgm:cxn modelId="{EFE82CEE-F9C2-45D7-92BB-38689BD6D573}" srcId="{67600DC6-B087-45D7-9B18-6F1B3A08FF20}" destId="{8521EA43-50EB-41BC-882E-EC0CC8169568}" srcOrd="2" destOrd="0" parTransId="{7C378452-D2B8-4EA2-905C-27ED73EF3F26}" sibTransId="{3804CC8E-CCBA-49BC-85BC-37E458E0716A}"/>
    <dgm:cxn modelId="{E43EA842-FFD6-4E71-AD3F-295C74878620}" type="presParOf" srcId="{029C3B24-4931-49A9-A0E4-8315902A1FA3}" destId="{7B2842FD-6832-47E1-9964-7B95C7768389}" srcOrd="0" destOrd="0" presId="urn:microsoft.com/office/officeart/2005/8/layout/chevron1"/>
    <dgm:cxn modelId="{E60735E8-1B61-482D-BFAD-BC2B81D48969}" type="presParOf" srcId="{029C3B24-4931-49A9-A0E4-8315902A1FA3}" destId="{4D84E650-7F55-419C-BB88-7E9A05E42DDC}" srcOrd="1" destOrd="0" presId="urn:microsoft.com/office/officeart/2005/8/layout/chevron1"/>
    <dgm:cxn modelId="{7BD1E8D2-49D9-4590-80DB-80CC00D60081}" type="presParOf" srcId="{029C3B24-4931-49A9-A0E4-8315902A1FA3}" destId="{83CF9F60-A666-4AB5-B169-F38070D13A26}" srcOrd="2" destOrd="0" presId="urn:microsoft.com/office/officeart/2005/8/layout/chevron1"/>
    <dgm:cxn modelId="{E8C86AFB-EBCD-41E8-A8F7-DAFC6D30F4B6}" type="presParOf" srcId="{029C3B24-4931-49A9-A0E4-8315902A1FA3}" destId="{DA13ABFF-3CFA-4A1D-9229-15E2E840C4CE}" srcOrd="3" destOrd="0" presId="urn:microsoft.com/office/officeart/2005/8/layout/chevron1"/>
    <dgm:cxn modelId="{E6502470-AC2E-4BF0-8EFC-70EE87681936}" type="presParOf" srcId="{029C3B24-4931-49A9-A0E4-8315902A1FA3}" destId="{C78D084A-4169-4356-A724-ED3F341D5E81}" srcOrd="4" destOrd="0" presId="urn:microsoft.com/office/officeart/2005/8/layout/chevron1"/>
    <dgm:cxn modelId="{BFACB023-A1DC-43B1-9C57-68415CD85E54}" type="presParOf" srcId="{029C3B24-4931-49A9-A0E4-8315902A1FA3}" destId="{4CAC45E9-F66E-4D34-8F8D-184D8D4E0570}" srcOrd="5" destOrd="0" presId="urn:microsoft.com/office/officeart/2005/8/layout/chevron1"/>
    <dgm:cxn modelId="{6CC430DB-D324-439E-BE8C-E3D24B89403A}" type="presParOf" srcId="{029C3B24-4931-49A9-A0E4-8315902A1FA3}" destId="{117E51EB-8BF1-402B-A4E0-9F73DD076DA1}" srcOrd="6" destOrd="0" presId="urn:microsoft.com/office/officeart/2005/8/layout/chevron1"/>
    <dgm:cxn modelId="{19C6ED99-CE6B-4F4F-A868-732462DCCEA0}" type="presParOf" srcId="{029C3B24-4931-49A9-A0E4-8315902A1FA3}" destId="{0D134904-6021-4CB0-8EB4-A5F2F9556C7D}" srcOrd="7" destOrd="0" presId="urn:microsoft.com/office/officeart/2005/8/layout/chevron1"/>
    <dgm:cxn modelId="{FA4495F3-ACF5-4212-8A90-8A080EDDC18F}" type="presParOf" srcId="{029C3B24-4931-49A9-A0E4-8315902A1FA3}" destId="{906163E9-ACE4-4DD2-992A-B8AE64C29F7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842FD-6832-47E1-9964-7B95C7768389}">
      <dsp:nvSpPr>
        <dsp:cNvPr id="0" name=""/>
        <dsp:cNvSpPr/>
      </dsp:nvSpPr>
      <dsp:spPr>
        <a:xfrm>
          <a:off x="0" y="0"/>
          <a:ext cx="2169657" cy="4093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2021</a:t>
          </a:r>
          <a:endParaRPr lang="cs-CZ" sz="2400" kern="1200"/>
        </a:p>
      </dsp:txBody>
      <dsp:txXfrm>
        <a:off x="204660" y="0"/>
        <a:ext cx="1760338" cy="409319"/>
      </dsp:txXfrm>
    </dsp:sp>
    <dsp:sp modelId="{83CF9F60-A666-4AB5-B169-F38070D13A26}">
      <dsp:nvSpPr>
        <dsp:cNvPr id="0" name=""/>
        <dsp:cNvSpPr/>
      </dsp:nvSpPr>
      <dsp:spPr>
        <a:xfrm>
          <a:off x="2004430" y="0"/>
          <a:ext cx="1681683" cy="4093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2022</a:t>
          </a:r>
          <a:endParaRPr lang="cs-CZ" sz="2400" kern="1200"/>
        </a:p>
      </dsp:txBody>
      <dsp:txXfrm>
        <a:off x="2209090" y="0"/>
        <a:ext cx="1272364" cy="409319"/>
      </dsp:txXfrm>
    </dsp:sp>
    <dsp:sp modelId="{C78D084A-4169-4356-A724-ED3F341D5E81}">
      <dsp:nvSpPr>
        <dsp:cNvPr id="0" name=""/>
        <dsp:cNvSpPr/>
      </dsp:nvSpPr>
      <dsp:spPr>
        <a:xfrm>
          <a:off x="3517945" y="0"/>
          <a:ext cx="1681683" cy="4093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2023</a:t>
          </a:r>
          <a:endParaRPr lang="cs-CZ" sz="2400" kern="1200"/>
        </a:p>
      </dsp:txBody>
      <dsp:txXfrm>
        <a:off x="3722605" y="0"/>
        <a:ext cx="1272364" cy="409319"/>
      </dsp:txXfrm>
    </dsp:sp>
    <dsp:sp modelId="{117E51EB-8BF1-402B-A4E0-9F73DD076DA1}">
      <dsp:nvSpPr>
        <dsp:cNvPr id="0" name=""/>
        <dsp:cNvSpPr/>
      </dsp:nvSpPr>
      <dsp:spPr>
        <a:xfrm>
          <a:off x="5031460" y="0"/>
          <a:ext cx="1681683" cy="4093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2024</a:t>
          </a:r>
          <a:endParaRPr lang="cs-CZ" sz="2400" kern="1200"/>
        </a:p>
      </dsp:txBody>
      <dsp:txXfrm>
        <a:off x="5236120" y="0"/>
        <a:ext cx="1272364" cy="409319"/>
      </dsp:txXfrm>
    </dsp:sp>
    <dsp:sp modelId="{906163E9-ACE4-4DD2-992A-B8AE64C29F74}">
      <dsp:nvSpPr>
        <dsp:cNvPr id="0" name=""/>
        <dsp:cNvSpPr/>
      </dsp:nvSpPr>
      <dsp:spPr>
        <a:xfrm>
          <a:off x="6544975" y="0"/>
          <a:ext cx="1681683" cy="4093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2025</a:t>
          </a:r>
          <a:endParaRPr lang="cs-CZ" sz="2400" kern="1200"/>
        </a:p>
      </dsp:txBody>
      <dsp:txXfrm>
        <a:off x="6749635" y="0"/>
        <a:ext cx="1272364" cy="409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9105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11.10.2021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10.10.2021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vmlDrawing" Target="../drawings/vmlDrawing6.v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image" Target="../media/image5.emf"/><Relationship Id="rId4" Type="http://schemas.openxmlformats.org/officeDocument/2006/relationships/tags" Target="../tags/tag47.xml"/><Relationship Id="rId9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vmlDrawing" Target="../drawings/vmlDrawing7.vml"/><Relationship Id="rId6" Type="http://schemas.openxmlformats.org/officeDocument/2006/relationships/tags" Target="../tags/tag55.xml"/><Relationship Id="rId11" Type="http://schemas.openxmlformats.org/officeDocument/2006/relationships/image" Target="../media/image5.emf"/><Relationship Id="rId5" Type="http://schemas.openxmlformats.org/officeDocument/2006/relationships/tags" Target="../tags/tag54.xml"/><Relationship Id="rId10" Type="http://schemas.openxmlformats.org/officeDocument/2006/relationships/oleObject" Target="../embeddings/oleObject7.bin"/><Relationship Id="rId4" Type="http://schemas.openxmlformats.org/officeDocument/2006/relationships/tags" Target="../tags/tag53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4.emf"/><Relationship Id="rId2" Type="http://schemas.openxmlformats.org/officeDocument/2006/relationships/tags" Target="../tags/tag58.xml"/><Relationship Id="rId1" Type="http://schemas.openxmlformats.org/officeDocument/2006/relationships/vmlDrawing" Target="../drawings/vmlDrawing8.vml"/><Relationship Id="rId6" Type="http://schemas.openxmlformats.org/officeDocument/2006/relationships/tags" Target="../tags/tag62.xml"/><Relationship Id="rId11" Type="http://schemas.openxmlformats.org/officeDocument/2006/relationships/oleObject" Target="../embeddings/oleObject8.bin"/><Relationship Id="rId5" Type="http://schemas.openxmlformats.org/officeDocument/2006/relationships/tags" Target="../tags/tag6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4.emf"/><Relationship Id="rId2" Type="http://schemas.openxmlformats.org/officeDocument/2006/relationships/tags" Target="../tags/tag66.xml"/><Relationship Id="rId1" Type="http://schemas.openxmlformats.org/officeDocument/2006/relationships/vmlDrawing" Target="../drawings/vmlDrawing9.vml"/><Relationship Id="rId6" Type="http://schemas.openxmlformats.org/officeDocument/2006/relationships/tags" Target="../tags/tag70.xml"/><Relationship Id="rId11" Type="http://schemas.openxmlformats.org/officeDocument/2006/relationships/oleObject" Target="../embeddings/oleObject9.bin"/><Relationship Id="rId5" Type="http://schemas.openxmlformats.org/officeDocument/2006/relationships/tags" Target="../tags/tag6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4.emf"/><Relationship Id="rId2" Type="http://schemas.openxmlformats.org/officeDocument/2006/relationships/tags" Target="../tags/tag7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8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7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8.emf"/><Relationship Id="rId2" Type="http://schemas.openxmlformats.org/officeDocument/2006/relationships/tags" Target="../tags/tag82.xml"/><Relationship Id="rId1" Type="http://schemas.openxmlformats.org/officeDocument/2006/relationships/vmlDrawing" Target="../drawings/vmlDrawing11.vml"/><Relationship Id="rId6" Type="http://schemas.openxmlformats.org/officeDocument/2006/relationships/tags" Target="../tags/tag86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4.emf"/><Relationship Id="rId2" Type="http://schemas.openxmlformats.org/officeDocument/2006/relationships/tags" Target="../tags/tag90.xml"/><Relationship Id="rId1" Type="http://schemas.openxmlformats.org/officeDocument/2006/relationships/vmlDrawing" Target="../drawings/vmlDrawing12.vml"/><Relationship Id="rId6" Type="http://schemas.openxmlformats.org/officeDocument/2006/relationships/tags" Target="../tags/tag94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9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image" Target="../media/image5.emf"/><Relationship Id="rId4" Type="http://schemas.openxmlformats.org/officeDocument/2006/relationships/tags" Target="../tags/tag100.xml"/><Relationship Id="rId9" Type="http://schemas.openxmlformats.org/officeDocument/2006/relationships/oleObject" Target="../embeddings/oleObject13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05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04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1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3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39.xml"/><Relationship Id="rId11" Type="http://schemas.openxmlformats.org/officeDocument/2006/relationships/image" Target="../media/image7.jpeg"/><Relationship Id="rId5" Type="http://schemas.openxmlformats.org/officeDocument/2006/relationships/tags" Target="../tags/tag138.xml"/><Relationship Id="rId10" Type="http://schemas.openxmlformats.org/officeDocument/2006/relationships/image" Target="../media/image6.dat"/><Relationship Id="rId4" Type="http://schemas.openxmlformats.org/officeDocument/2006/relationships/tags" Target="../tags/tag137.xml"/><Relationship Id="rId9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44.xml"/><Relationship Id="rId11" Type="http://schemas.openxmlformats.org/officeDocument/2006/relationships/image" Target="../media/image4.emf"/><Relationship Id="rId5" Type="http://schemas.openxmlformats.org/officeDocument/2006/relationships/tags" Target="../tags/tag143.xml"/><Relationship Id="rId10" Type="http://schemas.openxmlformats.org/officeDocument/2006/relationships/oleObject" Target="../embeddings/oleObject19.bin"/><Relationship Id="rId4" Type="http://schemas.openxmlformats.org/officeDocument/2006/relationships/tags" Target="../tags/tag142.xml"/><Relationship Id="rId9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10" Type="http://schemas.openxmlformats.org/officeDocument/2006/relationships/image" Target="../media/image5.emf"/><Relationship Id="rId4" Type="http://schemas.openxmlformats.org/officeDocument/2006/relationships/tags" Target="../tags/tag149.xml"/><Relationship Id="rId9" Type="http://schemas.openxmlformats.org/officeDocument/2006/relationships/oleObject" Target="../embeddings/oleObject20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10" Type="http://schemas.openxmlformats.org/officeDocument/2006/relationships/image" Target="../media/image5.emf"/><Relationship Id="rId4" Type="http://schemas.openxmlformats.org/officeDocument/2006/relationships/tags" Target="../tags/tag155.xml"/><Relationship Id="rId9" Type="http://schemas.openxmlformats.org/officeDocument/2006/relationships/oleObject" Target="../embeddings/oleObject21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10" Type="http://schemas.openxmlformats.org/officeDocument/2006/relationships/image" Target="../media/image5.emf"/><Relationship Id="rId4" Type="http://schemas.openxmlformats.org/officeDocument/2006/relationships/tags" Target="../tags/tag161.xml"/><Relationship Id="rId9" Type="http://schemas.openxmlformats.org/officeDocument/2006/relationships/oleObject" Target="../embeddings/oleObject22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69.xml"/><Relationship Id="rId11" Type="http://schemas.openxmlformats.org/officeDocument/2006/relationships/image" Target="../media/image5.emf"/><Relationship Id="rId5" Type="http://schemas.openxmlformats.org/officeDocument/2006/relationships/tags" Target="../tags/tag168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167.xml"/><Relationship Id="rId9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4.emf"/><Relationship Id="rId2" Type="http://schemas.openxmlformats.org/officeDocument/2006/relationships/tags" Target="../tags/tag172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76.xml"/><Relationship Id="rId11" Type="http://schemas.openxmlformats.org/officeDocument/2006/relationships/oleObject" Target="../embeddings/oleObject24.bin"/><Relationship Id="rId5" Type="http://schemas.openxmlformats.org/officeDocument/2006/relationships/tags" Target="../tags/tag17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74.xml"/><Relationship Id="rId9" Type="http://schemas.openxmlformats.org/officeDocument/2006/relationships/tags" Target="../tags/tag179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image" Target="../media/image4.emf"/><Relationship Id="rId2" Type="http://schemas.openxmlformats.org/officeDocument/2006/relationships/tags" Target="../tags/tag180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84.xml"/><Relationship Id="rId11" Type="http://schemas.openxmlformats.org/officeDocument/2006/relationships/oleObject" Target="../embeddings/oleObject25.bin"/><Relationship Id="rId5" Type="http://schemas.openxmlformats.org/officeDocument/2006/relationships/tags" Target="../tags/tag183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82.xml"/><Relationship Id="rId9" Type="http://schemas.openxmlformats.org/officeDocument/2006/relationships/tags" Target="../tags/tag18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image" Target="../media/image4.emf"/><Relationship Id="rId2" Type="http://schemas.openxmlformats.org/officeDocument/2006/relationships/tags" Target="../tags/tag188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92.xml"/><Relationship Id="rId11" Type="http://schemas.openxmlformats.org/officeDocument/2006/relationships/oleObject" Target="../embeddings/oleObject26.bin"/><Relationship Id="rId5" Type="http://schemas.openxmlformats.org/officeDocument/2006/relationships/tags" Target="../tags/tag19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image" Target="../media/image8.emf"/><Relationship Id="rId2" Type="http://schemas.openxmlformats.org/officeDocument/2006/relationships/tags" Target="../tags/tag196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00.xml"/><Relationship Id="rId11" Type="http://schemas.openxmlformats.org/officeDocument/2006/relationships/oleObject" Target="../embeddings/oleObject27.bin"/><Relationship Id="rId5" Type="http://schemas.openxmlformats.org/officeDocument/2006/relationships/tags" Target="../tags/tag19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4.emf"/><Relationship Id="rId2" Type="http://schemas.openxmlformats.org/officeDocument/2006/relationships/tags" Target="../tags/tag204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08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20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06.xml"/><Relationship Id="rId9" Type="http://schemas.openxmlformats.org/officeDocument/2006/relationships/tags" Target="../tags/tag21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10" Type="http://schemas.openxmlformats.org/officeDocument/2006/relationships/image" Target="../media/image5.emf"/><Relationship Id="rId4" Type="http://schemas.openxmlformats.org/officeDocument/2006/relationships/tags" Target="../tags/tag214.xml"/><Relationship Id="rId9" Type="http://schemas.openxmlformats.org/officeDocument/2006/relationships/oleObject" Target="../embeddings/oleObject29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19.xml"/><Relationship Id="rId7" Type="http://schemas.openxmlformats.org/officeDocument/2006/relationships/oleObject" Target="../embeddings/oleObject30.bin"/><Relationship Id="rId2" Type="http://schemas.openxmlformats.org/officeDocument/2006/relationships/tags" Target="../tags/tag218.xml"/><Relationship Id="rId1" Type="http://schemas.openxmlformats.org/officeDocument/2006/relationships/vmlDrawing" Target="../drawings/vmlDrawing30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1.xml"/><Relationship Id="rId4" Type="http://schemas.openxmlformats.org/officeDocument/2006/relationships/tags" Target="../tags/tag22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" Type="http://schemas.openxmlformats.org/officeDocument/2006/relationships/vmlDrawing" Target="../drawings/vmlDrawing32.vml"/><Relationship Id="rId6" Type="http://schemas.openxmlformats.org/officeDocument/2006/relationships/tags" Target="../tags/tag228.xml"/><Relationship Id="rId11" Type="http://schemas.openxmlformats.org/officeDocument/2006/relationships/image" Target="../media/image4.emf"/><Relationship Id="rId5" Type="http://schemas.openxmlformats.org/officeDocument/2006/relationships/tags" Target="../tags/tag227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226.xml"/><Relationship Id="rId9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23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33.v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9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6" Type="http://schemas.openxmlformats.org/officeDocument/2006/relationships/tags" Target="../tags/tag25.xml"/><Relationship Id="rId11" Type="http://schemas.openxmlformats.org/officeDocument/2006/relationships/image" Target="../media/image7.jpeg"/><Relationship Id="rId5" Type="http://schemas.openxmlformats.org/officeDocument/2006/relationships/tags" Target="../tags/tag24.xml"/><Relationship Id="rId10" Type="http://schemas.openxmlformats.org/officeDocument/2006/relationships/image" Target="../media/image6.dat"/><Relationship Id="rId4" Type="http://schemas.openxmlformats.org/officeDocument/2006/relationships/tags" Target="../tags/tag23.xml"/><Relationship Id="rId9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3.vml"/><Relationship Id="rId6" Type="http://schemas.openxmlformats.org/officeDocument/2006/relationships/tags" Target="../tags/tag30.xml"/><Relationship Id="rId11" Type="http://schemas.openxmlformats.org/officeDocument/2006/relationships/image" Target="../media/image4.emf"/><Relationship Id="rId5" Type="http://schemas.openxmlformats.org/officeDocument/2006/relationships/tags" Target="../tags/tag29.xml"/><Relationship Id="rId10" Type="http://schemas.openxmlformats.org/officeDocument/2006/relationships/oleObject" Target="../embeddings/oleObject3.bin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image" Target="../media/image5.emf"/><Relationship Id="rId4" Type="http://schemas.openxmlformats.org/officeDocument/2006/relationships/tags" Target="../tags/tag35.xml"/><Relationship Id="rId9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5.v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image" Target="../media/image5.emf"/><Relationship Id="rId4" Type="http://schemas.openxmlformats.org/officeDocument/2006/relationships/tags" Target="../tags/tag41.xml"/><Relationship Id="rId9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100" baseline="0" smtClean="0">
                <a:solidFill>
                  <a:schemeClr val="bg1"/>
                </a:solidFill>
              </a:rPr>
              <a:pPr/>
              <a:t>‹#›</a:t>
            </a:fld>
            <a:endParaRPr lang="cs-CZ" sz="1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33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3435351"/>
            <a:ext cx="8311896" cy="507831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cs-CZ" dirty="0"/>
              <a:t>Klikněte pro vložení názvu sekce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103832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255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50"/>
            </a:lvl1pPr>
          </a:lstStyle>
          <a:p>
            <a:r>
              <a:rPr lang="cs-CZ" dirty="0"/>
              <a:t>„Klikněte pro vložení citátu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cs-CZ" dirty="0"/>
              <a:t>Klikněte pro přidání zdroje citátu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67596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2058277"/>
            <a:ext cx="1885950" cy="57708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2744733"/>
            <a:ext cx="188595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415149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1619984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433948"/>
            <a:ext cx="3799332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67644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433948"/>
            <a:ext cx="5225796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24425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cs-CZ" sz="67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67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433948"/>
            <a:ext cx="5939028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292082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16052" y="131378"/>
            <a:ext cx="8311896" cy="7421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75302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20909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7F457-6247-44D4-BE3C-66B191EB78D5}"/>
              </a:ext>
            </a:extLst>
          </p:cNvPr>
          <p:cNvSpPr txBox="1"/>
          <p:nvPr userDrawn="1"/>
        </p:nvSpPr>
        <p:spPr>
          <a:xfrm>
            <a:off x="2212381" y="1775378"/>
            <a:ext cx="4719242" cy="15927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10350" dirty="0"/>
              <a:t>DĚKUJI</a:t>
            </a:r>
          </a:p>
        </p:txBody>
      </p:sp>
    </p:spTree>
    <p:extLst>
      <p:ext uri="{BB962C8B-B14F-4D97-AF65-F5344CB8AC3E}">
        <p14:creationId xmlns:p14="http://schemas.microsoft.com/office/powerpoint/2010/main" val="144284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369332"/>
          </a:xfrm>
        </p:spPr>
        <p:txBody>
          <a:bodyPr anchor="t" anchorCtr="0"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 tIns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33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3382626"/>
            <a:ext cx="7295096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1050">
                <a:solidFill>
                  <a:schemeClr val="tx1"/>
                </a:solidFill>
              </a:defRPr>
            </a:lvl1pPr>
            <a:lvl2pPr marL="86916" indent="0">
              <a:buNone/>
              <a:defRPr>
                <a:solidFill>
                  <a:schemeClr val="bg1"/>
                </a:solidFill>
              </a:defRPr>
            </a:lvl2pPr>
            <a:lvl3pPr marL="349758" indent="0">
              <a:buNone/>
              <a:defRPr>
                <a:solidFill>
                  <a:schemeClr val="bg1"/>
                </a:solidFill>
              </a:defRPr>
            </a:lvl3pPr>
            <a:lvl4pPr marL="610362" indent="0">
              <a:buNone/>
              <a:defRPr>
                <a:solidFill>
                  <a:schemeClr val="bg1"/>
                </a:solidFill>
              </a:defRPr>
            </a:lvl4pPr>
            <a:lvl5pPr marL="87096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Vložit datum nebo titul / jméno a pozici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3956" y="3069420"/>
            <a:ext cx="7295096" cy="2308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Vložit podnadpis / téma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3956" y="2470804"/>
            <a:ext cx="7295096" cy="5078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3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Vložit hlavní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616582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33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B16A7-DC98-4FD4-AC6A-AB0FBA3C1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lum bright="70000" contrast="-70000"/>
          </a:blip>
          <a:srcRect t="12596" b="12596"/>
          <a:stretch/>
        </p:blipFill>
        <p:spPr>
          <a:xfrm>
            <a:off x="2383" y="1317880"/>
            <a:ext cx="9141618" cy="3846761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0D3B8D85-06D0-4FFC-B83B-732020BF83CF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9679" r="9679" b="9679"/>
          <a:stretch/>
        </p:blipFill>
        <p:spPr bwMode="auto">
          <a:xfrm>
            <a:off x="7508579" y="431820"/>
            <a:ext cx="1035347" cy="10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2805568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cs-CZ" sz="1050" dirty="0"/>
            </a:lvl1pPr>
          </a:lstStyle>
          <a:p>
            <a:pPr lvl="0">
              <a:buNone/>
            </a:pPr>
            <a:r>
              <a:rPr lang="cs-CZ" dirty="0"/>
              <a:t>Vložit datum nebo titul / jméno a pozici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3956" y="2492361"/>
            <a:ext cx="7295096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cs-CZ" sz="1500" dirty="0"/>
            </a:lvl1pPr>
          </a:lstStyle>
          <a:p>
            <a:pPr lvl="0">
              <a:buNone/>
            </a:pPr>
            <a:r>
              <a:rPr lang="cs-CZ" dirty="0"/>
              <a:t>Vložit podnadpis / téma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3956" y="189374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cs-CZ" sz="3300" dirty="0"/>
            </a:lvl1pPr>
          </a:lstStyle>
          <a:p>
            <a:pPr lvl="0"/>
            <a:r>
              <a:rPr lang="cs-CZ" dirty="0"/>
              <a:t>Vložit hlavní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2857070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389259"/>
            <a:ext cx="8311896" cy="28854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cs-CZ" dirty="0"/>
            </a:lvl1pPr>
          </a:lstStyle>
          <a:p>
            <a:pPr lvl="0"/>
            <a:r>
              <a:rPr lang="cs-CZ" dirty="0"/>
              <a:t>Klikněte pro vložení nadpisu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6052" y="74436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cs-CZ" sz="1350" b="0" dirty="0"/>
            </a:lvl1pPr>
          </a:lstStyle>
          <a:p>
            <a:pPr lvl="0">
              <a:buNone/>
            </a:pPr>
            <a:r>
              <a:rPr lang="cs-CZ" dirty="0"/>
              <a:t>Klikněte pro vložení podnadpisu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cs-CZ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17354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6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941971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2427480"/>
            <a:ext cx="3799332" cy="28854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108231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33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3435351"/>
            <a:ext cx="8311896" cy="507831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cs-CZ" dirty="0"/>
              <a:t>Klikněte pro vložení názvu sekce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110671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255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47551"/>
            <a:ext cx="6885432" cy="41203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50"/>
            </a:lvl1pPr>
          </a:lstStyle>
          <a:p>
            <a:r>
              <a:rPr lang="cs-CZ" dirty="0"/>
              <a:t>„Klikněte pro vložení citátu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cs-CZ" dirty="0"/>
              <a:t>Klikněte pro přidání zdroje citátu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64031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2058277"/>
            <a:ext cx="1885950" cy="57708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2744733"/>
            <a:ext cx="188595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1415612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158514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433948"/>
            <a:ext cx="3799332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52521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36933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solidFill>
                  <a:srgbClr val="004B8D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433948"/>
            <a:ext cx="5225796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836292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433948"/>
            <a:ext cx="5939028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75718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16052" y="131378"/>
            <a:ext cx="8311896" cy="7421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835022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95227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7F457-6247-44D4-BE3C-66B191EB78D5}"/>
              </a:ext>
            </a:extLst>
          </p:cNvPr>
          <p:cNvSpPr txBox="1"/>
          <p:nvPr userDrawn="1"/>
        </p:nvSpPr>
        <p:spPr>
          <a:xfrm>
            <a:off x="2212381" y="1775378"/>
            <a:ext cx="4719242" cy="15927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10350" dirty="0">
                <a:solidFill>
                  <a:srgbClr val="000000"/>
                </a:solidFill>
              </a:rPr>
              <a:t>DĚKUJI</a:t>
            </a:r>
          </a:p>
        </p:txBody>
      </p:sp>
    </p:spTree>
    <p:extLst>
      <p:ext uri="{BB962C8B-B14F-4D97-AF65-F5344CB8AC3E}">
        <p14:creationId xmlns:p14="http://schemas.microsoft.com/office/powerpoint/2010/main" val="690556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75" b="1" dirty="0">
              <a:solidFill>
                <a:srgbClr val="FFFFFF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389258"/>
            <a:ext cx="8311896" cy="2885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663544"/>
            <a:ext cx="8311896" cy="207749"/>
          </a:xfr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en-US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113DFDDF-7DA2-4E92-8555-8B9DB1295FA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5367528" y="66991"/>
            <a:ext cx="3360420" cy="92333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6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600" dirty="0">
                <a:solidFill>
                  <a:srgbClr val="000000"/>
                </a:solidFill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20245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0" y="4980358"/>
            <a:ext cx="94578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612" smtClean="0">
                <a:solidFill>
                  <a:srgbClr val="808080"/>
                </a:solidFill>
              </a:rPr>
              <a:pPr/>
              <a:t>‹#›</a:t>
            </a:fld>
            <a:endParaRPr lang="en-US" sz="612" dirty="0">
              <a:solidFill>
                <a:srgbClr val="808080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866900" y="4980358"/>
            <a:ext cx="769442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685145"/>
            <a:r>
              <a:rPr lang="en-US" sz="612" dirty="0">
                <a:solidFill>
                  <a:srgbClr val="808080"/>
                </a:solidFill>
              </a:rPr>
              <a:t>McKinsey &amp; Company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8269577" y="27942"/>
            <a:ext cx="647647" cy="8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612" dirty="0">
              <a:solidFill>
                <a:srgbClr val="0C224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33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33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3382626"/>
            <a:ext cx="7295096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1050">
                <a:solidFill>
                  <a:schemeClr val="tx1"/>
                </a:solidFill>
              </a:defRPr>
            </a:lvl1pPr>
            <a:lvl2pPr marL="86916" indent="0">
              <a:buNone/>
              <a:defRPr>
                <a:solidFill>
                  <a:schemeClr val="bg1"/>
                </a:solidFill>
              </a:defRPr>
            </a:lvl2pPr>
            <a:lvl3pPr marL="349758" indent="0">
              <a:buNone/>
              <a:defRPr>
                <a:solidFill>
                  <a:schemeClr val="bg1"/>
                </a:solidFill>
              </a:defRPr>
            </a:lvl3pPr>
            <a:lvl4pPr marL="610362" indent="0">
              <a:buNone/>
              <a:defRPr>
                <a:solidFill>
                  <a:schemeClr val="bg1"/>
                </a:solidFill>
              </a:defRPr>
            </a:lvl4pPr>
            <a:lvl5pPr marL="87096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Vložit datum nebo titul / jméno a pozici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3956" y="3069420"/>
            <a:ext cx="7295096" cy="2308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Vložit podnadpis / téma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3956" y="2470804"/>
            <a:ext cx="7295096" cy="5078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3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Vložit hlavní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67646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33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B16A7-DC98-4FD4-AC6A-AB0FBA3C1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lum bright="70000" contrast="-70000"/>
          </a:blip>
          <a:srcRect t="12596" b="12596"/>
          <a:stretch/>
        </p:blipFill>
        <p:spPr>
          <a:xfrm>
            <a:off x="2383" y="1317880"/>
            <a:ext cx="9141618" cy="3846761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0D3B8D85-06D0-4FFC-B83B-732020BF83CF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9679" r="9679" b="9679"/>
          <a:stretch/>
        </p:blipFill>
        <p:spPr bwMode="auto">
          <a:xfrm>
            <a:off x="7508579" y="431820"/>
            <a:ext cx="1035347" cy="10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2805568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cs-CZ" sz="1050" dirty="0"/>
            </a:lvl1pPr>
          </a:lstStyle>
          <a:p>
            <a:pPr lvl="0">
              <a:buNone/>
            </a:pPr>
            <a:r>
              <a:rPr lang="cs-CZ" dirty="0"/>
              <a:t>Vložit datum nebo titul / jméno a pozici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3956" y="2492361"/>
            <a:ext cx="7295096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cs-CZ" sz="1500" dirty="0"/>
            </a:lvl1pPr>
          </a:lstStyle>
          <a:p>
            <a:pPr lvl="0">
              <a:buNone/>
            </a:pPr>
            <a:r>
              <a:rPr lang="cs-CZ" dirty="0"/>
              <a:t>Vložit podnadpis / téma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3956" y="189374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cs-CZ" sz="3300" dirty="0"/>
            </a:lvl1pPr>
          </a:lstStyle>
          <a:p>
            <a:pPr lvl="0"/>
            <a:r>
              <a:rPr lang="cs-CZ" dirty="0"/>
              <a:t>Vložit hlavní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107083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389259"/>
            <a:ext cx="8311896" cy="28854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cs-CZ" dirty="0"/>
            </a:lvl1pPr>
          </a:lstStyle>
          <a:p>
            <a:pPr lvl="0"/>
            <a:r>
              <a:rPr lang="cs-CZ" dirty="0"/>
              <a:t>Klikněte pro vložení nadpisu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6052" y="74436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cs-CZ" sz="1350" b="0" dirty="0"/>
            </a:lvl1pPr>
          </a:lstStyle>
          <a:p>
            <a:pPr lvl="0">
              <a:buNone/>
            </a:pPr>
            <a:r>
              <a:rPr lang="cs-CZ" dirty="0"/>
              <a:t>Klikněte pro vložení podnadpisu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cs-CZ" sz="600" dirty="0"/>
              <a:t>Zdroj: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cs-CZ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43843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6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6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92885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6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2427480"/>
            <a:ext cx="3799332" cy="28854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92853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tags" Target="../tags/tag1.xml"/><Relationship Id="rId26" Type="http://schemas.openxmlformats.org/officeDocument/2006/relationships/tags" Target="../tags/tag9.xml"/><Relationship Id="rId39" Type="http://schemas.openxmlformats.org/officeDocument/2006/relationships/image" Target="../media/image4.emf"/><Relationship Id="rId21" Type="http://schemas.openxmlformats.org/officeDocument/2006/relationships/tags" Target="../tags/tag4.xml"/><Relationship Id="rId34" Type="http://schemas.openxmlformats.org/officeDocument/2006/relationships/tags" Target="../tags/tag17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vmlDrawing" Target="../drawings/vmlDrawing1.vml"/><Relationship Id="rId25" Type="http://schemas.openxmlformats.org/officeDocument/2006/relationships/tags" Target="../tags/tag8.xml"/><Relationship Id="rId33" Type="http://schemas.openxmlformats.org/officeDocument/2006/relationships/tags" Target="../tags/tag16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20" Type="http://schemas.openxmlformats.org/officeDocument/2006/relationships/tags" Target="../tags/tag3.xml"/><Relationship Id="rId29" Type="http://schemas.openxmlformats.org/officeDocument/2006/relationships/tags" Target="../tags/tag1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ags" Target="../tags/tag7.xml"/><Relationship Id="rId32" Type="http://schemas.openxmlformats.org/officeDocument/2006/relationships/tags" Target="../tags/tag15.xml"/><Relationship Id="rId37" Type="http://schemas.openxmlformats.org/officeDocument/2006/relationships/tags" Target="../tags/tag20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ags" Target="../tags/tag6.xml"/><Relationship Id="rId28" Type="http://schemas.openxmlformats.org/officeDocument/2006/relationships/tags" Target="../tags/tag11.xml"/><Relationship Id="rId36" Type="http://schemas.openxmlformats.org/officeDocument/2006/relationships/tags" Target="../tags/tag19.xml"/><Relationship Id="rId10" Type="http://schemas.openxmlformats.org/officeDocument/2006/relationships/slideLayout" Target="../slideLayouts/slideLayout15.xml"/><Relationship Id="rId19" Type="http://schemas.openxmlformats.org/officeDocument/2006/relationships/tags" Target="../tags/tag2.xml"/><Relationship Id="rId31" Type="http://schemas.openxmlformats.org/officeDocument/2006/relationships/tags" Target="../tags/tag1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tags" Target="../tags/tag5.xml"/><Relationship Id="rId27" Type="http://schemas.openxmlformats.org/officeDocument/2006/relationships/tags" Target="../tags/tag10.xml"/><Relationship Id="rId30" Type="http://schemas.openxmlformats.org/officeDocument/2006/relationships/tags" Target="../tags/tag13.xml"/><Relationship Id="rId35" Type="http://schemas.openxmlformats.org/officeDocument/2006/relationships/tags" Target="../tags/tag18.xml"/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ags" Target="../tags/tag115.xml"/><Relationship Id="rId29" Type="http://schemas.openxmlformats.org/officeDocument/2006/relationships/tags" Target="../tags/tag124.xml"/><Relationship Id="rId41" Type="http://schemas.openxmlformats.org/officeDocument/2006/relationships/image" Target="../media/image4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oleObject" Target="../embeddings/oleObject17.bin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10" Type="http://schemas.openxmlformats.org/officeDocument/2006/relationships/slideLayout" Target="../slideLayouts/slideLayout30.xml"/><Relationship Id="rId19" Type="http://schemas.openxmlformats.org/officeDocument/2006/relationships/vmlDrawing" Target="../drawings/vmlDrawing17.vml"/><Relationship Id="rId31" Type="http://schemas.openxmlformats.org/officeDocument/2006/relationships/tags" Target="../tags/tag126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1" y="0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59691" y="4414043"/>
            <a:ext cx="2157240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100" baseline="0" smtClean="0">
                <a:solidFill>
                  <a:schemeClr val="bg1"/>
                </a:solidFill>
              </a:rPr>
              <a:pPr/>
              <a:t>‹#›</a:t>
            </a:fld>
            <a:endParaRPr lang="cs-CZ" sz="1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4B8D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5479" y="4708801"/>
            <a:ext cx="545896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203200" indent="-212725" defTabSz="895350">
              <a:defRPr sz="800"/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lvl="0"/>
            <a:r>
              <a:rPr lang="cs-CZ" sz="600" dirty="0"/>
              <a:t>Poznámka: 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16052" y="3892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cs-CZ" dirty="0"/>
              <a:t>Klikněte pro vložení nadpisu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sz="135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16052" y="966955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pPr lvl="0"/>
            <a:r>
              <a:rPr lang="cs-CZ" sz="600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490804" y="1628100"/>
            <a:ext cx="2572204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cs-CZ" sz="1200" dirty="0"/>
              <a:t>Nadpis grafu (vždy tučně, 16 pt)</a:t>
            </a:r>
          </a:p>
          <a:p>
            <a:pPr lvl="0"/>
            <a:r>
              <a:rPr lang="cs-CZ" sz="1200" b="0" dirty="0"/>
              <a:t>Měrná jednotka (vždy netučně, 14 pt)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1"/>
            <a:ext cx="3054095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cs-CZ" dirty="0"/>
              <a:t>Vložit text na první úroveň</a:t>
            </a:r>
          </a:p>
          <a:p>
            <a:pPr lvl="1"/>
            <a:r>
              <a:rPr lang="cs-CZ" dirty="0"/>
              <a:t>Druhá úroveň detailu</a:t>
            </a:r>
          </a:p>
          <a:p>
            <a:pPr lvl="2"/>
            <a:r>
              <a:rPr lang="cs-CZ" dirty="0"/>
              <a:t>Třetí úroveň </a:t>
            </a:r>
          </a:p>
          <a:p>
            <a:pPr lvl="3"/>
            <a:r>
              <a:rPr lang="cs-CZ" dirty="0"/>
              <a:t>Čtvrtá úroveň </a:t>
            </a:r>
          </a:p>
          <a:p>
            <a:pPr lvl="4"/>
            <a:r>
              <a:rPr lang="cs-CZ" dirty="0"/>
              <a:t>Pátá úroveň </a:t>
            </a:r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id="{285759D5-D893-4986-9655-8675818AA63F}"/>
              </a:ext>
            </a:extLst>
          </p:cNvPr>
          <p:cNvGrpSpPr/>
          <p:nvPr userDrawn="1"/>
        </p:nvGrpSpPr>
        <p:grpSpPr>
          <a:xfrm>
            <a:off x="7663439" y="2362665"/>
            <a:ext cx="1070120" cy="718715"/>
            <a:chOff x="10162879" y="3243771"/>
            <a:chExt cx="1426827" cy="958287"/>
          </a:xfrm>
        </p:grpSpPr>
        <p:sp>
          <p:nvSpPr>
            <p:cNvPr id="149" name="Legend1" hidden="1">
              <a:extLst>
                <a:ext uri="{FF2B5EF4-FFF2-40B4-BE49-F238E27FC236}">
                  <a16:creationId xmlns:a16="http://schemas.microsoft.com/office/drawing/2014/main" id="{C927CD61-7423-4B36-A623-ADCB7B06D2D6}"/>
                </a:ext>
              </a:extLst>
            </p:cNvPr>
            <p:cNvSpPr txBox="1"/>
            <p:nvPr/>
          </p:nvSpPr>
          <p:spPr>
            <a:xfrm>
              <a:off x="10886522" y="3243771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50" name="Legend2" hidden="1">
              <a:extLst>
                <a:ext uri="{FF2B5EF4-FFF2-40B4-BE49-F238E27FC236}">
                  <a16:creationId xmlns:a16="http://schemas.microsoft.com/office/drawing/2014/main" id="{8BF11EF7-17AE-444E-B314-04A17A939310}"/>
                </a:ext>
              </a:extLst>
            </p:cNvPr>
            <p:cNvSpPr txBox="1"/>
            <p:nvPr/>
          </p:nvSpPr>
          <p:spPr>
            <a:xfrm>
              <a:off x="10886522" y="361519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51" name="Legend3" hidden="1">
              <a:extLst>
                <a:ext uri="{FF2B5EF4-FFF2-40B4-BE49-F238E27FC236}">
                  <a16:creationId xmlns:a16="http://schemas.microsoft.com/office/drawing/2014/main" id="{0D4F4C24-2076-456F-85DA-1F9563A46977}"/>
                </a:ext>
              </a:extLst>
            </p:cNvPr>
            <p:cNvSpPr txBox="1"/>
            <p:nvPr/>
          </p:nvSpPr>
          <p:spPr>
            <a:xfrm>
              <a:off x="10886522" y="3986614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52" name="LineLegend3" hidden="1">
              <a:extLst>
                <a:ext uri="{FF2B5EF4-FFF2-40B4-BE49-F238E27FC236}">
                  <a16:creationId xmlns:a16="http://schemas.microsoft.com/office/drawing/2014/main" id="{6C4321D1-551B-4CEF-A4BD-679B49CFCF9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baseline="0" dirty="0">
                <a:ea typeface="+mn-ea"/>
              </a:endParaRPr>
            </a:p>
          </p:txBody>
        </p:sp>
        <p:sp>
          <p:nvSpPr>
            <p:cNvPr id="153" name="LineLegend2" hidden="1">
              <a:extLst>
                <a:ext uri="{FF2B5EF4-FFF2-40B4-BE49-F238E27FC236}">
                  <a16:creationId xmlns:a16="http://schemas.microsoft.com/office/drawing/2014/main" id="{4E13C3CC-1FD5-445C-B872-5017A2717EE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baseline="0" dirty="0">
                <a:ea typeface="+mn-ea"/>
              </a:endParaRPr>
            </a:p>
          </p:txBody>
        </p:sp>
        <p:sp>
          <p:nvSpPr>
            <p:cNvPr id="154" name="LineLegend1" hidden="1">
              <a:extLst>
                <a:ext uri="{FF2B5EF4-FFF2-40B4-BE49-F238E27FC236}">
                  <a16:creationId xmlns:a16="http://schemas.microsoft.com/office/drawing/2014/main" id="{B2DC92E5-AF27-4ACC-A6FE-8BEE5018355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baseline="0" dirty="0">
                <a:ea typeface="+mn-ea"/>
              </a:endParaRPr>
            </a:p>
          </p:txBody>
        </p:sp>
      </p:grpSp>
      <p:grpSp>
        <p:nvGrpSpPr>
          <p:cNvPr id="155" name="LegendBoxes" hidden="1">
            <a:extLst>
              <a:ext uri="{FF2B5EF4-FFF2-40B4-BE49-F238E27FC236}">
                <a16:creationId xmlns:a16="http://schemas.microsoft.com/office/drawing/2014/main" id="{6C9FF1F3-86D3-4F21-B974-D41178F3D2BD}"/>
              </a:ext>
            </a:extLst>
          </p:cNvPr>
          <p:cNvGrpSpPr/>
          <p:nvPr userDrawn="1"/>
        </p:nvGrpSpPr>
        <p:grpSpPr>
          <a:xfrm>
            <a:off x="7961562" y="3286124"/>
            <a:ext cx="771999" cy="1287961"/>
            <a:chOff x="10652400" y="4322823"/>
            <a:chExt cx="1029331" cy="1717282"/>
          </a:xfrm>
        </p:grpSpPr>
        <p:sp>
          <p:nvSpPr>
            <p:cNvPr id="156" name="RectangleLegend1" hidden="1">
              <a:extLst>
                <a:ext uri="{FF2B5EF4-FFF2-40B4-BE49-F238E27FC236}">
                  <a16:creationId xmlns:a16="http://schemas.microsoft.com/office/drawing/2014/main" id="{04E1D7C2-9AF4-4792-BF52-6813D67B047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57" name="RectangleLegend2" hidden="1">
              <a:extLst>
                <a:ext uri="{FF2B5EF4-FFF2-40B4-BE49-F238E27FC236}">
                  <a16:creationId xmlns:a16="http://schemas.microsoft.com/office/drawing/2014/main" id="{5F92C81E-7A2F-4FFA-BD5E-B5C4DC77092F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58" name="RectangleLegend3" hidden="1">
              <a:extLst>
                <a:ext uri="{FF2B5EF4-FFF2-40B4-BE49-F238E27FC236}">
                  <a16:creationId xmlns:a16="http://schemas.microsoft.com/office/drawing/2014/main" id="{0193A16C-951A-45DB-B73F-F5C0E4B4816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59" name="RectangleLegend4" hidden="1">
              <a:extLst>
                <a:ext uri="{FF2B5EF4-FFF2-40B4-BE49-F238E27FC236}">
                  <a16:creationId xmlns:a16="http://schemas.microsoft.com/office/drawing/2014/main" id="{922BA6B8-16C7-4C6B-AD25-F48ACB0471CD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60" name="RectangleLegend5" hidden="1">
              <a:extLst>
                <a:ext uri="{FF2B5EF4-FFF2-40B4-BE49-F238E27FC236}">
                  <a16:creationId xmlns:a16="http://schemas.microsoft.com/office/drawing/2014/main" id="{11A8AD4F-7B3A-4D92-B3E5-77F2E45C299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61" name="Legend1" hidden="1">
              <a:extLst>
                <a:ext uri="{FF2B5EF4-FFF2-40B4-BE49-F238E27FC236}">
                  <a16:creationId xmlns:a16="http://schemas.microsoft.com/office/drawing/2014/main" id="{ED20022C-BFDB-4D93-9A0D-7E88B92709F5}"/>
                </a:ext>
              </a:extLst>
            </p:cNvPr>
            <p:cNvSpPr txBox="1"/>
            <p:nvPr/>
          </p:nvSpPr>
          <p:spPr>
            <a:xfrm>
              <a:off x="10978546" y="4322823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2" name="Legend2" hidden="1">
              <a:extLst>
                <a:ext uri="{FF2B5EF4-FFF2-40B4-BE49-F238E27FC236}">
                  <a16:creationId xmlns:a16="http://schemas.microsoft.com/office/drawing/2014/main" id="{9B9855D1-7ECD-402F-8BE5-632589AAA7C1}"/>
                </a:ext>
              </a:extLst>
            </p:cNvPr>
            <p:cNvSpPr txBox="1"/>
            <p:nvPr/>
          </p:nvSpPr>
          <p:spPr>
            <a:xfrm>
              <a:off x="10978547" y="470232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3" name="Legend3" hidden="1">
              <a:extLst>
                <a:ext uri="{FF2B5EF4-FFF2-40B4-BE49-F238E27FC236}">
                  <a16:creationId xmlns:a16="http://schemas.microsoft.com/office/drawing/2014/main" id="{5A0055B2-9FB3-4AE9-B6B2-7455B7690176}"/>
                </a:ext>
              </a:extLst>
            </p:cNvPr>
            <p:cNvSpPr txBox="1"/>
            <p:nvPr/>
          </p:nvSpPr>
          <p:spPr>
            <a:xfrm>
              <a:off x="10978546" y="5081819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4" name="Legend4" hidden="1">
              <a:extLst>
                <a:ext uri="{FF2B5EF4-FFF2-40B4-BE49-F238E27FC236}">
                  <a16:creationId xmlns:a16="http://schemas.microsoft.com/office/drawing/2014/main" id="{591F6809-C339-4A89-9CBF-7EE0972F011E}"/>
                </a:ext>
              </a:extLst>
            </p:cNvPr>
            <p:cNvSpPr txBox="1"/>
            <p:nvPr/>
          </p:nvSpPr>
          <p:spPr>
            <a:xfrm>
              <a:off x="10978546" y="5453241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5" name="Legend5" hidden="1">
              <a:extLst>
                <a:ext uri="{FF2B5EF4-FFF2-40B4-BE49-F238E27FC236}">
                  <a16:creationId xmlns:a16="http://schemas.microsoft.com/office/drawing/2014/main" id="{62D650EF-3365-4807-8CF8-67B5FFFAB72F}"/>
                </a:ext>
              </a:extLst>
            </p:cNvPr>
            <p:cNvSpPr txBox="1"/>
            <p:nvPr/>
          </p:nvSpPr>
          <p:spPr>
            <a:xfrm>
              <a:off x="10978545" y="5824661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</p:grpSp>
      <p:grpSp>
        <p:nvGrpSpPr>
          <p:cNvPr id="166" name="LegendMoons" hidden="1">
            <a:extLst>
              <a:ext uri="{FF2B5EF4-FFF2-40B4-BE49-F238E27FC236}">
                <a16:creationId xmlns:a16="http://schemas.microsoft.com/office/drawing/2014/main" id="{ABD5CD7F-34F1-406F-AA4A-E2E12B187D14}"/>
              </a:ext>
            </a:extLst>
          </p:cNvPr>
          <p:cNvGrpSpPr/>
          <p:nvPr userDrawn="1"/>
        </p:nvGrpSpPr>
        <p:grpSpPr>
          <a:xfrm>
            <a:off x="7941697" y="860036"/>
            <a:ext cx="791862" cy="1298894"/>
            <a:chOff x="7723680" y="1702457"/>
            <a:chExt cx="1055816" cy="1731859"/>
          </a:xfrm>
        </p:grpSpPr>
        <p:sp>
          <p:nvSpPr>
            <p:cNvPr id="167" name="Legend1" hidden="1">
              <a:extLst>
                <a:ext uri="{FF2B5EF4-FFF2-40B4-BE49-F238E27FC236}">
                  <a16:creationId xmlns:a16="http://schemas.microsoft.com/office/drawing/2014/main" id="{7A8B907F-9700-457E-A521-B82482661C97}"/>
                </a:ext>
              </a:extLst>
            </p:cNvPr>
            <p:cNvSpPr txBox="1"/>
            <p:nvPr/>
          </p:nvSpPr>
          <p:spPr>
            <a:xfrm>
              <a:off x="8076312" y="1709816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8" name="Legend2" hidden="1">
              <a:extLst>
                <a:ext uri="{FF2B5EF4-FFF2-40B4-BE49-F238E27FC236}">
                  <a16:creationId xmlns:a16="http://schemas.microsoft.com/office/drawing/2014/main" id="{A5A453A6-E9B0-4BFD-932C-77B8C7B4F9A6}"/>
                </a:ext>
              </a:extLst>
            </p:cNvPr>
            <p:cNvSpPr txBox="1"/>
            <p:nvPr/>
          </p:nvSpPr>
          <p:spPr>
            <a:xfrm>
              <a:off x="8076312" y="2085274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209" name="Legend3" hidden="1">
              <a:extLst>
                <a:ext uri="{FF2B5EF4-FFF2-40B4-BE49-F238E27FC236}">
                  <a16:creationId xmlns:a16="http://schemas.microsoft.com/office/drawing/2014/main" id="{E8E49E48-95DC-4DE3-B0CF-90BCC3EB3002}"/>
                </a:ext>
              </a:extLst>
            </p:cNvPr>
            <p:cNvSpPr txBox="1"/>
            <p:nvPr/>
          </p:nvSpPr>
          <p:spPr>
            <a:xfrm>
              <a:off x="8076312" y="2460733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210" name="Legend4" hidden="1">
              <a:extLst>
                <a:ext uri="{FF2B5EF4-FFF2-40B4-BE49-F238E27FC236}">
                  <a16:creationId xmlns:a16="http://schemas.microsoft.com/office/drawing/2014/main" id="{227D99DB-CB88-4F66-BB38-72F5CEFBFEDF}"/>
                </a:ext>
              </a:extLst>
            </p:cNvPr>
            <p:cNvSpPr txBox="1"/>
            <p:nvPr/>
          </p:nvSpPr>
          <p:spPr>
            <a:xfrm>
              <a:off x="8076312" y="283619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211" name="Legend5" hidden="1">
              <a:extLst>
                <a:ext uri="{FF2B5EF4-FFF2-40B4-BE49-F238E27FC236}">
                  <a16:creationId xmlns:a16="http://schemas.microsoft.com/office/drawing/2014/main" id="{5FC87AA7-FE43-49D4-819A-C0A7F3A9270B}"/>
                </a:ext>
              </a:extLst>
            </p:cNvPr>
            <p:cNvSpPr txBox="1"/>
            <p:nvPr/>
          </p:nvSpPr>
          <p:spPr>
            <a:xfrm>
              <a:off x="8076312" y="3211653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grpSp>
          <p:nvGrpSpPr>
            <p:cNvPr id="212" name="MoonLegend1" hidden="1">
              <a:extLst>
                <a:ext uri="{FF2B5EF4-FFF2-40B4-BE49-F238E27FC236}">
                  <a16:creationId xmlns:a16="http://schemas.microsoft.com/office/drawing/2014/main" id="{00E08FA6-D853-4E85-B0A3-3DCBB0D7AECC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25" name="Oval 224" hidden="1">
                <a:extLst>
                  <a:ext uri="{FF2B5EF4-FFF2-40B4-BE49-F238E27FC236}">
                    <a16:creationId xmlns:a16="http://schemas.microsoft.com/office/drawing/2014/main" id="{4E0CB420-5FB9-4F8B-A0E9-F307A4879BB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Arc 225" hidden="1">
                <a:extLst>
                  <a:ext uri="{FF2B5EF4-FFF2-40B4-BE49-F238E27FC236}">
                    <a16:creationId xmlns:a16="http://schemas.microsoft.com/office/drawing/2014/main" id="{9AE9903D-7FDE-4F7E-8137-0EDE980E210A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/>
              </a:p>
            </p:txBody>
          </p:sp>
        </p:grpSp>
        <p:grpSp>
          <p:nvGrpSpPr>
            <p:cNvPr id="213" name="MoonLegend2" hidden="1">
              <a:extLst>
                <a:ext uri="{FF2B5EF4-FFF2-40B4-BE49-F238E27FC236}">
                  <a16:creationId xmlns:a16="http://schemas.microsoft.com/office/drawing/2014/main" id="{62FCB38F-B46B-406D-863B-20A910D22328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44C814F0-3FAF-4D7C-88E8-D6BB889B2CBB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C5CACF72-C30D-4082-BE19-F3BCD2012388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/>
              </a:p>
            </p:txBody>
          </p:sp>
        </p:grpSp>
        <p:grpSp>
          <p:nvGrpSpPr>
            <p:cNvPr id="214" name="MoonLegend3" hidden="1">
              <a:extLst>
                <a:ext uri="{FF2B5EF4-FFF2-40B4-BE49-F238E27FC236}">
                  <a16:creationId xmlns:a16="http://schemas.microsoft.com/office/drawing/2014/main" id="{060B1515-C7A9-4B73-9E3E-3F56CEB5881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EDB6976A-09B1-4707-B59C-3D28DC88758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BD124AC2-F934-4AA1-8CE1-F41069F4C8A7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/>
              </a:p>
            </p:txBody>
          </p:sp>
        </p:grpSp>
        <p:grpSp>
          <p:nvGrpSpPr>
            <p:cNvPr id="215" name="MoonLegend4" hidden="1">
              <a:extLst>
                <a:ext uri="{FF2B5EF4-FFF2-40B4-BE49-F238E27FC236}">
                  <a16:creationId xmlns:a16="http://schemas.microsoft.com/office/drawing/2014/main" id="{EEFAFEE6-71FA-4E8A-A634-6BBF2B45B21C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0686A2B5-9FFC-4060-81A5-6465DADCD1D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52140637-053D-4A3F-824F-AE56E8EC9F29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/>
              </a:p>
            </p:txBody>
          </p:sp>
        </p:grpSp>
        <p:grpSp>
          <p:nvGrpSpPr>
            <p:cNvPr id="216" name="MoonLegend5" hidden="1">
              <a:extLst>
                <a:ext uri="{FF2B5EF4-FFF2-40B4-BE49-F238E27FC236}">
                  <a16:creationId xmlns:a16="http://schemas.microsoft.com/office/drawing/2014/main" id="{7019CD4B-9AA8-4043-941F-45D833AB98F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D97592BD-69F1-4609-83B3-6913A8BFD979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0CAA7B64-4762-4B9D-8138-7CBAC693C11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baseline="30000" dirty="0"/>
              </a:p>
            </p:txBody>
          </p:sp>
        </p:grpSp>
      </p:grp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id="{911C7B94-2309-4493-8B17-3CB8BA516410}"/>
              </a:ext>
            </a:extLst>
          </p:cNvPr>
          <p:cNvSpPr txBox="1"/>
          <p:nvPr userDrawn="1"/>
        </p:nvSpPr>
        <p:spPr>
          <a:xfrm>
            <a:off x="7710897" y="4961409"/>
            <a:ext cx="942566" cy="11541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225"/>
              </a:spcBef>
              <a:spcAft>
                <a:spcPts val="225"/>
              </a:spcAft>
              <a:buNone/>
            </a:pPr>
            <a:r>
              <a:rPr lang="cs-CZ" sz="750" dirty="0">
                <a:solidFill>
                  <a:schemeClr val="tx1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41129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cs-CZ" sz="1875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29184" indent="-157734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16586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0362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15479" y="4708801"/>
            <a:ext cx="545896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203200" indent="-212725" defTabSz="895350">
              <a:defRPr sz="800"/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Poznámka: 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416052" y="3892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cs-CZ" dirty="0"/>
              <a:t>Klikněte pro vložení nadpisu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 dirty="0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992" dirty="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16052" y="966955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r>
              <a:rPr lang="cs-CZ" sz="600" dirty="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4490804" y="1628100"/>
            <a:ext cx="2572204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1200" dirty="0">
                <a:solidFill>
                  <a:srgbClr val="000000"/>
                </a:solidFill>
              </a:rPr>
              <a:t>Nadpis grafu (vždy tučně, 16 pt)</a:t>
            </a:r>
          </a:p>
          <a:p>
            <a:r>
              <a:rPr lang="cs-CZ" sz="1200" b="0" dirty="0">
                <a:solidFill>
                  <a:srgbClr val="000000"/>
                </a:solidFill>
              </a:rPr>
              <a:t>Měrná jednotka (vždy netučně, 14 pt)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1"/>
            <a:ext cx="3054095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cs-CZ" dirty="0"/>
              <a:t>Vložit text na první úroveň</a:t>
            </a:r>
          </a:p>
          <a:p>
            <a:pPr lvl="1"/>
            <a:r>
              <a:rPr lang="cs-CZ" dirty="0"/>
              <a:t>Druhá úroveň detailu</a:t>
            </a:r>
          </a:p>
          <a:p>
            <a:pPr lvl="2"/>
            <a:r>
              <a:rPr lang="cs-CZ" dirty="0"/>
              <a:t>Třetí úroveň </a:t>
            </a:r>
          </a:p>
          <a:p>
            <a:pPr lvl="3"/>
            <a:r>
              <a:rPr lang="cs-CZ" dirty="0"/>
              <a:t>Čtvrtá úroveň </a:t>
            </a:r>
          </a:p>
          <a:p>
            <a:pPr lvl="4"/>
            <a:r>
              <a:rPr lang="cs-CZ" dirty="0"/>
              <a:t>Pátá úroveň </a:t>
            </a:r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id="{285759D5-D893-4986-9655-8675818AA63F}"/>
              </a:ext>
            </a:extLst>
          </p:cNvPr>
          <p:cNvGrpSpPr/>
          <p:nvPr userDrawn="1"/>
        </p:nvGrpSpPr>
        <p:grpSpPr>
          <a:xfrm>
            <a:off x="7663439" y="2362665"/>
            <a:ext cx="1070120" cy="718715"/>
            <a:chOff x="10162879" y="3243771"/>
            <a:chExt cx="1426827" cy="958287"/>
          </a:xfrm>
        </p:grpSpPr>
        <p:sp>
          <p:nvSpPr>
            <p:cNvPr id="149" name="Legend1" hidden="1">
              <a:extLst>
                <a:ext uri="{FF2B5EF4-FFF2-40B4-BE49-F238E27FC236}">
                  <a16:creationId xmlns:a16="http://schemas.microsoft.com/office/drawing/2014/main" id="{C927CD61-7423-4B36-A623-ADCB7B06D2D6}"/>
                </a:ext>
              </a:extLst>
            </p:cNvPr>
            <p:cNvSpPr txBox="1"/>
            <p:nvPr/>
          </p:nvSpPr>
          <p:spPr>
            <a:xfrm>
              <a:off x="10886522" y="3243771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50" name="Legend2" hidden="1">
              <a:extLst>
                <a:ext uri="{FF2B5EF4-FFF2-40B4-BE49-F238E27FC236}">
                  <a16:creationId xmlns:a16="http://schemas.microsoft.com/office/drawing/2014/main" id="{8BF11EF7-17AE-444E-B314-04A17A939310}"/>
                </a:ext>
              </a:extLst>
            </p:cNvPr>
            <p:cNvSpPr txBox="1"/>
            <p:nvPr/>
          </p:nvSpPr>
          <p:spPr>
            <a:xfrm>
              <a:off x="10886522" y="361519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51" name="Legend3" hidden="1">
              <a:extLst>
                <a:ext uri="{FF2B5EF4-FFF2-40B4-BE49-F238E27FC236}">
                  <a16:creationId xmlns:a16="http://schemas.microsoft.com/office/drawing/2014/main" id="{0D4F4C24-2076-456F-85DA-1F9563A46977}"/>
                </a:ext>
              </a:extLst>
            </p:cNvPr>
            <p:cNvSpPr txBox="1"/>
            <p:nvPr/>
          </p:nvSpPr>
          <p:spPr>
            <a:xfrm>
              <a:off x="10886522" y="3986614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52" name="LineLegend3" hidden="1">
              <a:extLst>
                <a:ext uri="{FF2B5EF4-FFF2-40B4-BE49-F238E27FC236}">
                  <a16:creationId xmlns:a16="http://schemas.microsoft.com/office/drawing/2014/main" id="{6C4321D1-551B-4CEF-A4BD-679B49CFCF9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3" name="LineLegend2" hidden="1">
              <a:extLst>
                <a:ext uri="{FF2B5EF4-FFF2-40B4-BE49-F238E27FC236}">
                  <a16:creationId xmlns:a16="http://schemas.microsoft.com/office/drawing/2014/main" id="{4E13C3CC-1FD5-445C-B872-5017A2717EE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4" name="LineLegend1" hidden="1">
              <a:extLst>
                <a:ext uri="{FF2B5EF4-FFF2-40B4-BE49-F238E27FC236}">
                  <a16:creationId xmlns:a16="http://schemas.microsoft.com/office/drawing/2014/main" id="{B2DC92E5-AF27-4ACC-A6FE-8BEE5018355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5" name="LegendBoxes" hidden="1">
            <a:extLst>
              <a:ext uri="{FF2B5EF4-FFF2-40B4-BE49-F238E27FC236}">
                <a16:creationId xmlns:a16="http://schemas.microsoft.com/office/drawing/2014/main" id="{6C9FF1F3-86D3-4F21-B974-D41178F3D2BD}"/>
              </a:ext>
            </a:extLst>
          </p:cNvPr>
          <p:cNvGrpSpPr/>
          <p:nvPr userDrawn="1"/>
        </p:nvGrpSpPr>
        <p:grpSpPr>
          <a:xfrm>
            <a:off x="7961562" y="3286124"/>
            <a:ext cx="771999" cy="1287961"/>
            <a:chOff x="10652400" y="4322823"/>
            <a:chExt cx="1029331" cy="1717282"/>
          </a:xfrm>
        </p:grpSpPr>
        <p:sp>
          <p:nvSpPr>
            <p:cNvPr id="156" name="RectangleLegend1" hidden="1">
              <a:extLst>
                <a:ext uri="{FF2B5EF4-FFF2-40B4-BE49-F238E27FC236}">
                  <a16:creationId xmlns:a16="http://schemas.microsoft.com/office/drawing/2014/main" id="{04E1D7C2-9AF4-4792-BF52-6813D67B047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7" name="RectangleLegend2" hidden="1">
              <a:extLst>
                <a:ext uri="{FF2B5EF4-FFF2-40B4-BE49-F238E27FC236}">
                  <a16:creationId xmlns:a16="http://schemas.microsoft.com/office/drawing/2014/main" id="{5F92C81E-7A2F-4FFA-BD5E-B5C4DC77092F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8" name="RectangleLegend3" hidden="1">
              <a:extLst>
                <a:ext uri="{FF2B5EF4-FFF2-40B4-BE49-F238E27FC236}">
                  <a16:creationId xmlns:a16="http://schemas.microsoft.com/office/drawing/2014/main" id="{0193A16C-951A-45DB-B73F-F5C0E4B4816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9" name="RectangleLegend4" hidden="1">
              <a:extLst>
                <a:ext uri="{FF2B5EF4-FFF2-40B4-BE49-F238E27FC236}">
                  <a16:creationId xmlns:a16="http://schemas.microsoft.com/office/drawing/2014/main" id="{922BA6B8-16C7-4C6B-AD25-F48ACB0471CD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60" name="RectangleLegend5" hidden="1">
              <a:extLst>
                <a:ext uri="{FF2B5EF4-FFF2-40B4-BE49-F238E27FC236}">
                  <a16:creationId xmlns:a16="http://schemas.microsoft.com/office/drawing/2014/main" id="{11A8AD4F-7B3A-4D92-B3E5-77F2E45C299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61" name="Legend1" hidden="1">
              <a:extLst>
                <a:ext uri="{FF2B5EF4-FFF2-40B4-BE49-F238E27FC236}">
                  <a16:creationId xmlns:a16="http://schemas.microsoft.com/office/drawing/2014/main" id="{ED20022C-BFDB-4D93-9A0D-7E88B92709F5}"/>
                </a:ext>
              </a:extLst>
            </p:cNvPr>
            <p:cNvSpPr txBox="1"/>
            <p:nvPr/>
          </p:nvSpPr>
          <p:spPr>
            <a:xfrm>
              <a:off x="10978546" y="4322823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2" name="Legend2" hidden="1">
              <a:extLst>
                <a:ext uri="{FF2B5EF4-FFF2-40B4-BE49-F238E27FC236}">
                  <a16:creationId xmlns:a16="http://schemas.microsoft.com/office/drawing/2014/main" id="{9B9855D1-7ECD-402F-8BE5-632589AAA7C1}"/>
                </a:ext>
              </a:extLst>
            </p:cNvPr>
            <p:cNvSpPr txBox="1"/>
            <p:nvPr/>
          </p:nvSpPr>
          <p:spPr>
            <a:xfrm>
              <a:off x="10978547" y="470232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3" name="Legend3" hidden="1">
              <a:extLst>
                <a:ext uri="{FF2B5EF4-FFF2-40B4-BE49-F238E27FC236}">
                  <a16:creationId xmlns:a16="http://schemas.microsoft.com/office/drawing/2014/main" id="{5A0055B2-9FB3-4AE9-B6B2-7455B7690176}"/>
                </a:ext>
              </a:extLst>
            </p:cNvPr>
            <p:cNvSpPr txBox="1"/>
            <p:nvPr/>
          </p:nvSpPr>
          <p:spPr>
            <a:xfrm>
              <a:off x="10978546" y="5081819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4" name="Legend4" hidden="1">
              <a:extLst>
                <a:ext uri="{FF2B5EF4-FFF2-40B4-BE49-F238E27FC236}">
                  <a16:creationId xmlns:a16="http://schemas.microsoft.com/office/drawing/2014/main" id="{591F6809-C339-4A89-9CBF-7EE0972F011E}"/>
                </a:ext>
              </a:extLst>
            </p:cNvPr>
            <p:cNvSpPr txBox="1"/>
            <p:nvPr/>
          </p:nvSpPr>
          <p:spPr>
            <a:xfrm>
              <a:off x="10978546" y="5453241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5" name="Legend5" hidden="1">
              <a:extLst>
                <a:ext uri="{FF2B5EF4-FFF2-40B4-BE49-F238E27FC236}">
                  <a16:creationId xmlns:a16="http://schemas.microsoft.com/office/drawing/2014/main" id="{62D650EF-3365-4807-8CF8-67B5FFFAB72F}"/>
                </a:ext>
              </a:extLst>
            </p:cNvPr>
            <p:cNvSpPr txBox="1"/>
            <p:nvPr/>
          </p:nvSpPr>
          <p:spPr>
            <a:xfrm>
              <a:off x="10978545" y="5824661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</p:grpSp>
      <p:grpSp>
        <p:nvGrpSpPr>
          <p:cNvPr id="166" name="LegendMoons" hidden="1">
            <a:extLst>
              <a:ext uri="{FF2B5EF4-FFF2-40B4-BE49-F238E27FC236}">
                <a16:creationId xmlns:a16="http://schemas.microsoft.com/office/drawing/2014/main" id="{ABD5CD7F-34F1-406F-AA4A-E2E12B187D14}"/>
              </a:ext>
            </a:extLst>
          </p:cNvPr>
          <p:cNvGrpSpPr/>
          <p:nvPr userDrawn="1"/>
        </p:nvGrpSpPr>
        <p:grpSpPr>
          <a:xfrm>
            <a:off x="7941697" y="860036"/>
            <a:ext cx="791862" cy="1298894"/>
            <a:chOff x="7723680" y="1702457"/>
            <a:chExt cx="1055816" cy="1731859"/>
          </a:xfrm>
        </p:grpSpPr>
        <p:sp>
          <p:nvSpPr>
            <p:cNvPr id="167" name="Legend1" hidden="1">
              <a:extLst>
                <a:ext uri="{FF2B5EF4-FFF2-40B4-BE49-F238E27FC236}">
                  <a16:creationId xmlns:a16="http://schemas.microsoft.com/office/drawing/2014/main" id="{7A8B907F-9700-457E-A521-B82482661C97}"/>
                </a:ext>
              </a:extLst>
            </p:cNvPr>
            <p:cNvSpPr txBox="1"/>
            <p:nvPr/>
          </p:nvSpPr>
          <p:spPr>
            <a:xfrm>
              <a:off x="8076312" y="1709816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8" name="Legend2" hidden="1">
              <a:extLst>
                <a:ext uri="{FF2B5EF4-FFF2-40B4-BE49-F238E27FC236}">
                  <a16:creationId xmlns:a16="http://schemas.microsoft.com/office/drawing/2014/main" id="{A5A453A6-E9B0-4BFD-932C-77B8C7B4F9A6}"/>
                </a:ext>
              </a:extLst>
            </p:cNvPr>
            <p:cNvSpPr txBox="1"/>
            <p:nvPr/>
          </p:nvSpPr>
          <p:spPr>
            <a:xfrm>
              <a:off x="8076312" y="2085274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209" name="Legend3" hidden="1">
              <a:extLst>
                <a:ext uri="{FF2B5EF4-FFF2-40B4-BE49-F238E27FC236}">
                  <a16:creationId xmlns:a16="http://schemas.microsoft.com/office/drawing/2014/main" id="{E8E49E48-95DC-4DE3-B0CF-90BCC3EB3002}"/>
                </a:ext>
              </a:extLst>
            </p:cNvPr>
            <p:cNvSpPr txBox="1"/>
            <p:nvPr/>
          </p:nvSpPr>
          <p:spPr>
            <a:xfrm>
              <a:off x="8076312" y="2460733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210" name="Legend4" hidden="1">
              <a:extLst>
                <a:ext uri="{FF2B5EF4-FFF2-40B4-BE49-F238E27FC236}">
                  <a16:creationId xmlns:a16="http://schemas.microsoft.com/office/drawing/2014/main" id="{227D99DB-CB88-4F66-BB38-72F5CEFBFEDF}"/>
                </a:ext>
              </a:extLst>
            </p:cNvPr>
            <p:cNvSpPr txBox="1"/>
            <p:nvPr/>
          </p:nvSpPr>
          <p:spPr>
            <a:xfrm>
              <a:off x="8076312" y="283619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211" name="Legend5" hidden="1">
              <a:extLst>
                <a:ext uri="{FF2B5EF4-FFF2-40B4-BE49-F238E27FC236}">
                  <a16:creationId xmlns:a16="http://schemas.microsoft.com/office/drawing/2014/main" id="{5FC87AA7-FE43-49D4-819A-C0A7F3A9270B}"/>
                </a:ext>
              </a:extLst>
            </p:cNvPr>
            <p:cNvSpPr txBox="1"/>
            <p:nvPr/>
          </p:nvSpPr>
          <p:spPr>
            <a:xfrm>
              <a:off x="8076312" y="3211653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grpSp>
          <p:nvGrpSpPr>
            <p:cNvPr id="212" name="MoonLegend1" hidden="1">
              <a:extLst>
                <a:ext uri="{FF2B5EF4-FFF2-40B4-BE49-F238E27FC236}">
                  <a16:creationId xmlns:a16="http://schemas.microsoft.com/office/drawing/2014/main" id="{00E08FA6-D853-4E85-B0A3-3DCBB0D7AECC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25" name="Oval 224" hidden="1">
                <a:extLst>
                  <a:ext uri="{FF2B5EF4-FFF2-40B4-BE49-F238E27FC236}">
                    <a16:creationId xmlns:a16="http://schemas.microsoft.com/office/drawing/2014/main" id="{4E0CB420-5FB9-4F8B-A0E9-F307A4879BB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Arc 225" hidden="1">
                <a:extLst>
                  <a:ext uri="{FF2B5EF4-FFF2-40B4-BE49-F238E27FC236}">
                    <a16:creationId xmlns:a16="http://schemas.microsoft.com/office/drawing/2014/main" id="{9AE9903D-7FDE-4F7E-8137-0EDE980E210A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3" name="MoonLegend2" hidden="1">
              <a:extLst>
                <a:ext uri="{FF2B5EF4-FFF2-40B4-BE49-F238E27FC236}">
                  <a16:creationId xmlns:a16="http://schemas.microsoft.com/office/drawing/2014/main" id="{62FCB38F-B46B-406D-863B-20A910D22328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44C814F0-3FAF-4D7C-88E8-D6BB889B2CBB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C5CACF72-C30D-4082-BE19-F3BCD2012388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4" name="MoonLegend3" hidden="1">
              <a:extLst>
                <a:ext uri="{FF2B5EF4-FFF2-40B4-BE49-F238E27FC236}">
                  <a16:creationId xmlns:a16="http://schemas.microsoft.com/office/drawing/2014/main" id="{060B1515-C7A9-4B73-9E3E-3F56CEB58812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EDB6976A-09B1-4707-B59C-3D28DC88758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BD124AC2-F934-4AA1-8CE1-F41069F4C8A7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" name="MoonLegend4" hidden="1">
              <a:extLst>
                <a:ext uri="{FF2B5EF4-FFF2-40B4-BE49-F238E27FC236}">
                  <a16:creationId xmlns:a16="http://schemas.microsoft.com/office/drawing/2014/main" id="{EEFAFEE6-71FA-4E8A-A634-6BBF2B45B21C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0686A2B5-9FFC-4060-81A5-6465DADCD1D5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52140637-053D-4A3F-824F-AE56E8EC9F2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6" name="MoonLegend5" hidden="1">
              <a:extLst>
                <a:ext uri="{FF2B5EF4-FFF2-40B4-BE49-F238E27FC236}">
                  <a16:creationId xmlns:a16="http://schemas.microsoft.com/office/drawing/2014/main" id="{7019CD4B-9AA8-4043-941F-45D833AB98F9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D97592BD-69F1-4609-83B3-6913A8BFD979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0CAA7B64-4762-4B9D-8138-7CBAC693C11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baseline="300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id="{911C7B94-2309-4493-8B17-3CB8BA516410}"/>
              </a:ext>
            </a:extLst>
          </p:cNvPr>
          <p:cNvSpPr txBox="1"/>
          <p:nvPr userDrawn="1"/>
        </p:nvSpPr>
        <p:spPr>
          <a:xfrm>
            <a:off x="7710897" y="4961409"/>
            <a:ext cx="942566" cy="11541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cs-CZ" sz="750" dirty="0">
                <a:solidFill>
                  <a:srgbClr val="000000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071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cs-CZ" sz="1875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29184" indent="-157734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16586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0362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2" orient="horz" pos="3912">
          <p15:clr>
            <a:srgbClr val="5ACBF0"/>
          </p15:clr>
        </p15:guide>
        <p15:guide id="3" orient="horz" pos="1075">
          <p15:clr>
            <a:srgbClr val="F26B43"/>
          </p15:clr>
        </p15:guide>
        <p15:guide id="4" pos="7329">
          <p15:clr>
            <a:srgbClr val="F26B43"/>
          </p15:clr>
        </p15:guide>
        <p15:guide id="5" pos="345">
          <p15:clr>
            <a:srgbClr val="F26B43"/>
          </p15:clr>
        </p15:guide>
        <p15:guide id="6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5D038-1D59-422E-AE2D-B30C6C96D2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Komponenty Národního plánu obnovy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7AAC55-E5BE-4E4C-A3BE-56FF76E03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44" y="1709903"/>
            <a:ext cx="8418512" cy="1350000"/>
          </a:xfrm>
        </p:spPr>
        <p:txBody>
          <a:bodyPr/>
          <a:lstStyle/>
          <a:p>
            <a:r>
              <a:rPr lang="cs-CZ" dirty="0"/>
              <a:t>Představení základních parametrů </a:t>
            </a:r>
          </a:p>
          <a:p>
            <a:r>
              <a:rPr lang="cs-CZ" dirty="0"/>
              <a:t>na ustavujícím Řídícím výboru NPO</a:t>
            </a:r>
          </a:p>
        </p:txBody>
      </p:sp>
    </p:spTree>
    <p:extLst>
      <p:ext uri="{BB962C8B-B14F-4D97-AF65-F5344CB8AC3E}">
        <p14:creationId xmlns:p14="http://schemas.microsoft.com/office/powerpoint/2010/main" val="364713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784559"/>
            <a:ext cx="8418512" cy="1728315"/>
          </a:xfrm>
        </p:spPr>
        <p:txBody>
          <a:bodyPr/>
          <a:lstStyle/>
          <a:p>
            <a:r>
              <a:rPr lang="cs-CZ" sz="2600" dirty="0"/>
              <a:t>Komponenta 1.2.</a:t>
            </a:r>
            <a:br>
              <a:rPr lang="cs-CZ" sz="2600" dirty="0"/>
            </a:br>
            <a:r>
              <a:rPr lang="cs-CZ" sz="2600" dirty="0"/>
              <a:t>„Digitální systémy veřejné správy“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04029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2" y="171372"/>
            <a:ext cx="8623788" cy="644306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2.4.2.2 Podpora nákupu vozidel (el. H2) a neveřejné dobíjecí infrastruktury pro obce, kraje, státní správu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3001" y="1039812"/>
            <a:ext cx="7997598" cy="410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 </a:t>
            </a:r>
          </a:p>
          <a:p>
            <a:endParaRPr lang="cs-CZ" b="1" dirty="0"/>
          </a:p>
          <a:p>
            <a:pPr marL="90488" algn="just"/>
            <a:r>
              <a:rPr lang="cs-CZ" b="1" dirty="0"/>
              <a:t>CÍL: </a:t>
            </a:r>
            <a:r>
              <a:rPr lang="cs-CZ" dirty="0"/>
              <a:t>Pořízení 1485 elektromobilů nebo vodíkových vozidel a výstavba 200 dobíjecích stanic pro obce, kraje a nově i ústřední státní správu.</a:t>
            </a:r>
          </a:p>
          <a:p>
            <a:pPr marL="623888" indent="-515938">
              <a:spcAft>
                <a:spcPts val="400"/>
              </a:spcAft>
            </a:pPr>
            <a:endParaRPr lang="cs-CZ" b="1" dirty="0"/>
          </a:p>
          <a:p>
            <a:pPr marL="623888" indent="-515938">
              <a:spcAft>
                <a:spcPts val="400"/>
              </a:spcAft>
            </a:pPr>
            <a:r>
              <a:rPr lang="cs-CZ" b="1" dirty="0"/>
              <a:t>INDIKÁTORY: </a:t>
            </a:r>
            <a:r>
              <a:rPr lang="cs-CZ" dirty="0"/>
              <a:t>4. Q 2024 – počet vozidel (EL/H2)</a:t>
            </a:r>
          </a:p>
          <a:p>
            <a:pPr marL="108000" indent="0">
              <a:spcAft>
                <a:spcPts val="400"/>
              </a:spcAft>
              <a:buNone/>
            </a:pPr>
            <a:endParaRPr lang="cs-CZ" b="1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obce, kraje, státní správa, městské firmy atd.</a:t>
            </a:r>
            <a:endParaRPr lang="cs-CZ" b="1" dirty="0"/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pPr marL="108000">
              <a:spcAft>
                <a:spcPts val="400"/>
              </a:spcAft>
            </a:pPr>
            <a:r>
              <a:rPr lang="cs-CZ" b="1" dirty="0"/>
              <a:t>ZPŮSOB FINANCOVÁNÍ / UZNATELNÉ VÝDAJE: </a:t>
            </a:r>
          </a:p>
          <a:p>
            <a:pPr marL="108000">
              <a:spcAft>
                <a:spcPts val="400"/>
              </a:spcAft>
            </a:pPr>
            <a:r>
              <a:rPr lang="cs-CZ" dirty="0"/>
              <a:t>Dotace – 50 % / možnost operativního leasingu</a:t>
            </a:r>
          </a:p>
          <a:p>
            <a:pPr marL="108000" indent="0">
              <a:spcAft>
                <a:spcPts val="400"/>
              </a:spcAft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65705" y="563222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  <a:r>
              <a:rPr lang="cs-CZ" b="1" dirty="0"/>
              <a:t>0,600</a:t>
            </a:r>
            <a:r>
              <a:rPr lang="cs-CZ" sz="2000" b="1" cap="all" dirty="0"/>
              <a:t>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v mld. Kč</a:t>
            </a:r>
          </a:p>
        </p:txBody>
      </p:sp>
    </p:spTree>
    <p:extLst>
      <p:ext uri="{BB962C8B-B14F-4D97-AF65-F5344CB8AC3E}">
        <p14:creationId xmlns:p14="http://schemas.microsoft.com/office/powerpoint/2010/main" val="8443840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724" y="1248032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Pořízení 1485 elektromobilů nebo vodíkových vozidel a výstavba 200 dobíjecích stanic pro obce, kraje, městské firmy a nově i ústřední státní správu.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Podpora kategorií L, M, N, 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Výzva navazuje na 4 výzvy z Národního programu ŽP (2016-2019)</a:t>
            </a:r>
          </a:p>
          <a:p>
            <a:endParaRPr lang="cs-CZ" dirty="0"/>
          </a:p>
          <a:p>
            <a:pPr lvl="0"/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99EB59A-09B6-4ECC-A5FD-A4D13643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2" y="447261"/>
            <a:ext cx="8364607" cy="368714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2.4.2.2 Podpora nákupu vozidel (el. H2) a neveřejné dobíjecí infrastruktury pro obce, kraje, státní správu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9376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812" y="32003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2.4.2.2 Podpora nákupu vozidel (el. H2) a neveřejné dobíjecí infrastruktury pro obce, kraje, státní správu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6268" y="1017687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Podpora je čistě z NPO, po ukončení NPO se počítá s podporou z </a:t>
            </a:r>
            <a:r>
              <a:rPr lang="cs-CZ" dirty="0" err="1"/>
              <a:t>ModF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/>
              <a:t>Provazba</a:t>
            </a:r>
            <a:r>
              <a:rPr lang="cs-CZ" dirty="0"/>
              <a:t> s novým zákonem/usnesením vlády o čistých vozidlech, kde budou mít veřejní zadavatelé povinnost nakupovat část vozidel s alternativním pohonem</a:t>
            </a:r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r>
              <a:rPr lang="cs-CZ" dirty="0"/>
              <a:t>2 téměř kontinuální výzvy</a:t>
            </a:r>
          </a:p>
          <a:p>
            <a:pPr marL="446088" indent="-180975">
              <a:buFont typeface="Arial" panose="020B0604020202020204" pitchFamily="34" charset="0"/>
              <a:buChar char="•"/>
            </a:pPr>
            <a:r>
              <a:rPr lang="cs-CZ" dirty="0"/>
              <a:t>1.Q – 4.Q 2022</a:t>
            </a:r>
          </a:p>
          <a:p>
            <a:pPr marL="446088" indent="-180975">
              <a:buFont typeface="Arial" panose="020B0604020202020204" pitchFamily="34" charset="0"/>
              <a:buChar char="•"/>
            </a:pPr>
            <a:r>
              <a:rPr lang="cs-CZ" dirty="0"/>
              <a:t>1.Q – 4.Q 2023 </a:t>
            </a:r>
          </a:p>
          <a:p>
            <a:r>
              <a:rPr lang="cs-CZ" dirty="0"/>
              <a:t>Uzavření programu  - 4.Q 2025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1176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1059735"/>
            <a:ext cx="8418512" cy="2979370"/>
          </a:xfrm>
        </p:spPr>
        <p:txBody>
          <a:bodyPr/>
          <a:lstStyle/>
          <a:p>
            <a:r>
              <a:rPr lang="cs-CZ" sz="2600" dirty="0"/>
              <a:t>Komponenta 2.4</a:t>
            </a:r>
          </a:p>
          <a:p>
            <a:r>
              <a:rPr lang="cs-CZ" sz="2400" dirty="0"/>
              <a:t>2.4.1.2 Budování neveřejné infrastruktury</a:t>
            </a:r>
          </a:p>
          <a:p>
            <a:endParaRPr lang="cs-CZ" sz="2400" dirty="0"/>
          </a:p>
          <a:p>
            <a:r>
              <a:rPr lang="cs-CZ" sz="2400" dirty="0"/>
              <a:t>2.4.2.1 podpora nákupu vozidel,  </a:t>
            </a:r>
          </a:p>
          <a:p>
            <a:r>
              <a:rPr lang="cs-CZ" sz="2400" dirty="0"/>
              <a:t>Vozidla (el, H2) pro podnikatelské subjekty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961534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 2.4.1.2 Budování neveřejné infrastruktury</a:t>
            </a:r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 1 500 ks podpořených </a:t>
            </a:r>
            <a:r>
              <a:rPr lang="cs-CZ" dirty="0" err="1"/>
              <a:t>dobijecích</a:t>
            </a:r>
            <a:r>
              <a:rPr lang="cs-CZ" dirty="0"/>
              <a:t> stanic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Počet podpořených </a:t>
            </a:r>
            <a:r>
              <a:rPr lang="cs-CZ" b="1" dirty="0" err="1"/>
              <a:t>dobijecích</a:t>
            </a:r>
            <a:r>
              <a:rPr lang="cs-CZ" b="1" dirty="0"/>
              <a:t> stanic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Podnikatelské subjekty (MSP + VP)</a:t>
            </a:r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RRF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928352" y="1618570"/>
            <a:ext cx="2086662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300 mil. Kč</a:t>
            </a:r>
          </a:p>
        </p:txBody>
      </p:sp>
    </p:spTree>
    <p:extLst>
      <p:ext uri="{BB962C8B-B14F-4D97-AF65-F5344CB8AC3E}">
        <p14:creationId xmlns:p14="http://schemas.microsoft.com/office/powerpoint/2010/main" val="269046765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Pořízení plnicích a </a:t>
            </a:r>
            <a:r>
              <a:rPr lang="cs-CZ" sz="1400" dirty="0" err="1"/>
              <a:t>dobijecích</a:t>
            </a:r>
            <a:r>
              <a:rPr lang="cs-CZ" sz="1400" dirty="0"/>
              <a:t> stanic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67632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r>
              <a:rPr lang="cs-CZ" b="1" dirty="0"/>
              <a:t>není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r>
              <a:rPr lang="cs-CZ" dirty="0"/>
              <a:t>Předpokládaný datum vyhlášený výzev  4. Q 2021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9075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:2.4.2.1 podpora nákupu vozidel - Vozidla (el, H2) pro podnikatelské subjekty</a:t>
            </a:r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4 555 ks pořízených vozidel 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Počet pořízených vozidel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Podnikatelské subjekty (MSP + VP)</a:t>
            </a:r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RRF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403245" y="1726459"/>
            <a:ext cx="2157610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940 mil. Kč</a:t>
            </a:r>
          </a:p>
        </p:txBody>
      </p:sp>
    </p:spTree>
    <p:extLst>
      <p:ext uri="{BB962C8B-B14F-4D97-AF65-F5344CB8AC3E}">
        <p14:creationId xmlns:p14="http://schemas.microsoft.com/office/powerpoint/2010/main" val="67332669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Pořízení vozidel </a:t>
            </a:r>
            <a:r>
              <a:rPr lang="cs-CZ"/>
              <a:t>následujících kategorií:</a:t>
            </a:r>
            <a:endParaRPr lang="cs-CZ" dirty="0"/>
          </a:p>
          <a:p>
            <a:pPr lvl="0"/>
            <a:r>
              <a:rPr lang="cs-CZ" dirty="0"/>
              <a:t>- L (motocykly, čtyřkolky)</a:t>
            </a:r>
          </a:p>
          <a:p>
            <a:pPr lvl="0"/>
            <a:r>
              <a:rPr lang="cs-CZ" dirty="0"/>
              <a:t>- M1 (osobní)</a:t>
            </a:r>
          </a:p>
          <a:p>
            <a:pPr lvl="0"/>
            <a:r>
              <a:rPr lang="cs-CZ" dirty="0"/>
              <a:t>- M2 a M3 do 7,5t (minibus)</a:t>
            </a:r>
          </a:p>
          <a:p>
            <a:pPr lvl="0"/>
            <a:r>
              <a:rPr lang="cs-CZ" dirty="0"/>
              <a:t>- N1 a N2 do 12t (nákladní)</a:t>
            </a:r>
          </a:p>
          <a:p>
            <a:pPr lvl="0"/>
            <a:r>
              <a:rPr lang="cs-CZ" dirty="0"/>
              <a:t>- SS (speciální stroje)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43291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Využívání potenciálu odpadní páry (záchyt a odběr tepla a další využití v technologickém procesu podniku);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Optimalizace technologie chlazení (náhrada otevřených chladicích věží se skrápěním adiabatickým chlazením);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Jímání, akumulace a využívání dešťové a užitkové vody;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Zlepšení infrastruktury, zejména vybudování nebo modernizace systémů pro monitorování netěsností rozvodů vod;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Zvýšení spolehlivosti zásobování uživatelů vody posílením kapacity záložních zdrojů povrchové vody a zlepšením jakosti vody dodávané záložními zdroji;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Instalace systémů suchého čištění dopravních prostředků;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Zřízení vodních ploch sloužící pro zadržení vody v areálech podniků;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Nákup poradenských služeb pro MSP zacílených na zpracování plánu recyklace vody ve výrobních odvětvích;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Revitalizace podnikových areálů a okolí komerčních budov k adaptaci na změnu klimatu, např. výsadbou funkční vegetace a zřizováním tzv. vegetačních střech. </a:t>
            </a:r>
          </a:p>
        </p:txBody>
      </p:sp>
    </p:spTree>
    <p:extLst>
      <p:ext uri="{BB962C8B-B14F-4D97-AF65-F5344CB8AC3E}">
        <p14:creationId xmlns:p14="http://schemas.microsoft.com/office/powerpoint/2010/main" val="145350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600" y="208574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Architektura komponenty 1.2 – Digitální systémy veřejné správy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0034" y="716643"/>
            <a:ext cx="873183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5938" algn="just">
              <a:spcAft>
                <a:spcPts val="400"/>
              </a:spcAft>
              <a:buNone/>
            </a:pPr>
            <a:r>
              <a:rPr lang="cs-CZ" sz="1600" b="1" dirty="0"/>
              <a:t>CÍLE KOMPONENTY:</a:t>
            </a:r>
            <a:endParaRPr lang="cs-CZ" sz="1600" dirty="0"/>
          </a:p>
          <a:p>
            <a:r>
              <a:rPr lang="cs-CZ" sz="1300" dirty="0"/>
              <a:t>Vytvořit efektivní prostředí pro digitalizaci agend vykonávaných veřejnou správou </a:t>
            </a:r>
          </a:p>
          <a:p>
            <a:r>
              <a:rPr lang="cs-CZ" sz="1300" dirty="0"/>
              <a:t>(a zdravotnictvím), a to především z pohledu:</a:t>
            </a:r>
          </a:p>
          <a:p>
            <a:endParaRPr lang="cs-CZ" sz="1300" dirty="0"/>
          </a:p>
          <a:p>
            <a:pPr marL="342900" indent="-342900">
              <a:buAutoNum type="arabicParenR"/>
            </a:pPr>
            <a:r>
              <a:rPr lang="cs-CZ" sz="1300" dirty="0"/>
              <a:t>Sdílení dat mezi jednotlivými orgány a institucemi prostřednictvím základních registrů, propojeného datového fondu a Informačního systému sdílené služby (</a:t>
            </a:r>
            <a:r>
              <a:rPr lang="cs-CZ" sz="1300" dirty="0" err="1"/>
              <a:t>eGovernment</a:t>
            </a:r>
            <a:r>
              <a:rPr lang="cs-CZ" sz="1300" dirty="0"/>
              <a:t> </a:t>
            </a:r>
            <a:r>
              <a:rPr lang="cs-CZ" sz="1300" dirty="0" err="1"/>
              <a:t>Service</a:t>
            </a:r>
            <a:r>
              <a:rPr lang="cs-CZ" sz="1300" dirty="0"/>
              <a:t> Bus)</a:t>
            </a:r>
          </a:p>
          <a:p>
            <a:pPr marL="342900" indent="-342900">
              <a:buAutoNum type="arabicParenR"/>
            </a:pPr>
            <a:r>
              <a:rPr lang="cs-CZ" sz="1300" dirty="0"/>
              <a:t>Vytvoření či rozvoj stávajících či nových funkcionalit </a:t>
            </a:r>
            <a:r>
              <a:rPr lang="cs-CZ" sz="1300" dirty="0" err="1"/>
              <a:t>backendových</a:t>
            </a:r>
            <a:r>
              <a:rPr lang="cs-CZ" sz="1300" dirty="0"/>
              <a:t> informačních systémů jednotlivých orgánů a institucí</a:t>
            </a:r>
          </a:p>
          <a:p>
            <a:pPr marL="342900" indent="-342900">
              <a:buAutoNum type="arabicParenR"/>
            </a:pPr>
            <a:r>
              <a:rPr lang="cs-CZ" sz="1300" dirty="0"/>
              <a:t>Kybernetické bezpečnosti vybraných centrálních orgánů a poskytovatelů zdravotnických služeb především v regionu Prahy</a:t>
            </a:r>
          </a:p>
          <a:p>
            <a:pPr marL="342900" indent="-342900">
              <a:buAutoNum type="arabicParenR"/>
            </a:pPr>
            <a:r>
              <a:rPr lang="cs-CZ" sz="1300" dirty="0"/>
              <a:t>Sdílení znalostí, kompetencí, metodik a standardů poskytovaných prostřednictvím kompetenčních center vč. jejich přenosu na jednotlivé úřady a instituce.</a:t>
            </a:r>
          </a:p>
          <a:p>
            <a:pPr marL="107950" algn="just">
              <a:spcAft>
                <a:spcPts val="400"/>
              </a:spcAft>
            </a:pPr>
            <a:r>
              <a:rPr lang="cs-CZ" sz="1600" b="1" dirty="0"/>
              <a:t>SPOLEČNÝ INDIKÁTOR: </a:t>
            </a:r>
            <a:r>
              <a:rPr lang="cs-CZ" sz="1300" dirty="0"/>
              <a:t>„</a:t>
            </a:r>
            <a:r>
              <a:rPr lang="cs-CZ" sz="1300" dirty="0" err="1"/>
              <a:t>Users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new</a:t>
            </a:r>
            <a:r>
              <a:rPr lang="cs-CZ" sz="1300" dirty="0"/>
              <a:t> and </a:t>
            </a:r>
            <a:r>
              <a:rPr lang="cs-CZ" sz="1300" dirty="0" err="1"/>
              <a:t>upgraded</a:t>
            </a:r>
            <a:r>
              <a:rPr lang="cs-CZ" sz="1300" dirty="0"/>
              <a:t> public </a:t>
            </a:r>
            <a:r>
              <a:rPr lang="cs-CZ" sz="1300" dirty="0" err="1"/>
              <a:t>digital</a:t>
            </a:r>
            <a:r>
              <a:rPr lang="cs-CZ" sz="1300" dirty="0"/>
              <a:t> </a:t>
            </a:r>
            <a:r>
              <a:rPr lang="cs-CZ" sz="1300" dirty="0" err="1"/>
              <a:t>services</a:t>
            </a:r>
            <a:r>
              <a:rPr lang="cs-CZ" sz="1300" dirty="0"/>
              <a:t>, </a:t>
            </a:r>
            <a:r>
              <a:rPr lang="cs-CZ" sz="1300" dirty="0" err="1"/>
              <a:t>products</a:t>
            </a:r>
            <a:r>
              <a:rPr lang="cs-CZ" sz="1300" dirty="0"/>
              <a:t> and </a:t>
            </a:r>
            <a:r>
              <a:rPr lang="cs-CZ" sz="1300" dirty="0" err="1"/>
              <a:t>processes</a:t>
            </a:r>
            <a:r>
              <a:rPr lang="cs-CZ" sz="1300" dirty="0"/>
              <a:t>“</a:t>
            </a:r>
            <a:endParaRPr lang="cs-CZ" sz="1300" b="1" dirty="0"/>
          </a:p>
          <a:p>
            <a:pPr marL="107950" algn="just">
              <a:spcAft>
                <a:spcPts val="400"/>
              </a:spcAft>
            </a:pPr>
            <a:r>
              <a:rPr lang="cs-CZ" sz="1600" b="1" dirty="0"/>
              <a:t>PODPOROVANÉ SUBJEKTY: </a:t>
            </a:r>
            <a:r>
              <a:rPr lang="cs-CZ" sz="1400" dirty="0"/>
              <a:t>Ústřední správní orgány, příspěvkové organizace státu, státní podniky</a:t>
            </a:r>
          </a:p>
          <a:p>
            <a:pPr marL="107950" algn="just">
              <a:spcAft>
                <a:spcPts val="400"/>
              </a:spcAft>
            </a:pPr>
            <a:r>
              <a:rPr lang="cs-CZ" sz="1600" b="1" dirty="0"/>
              <a:t>ZPŮSOB FINANCOVÁNÍ / UZNATELNÉ VÝDAJE: </a:t>
            </a:r>
            <a:r>
              <a:rPr lang="cs-CZ" sz="1400" dirty="0"/>
              <a:t>Jedná se převážně o předem definované projekty, v rámci kterých jsou uznatelné investiční výdaje a provozní výdaje nezbytně spojené s investičními (mzdové náklady realizátora projektu nejsou uznatelné s výjimkou Kompetenčních center, které podporují realizaci projektů v rámci NPO)</a:t>
            </a:r>
          </a:p>
          <a:p>
            <a:pPr marL="623888" indent="-515938" algn="just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cs-CZ" sz="1300" dirty="0"/>
          </a:p>
          <a:p>
            <a:pPr marL="107950" algn="just">
              <a:spcAft>
                <a:spcPts val="400"/>
              </a:spcAft>
            </a:pPr>
            <a:endParaRPr lang="cs-CZ" sz="1300" dirty="0"/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166970" y="598875"/>
            <a:ext cx="1974048" cy="923109"/>
          </a:xfrm>
          <a:prstGeom prst="round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ALOKACE:</a:t>
            </a:r>
            <a:br>
              <a:rPr lang="cs-CZ" sz="2000" b="1" cap="all" dirty="0"/>
            </a:br>
            <a:r>
              <a:rPr lang="cs-CZ" sz="2000" b="1" cap="all" dirty="0"/>
              <a:t>7,054 </a:t>
            </a:r>
            <a:r>
              <a:rPr lang="cs-CZ" sz="2000" b="1" dirty="0"/>
              <a:t>mld. Kč (bez DPH)</a:t>
            </a:r>
          </a:p>
        </p:txBody>
      </p:sp>
    </p:spTree>
    <p:extLst>
      <p:ext uri="{BB962C8B-B14F-4D97-AF65-F5344CB8AC3E}">
        <p14:creationId xmlns:p14="http://schemas.microsoft.com/office/powerpoint/2010/main" val="412116839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r>
              <a:rPr lang="cs-CZ" b="1" dirty="0"/>
              <a:t>není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r>
              <a:rPr lang="cs-CZ" dirty="0"/>
              <a:t>Předpokládaný datum vyhlášený výzev 4. Q 2021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2594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003853"/>
            <a:ext cx="8418512" cy="2509022"/>
          </a:xfrm>
        </p:spPr>
        <p:txBody>
          <a:bodyPr/>
          <a:lstStyle/>
          <a:p>
            <a:r>
              <a:rPr lang="cs-CZ" sz="2600" dirty="0"/>
              <a:t>Komponenta </a:t>
            </a:r>
            <a:r>
              <a:rPr lang="cs-CZ" dirty="0"/>
              <a:t>2.5 Renovace budov a ochrana ovzduší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844106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384" y="13669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2.5.1 Renovace a revitalizace budov pro energetickou úsporu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2034" y="2054066"/>
            <a:ext cx="85518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INDIKÁTORY: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Počet energetických renovací stávajících budov a počet energeticky efektivních novostaveb rezidenčního sektoru, počet vyměněných nevyhovujících zdrojů tepla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Snížení spotřeby energie o 4021 TJ/rok do 31. 12. 2025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Snížení emisí CO</a:t>
            </a:r>
            <a:r>
              <a:rPr lang="cs-CZ" baseline="-25000" dirty="0"/>
              <a:t>2</a:t>
            </a:r>
            <a:r>
              <a:rPr lang="cs-CZ" dirty="0"/>
              <a:t> o 631 </a:t>
            </a:r>
            <a:r>
              <a:rPr lang="cs-CZ" dirty="0" err="1"/>
              <a:t>kt</a:t>
            </a:r>
            <a:r>
              <a:rPr lang="cs-CZ" dirty="0"/>
              <a:t>/rok do 31. 12. 2025</a:t>
            </a:r>
          </a:p>
          <a:p>
            <a:endParaRPr lang="cs-CZ" b="1" dirty="0"/>
          </a:p>
          <a:p>
            <a:r>
              <a:rPr lang="cs-CZ" b="1" dirty="0"/>
              <a:t>PODPOROVANÉ SUBJEKTY: </a:t>
            </a:r>
          </a:p>
          <a:p>
            <a:r>
              <a:rPr lang="cs-CZ" dirty="0"/>
              <a:t>Domácnosti a další subjekty (vlastníci rodinných a bytových domů).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356325" y="737102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algn="ctr">
              <a:spcAft>
                <a:spcPts val="400"/>
              </a:spcAft>
            </a:pPr>
            <a:r>
              <a:rPr lang="cs-CZ" sz="2000" b="1" cap="all" dirty="0"/>
              <a:t>ALOKACE </a:t>
            </a:r>
            <a:r>
              <a:rPr lang="cs-CZ" b="1" dirty="0"/>
              <a:t>8,458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v mld. Kč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5F4E58-A6C6-4DEA-A6A1-2D5901C6C7ED}"/>
              </a:ext>
            </a:extLst>
          </p:cNvPr>
          <p:cNvSpPr txBox="1"/>
          <p:nvPr/>
        </p:nvSpPr>
        <p:spPr>
          <a:xfrm>
            <a:off x="242033" y="541381"/>
            <a:ext cx="59997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b="1" dirty="0"/>
          </a:p>
          <a:p>
            <a:r>
              <a:rPr lang="cs-CZ" b="1" dirty="0"/>
              <a:t>CÍL:</a:t>
            </a:r>
            <a:r>
              <a:rPr lang="cs-CZ" dirty="0"/>
              <a:t> Zvýšení energetických úspor v rezidenčních budovách (rodinných a bytových domech) a snížení emisí skleníkových plynů a dalších škodlivin spojených s využíváním těchto budov.	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9820090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0700" y="971195"/>
            <a:ext cx="8562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ZPŮSOB FINANCOVÁNÍ / UZNATELNÉ VÝDAJE: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Uznatelné výdaje jsou všechny výdaje přímo a výhradně spojené s realizací podporovaných opatření splňujících podmínky programu NZÚ.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Dotace ve výši max. 50 % uznatelných nákladů (pro nízkopříjmové domácnosti až 60 %).</a:t>
            </a:r>
          </a:p>
          <a:p>
            <a:endParaRPr lang="cs-CZ" b="1" dirty="0"/>
          </a:p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Zateplení fasády, střech, podlah, výměna otvorových výplní stávajících RD a BD, výměna nevyhovujícího kotle na tuhá paliva za plynový kondenzační kotel, novostavby RD a BD s velmi nízkou energetickou náročností,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využití tepla z odpadní vody, rekuperace vzduchu, využití dešťové vody a podpora dalších adaptačních a </a:t>
            </a:r>
            <a:r>
              <a:rPr lang="cs-CZ" dirty="0" err="1"/>
              <a:t>mitigačních</a:t>
            </a:r>
            <a:r>
              <a:rPr lang="cs-CZ" dirty="0"/>
              <a:t> opatření.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132CC58-8EC8-4290-869C-20D46BD3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194676"/>
            <a:ext cx="8418512" cy="369332"/>
          </a:xfrm>
        </p:spPr>
        <p:txBody>
          <a:bodyPr/>
          <a:lstStyle/>
          <a:p>
            <a:r>
              <a:rPr lang="cs-CZ" dirty="0"/>
              <a:t>2.5.1 Renovace a revitalizace budov pro energetickou úsporu</a:t>
            </a:r>
          </a:p>
        </p:txBody>
      </p:sp>
    </p:spTree>
    <p:extLst>
      <p:ext uri="{BB962C8B-B14F-4D97-AF65-F5344CB8AC3E}">
        <p14:creationId xmlns:p14="http://schemas.microsoft.com/office/powerpoint/2010/main" val="50466540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724" y="86359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Navazuje na stávající program, který byl financován z národních příjmů z prodeje povolenek na emise skleníkových plynů.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Kofinancování ve výši min. 50 % bude z vlastních prostředků žadatelů (v případě nízkopříjmových domácností bude kofinancování min. 40 %).</a:t>
            </a:r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 žádostí vázaných na příjmy v rámci NPO, realizace opatření a finanční vypořádání v období 02.2020 – 12.2025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A6BFD08-FE7F-4820-90E5-FFDC2D5D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68" y="109261"/>
            <a:ext cx="8418512" cy="369887"/>
          </a:xfrm>
        </p:spPr>
        <p:txBody>
          <a:bodyPr/>
          <a:lstStyle/>
          <a:p>
            <a:r>
              <a:rPr lang="cs-CZ" dirty="0"/>
              <a:t>2.5.1 Renovace a revitalizace budov pro energetickou úsporu</a:t>
            </a:r>
          </a:p>
        </p:txBody>
      </p:sp>
    </p:spTree>
    <p:extLst>
      <p:ext uri="{BB962C8B-B14F-4D97-AF65-F5344CB8AC3E}">
        <p14:creationId xmlns:p14="http://schemas.microsoft.com/office/powerpoint/2010/main" val="407667728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2.5.2 Výměna stacionárních zdrojů znečišťování v domácnostech za obnovitelné zdroje energie a rozvoj obnovitelných zdrojů energie</a:t>
            </a:r>
            <a:br>
              <a:rPr lang="cs-CZ" dirty="0"/>
            </a:b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9368" y="1096168"/>
            <a:ext cx="874609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5938">
              <a:spcAft>
                <a:spcPts val="400"/>
              </a:spcAft>
            </a:pPr>
            <a:r>
              <a:rPr lang="cs-CZ" b="1" dirty="0"/>
              <a:t>Základní charakteristika aktivity</a:t>
            </a:r>
          </a:p>
          <a:p>
            <a:pPr marL="623888" indent="-515938">
              <a:spcAft>
                <a:spcPts val="400"/>
              </a:spcAft>
            </a:pPr>
            <a:endParaRPr lang="cs-CZ" b="1" dirty="0"/>
          </a:p>
          <a:p>
            <a:pPr marL="623888" indent="-515938">
              <a:spcAft>
                <a:spcPts val="400"/>
              </a:spcAft>
            </a:pPr>
            <a:r>
              <a:rPr lang="cs-CZ" b="1" dirty="0"/>
              <a:t>CÍL:</a:t>
            </a:r>
            <a:r>
              <a:rPr lang="cs-CZ" dirty="0"/>
              <a:t>  Snížení spotřeby energie, emisí skleníkových plynů a dalších</a:t>
            </a:r>
            <a:br>
              <a:rPr lang="cs-CZ" dirty="0"/>
            </a:br>
            <a:r>
              <a:rPr lang="cs-CZ" dirty="0"/>
              <a:t>škodlivin v sektoru bydlení </a:t>
            </a:r>
          </a:p>
          <a:p>
            <a:pPr marL="623888" indent="-515938">
              <a:spcAft>
                <a:spcPts val="400"/>
              </a:spcAft>
            </a:pPr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</a:t>
            </a:r>
          </a:p>
          <a:p>
            <a:pPr marL="623888" indent="-51593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Počet vyměněných nevyhovujících zdrojů tepla a počet instalací OZE v  domácnostech </a:t>
            </a:r>
          </a:p>
          <a:p>
            <a:pPr marL="623888" indent="-51593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Snížení spotřeby energie o 1132 TJ/rok do 31. 12. 2025 </a:t>
            </a:r>
          </a:p>
          <a:p>
            <a:pPr marL="623888" indent="-51593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Snížení emisí CO</a:t>
            </a:r>
            <a:r>
              <a:rPr lang="cs-CZ" baseline="-25000" dirty="0"/>
              <a:t>2</a:t>
            </a:r>
            <a:r>
              <a:rPr lang="cs-CZ" dirty="0"/>
              <a:t> o 450 </a:t>
            </a:r>
            <a:r>
              <a:rPr lang="cs-CZ" dirty="0" err="1"/>
              <a:t>kt</a:t>
            </a:r>
            <a:r>
              <a:rPr lang="cs-CZ" dirty="0"/>
              <a:t>/rok do 31. 12. 2025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547059" y="1024917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  <a:r>
              <a:rPr lang="cs-CZ" b="1" dirty="0"/>
              <a:t>7,210</a:t>
            </a:r>
            <a:endParaRPr lang="cs-CZ" sz="2000" b="1" cap="all" dirty="0"/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v mld. Kč</a:t>
            </a:r>
          </a:p>
        </p:txBody>
      </p:sp>
    </p:spTree>
    <p:extLst>
      <p:ext uri="{BB962C8B-B14F-4D97-AF65-F5344CB8AC3E}">
        <p14:creationId xmlns:p14="http://schemas.microsoft.com/office/powerpoint/2010/main" val="234609968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2.5.2 Výměna stacionárních zdrojů znečišťování v domácnostech za obnovitelné zdroje energie a rozvoj obnovitelných zdrojů energie</a:t>
            </a:r>
            <a:br>
              <a:rPr lang="cs-CZ" dirty="0"/>
            </a:b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1056161"/>
            <a:ext cx="7964722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Vlastníci rodinných a bytových domů, vyšší míra podpory je vyčleněna na výměnu nevyhovujících zdrojů tepla pro nízkopříjmové domácnosti.</a:t>
            </a:r>
          </a:p>
          <a:p>
            <a:pPr marL="108000" indent="0">
              <a:spcAft>
                <a:spcPts val="400"/>
              </a:spcAft>
              <a:buNone/>
            </a:pPr>
            <a:endParaRPr lang="cs-CZ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Uznatelné výdaje jsou všechny výdaje přímo a výhradně spojené s realizací podporovaných opatření splňujících podmínky programu NZÚ.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Dotace ve výši max. 50 % uznatelných nákladů (pro nízkopříjmové domácnosti až 95 %).</a:t>
            </a:r>
          </a:p>
          <a:p>
            <a:pPr marL="108000" indent="0">
              <a:spcAft>
                <a:spcPts val="400"/>
              </a:spcAft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88342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2.5.2 Výměna stacionárních zdrojů znečišťování v domácnostech za obnovitelné zdroje energie a rozvoj obnovitelných zdrojů energie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1019294"/>
            <a:ext cx="87032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POPIS DÍLČÍCH PROGRAMŮ / AKTIVIT</a:t>
            </a:r>
            <a:r>
              <a:rPr lang="cs-CZ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Výměna nevyhovujících zdrojů tepla na tuhá paliva za kotle na biomasu nebo tepelná čerpadla (kotlíkové dotace);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Ohřev teplé vody OZE (FTS, FVS, TČ);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Výroba elektřiny (FVE).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VAZBA NA NÁRODNÍ ZDROJE (finanční i tematická):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Navazuje na stávající program, který byl financován z národních příjmů z prodeje povolenek na emise skleníkových plynů.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Kofinancování ve výši min. 50 % bude z vlastních prostředků žadatelů (v případě nízkopříjmových domácností bude kofinancování min. 5 %).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0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6158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2.5.2 Výměna stacionárních zdrojů znečišťování v domácnostech za obnovitelné zdroje energie a rozvoj obnovitelných zdrojů energie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1365009"/>
            <a:ext cx="7981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HARMONOGRAM (včetně plánu výzev):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současné době se dokončují pravidla pro poskytování podpory (Závazné pokyny pro žadatele a příjemce podpory v programu Nová zelená úsporám v rámci Národního plánu obnovy). Vydání Závazných pokynů se předpokládá do konce září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Vyhlášení dvou kontinuálních výzev (pro sektory rodinných a bytových domů) se předpokládá počátkem října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Podpora nízkopříjmových domácností bude zahájena po vyčerpání alokace určené na tuto oblast v programu OPŽP 21+.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20057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08860" y="2028979"/>
            <a:ext cx="8172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pPr marL="623888" indent="-515938" algn="just">
              <a:spcAft>
                <a:spcPts val="400"/>
              </a:spcAft>
              <a:buNone/>
            </a:pPr>
            <a:r>
              <a:rPr lang="cs-CZ" b="1" dirty="0"/>
              <a:t>CÍL: </a:t>
            </a:r>
            <a:r>
              <a:rPr lang="cs-CZ" dirty="0"/>
              <a:t>Příprava projektů úspor energie a využívání OZE v sektoru bydlení, rozvoj odborného poradenství , odborného vzdělávání, osvěty, výchovy a vzdělávání zaměřených na úspory energie a využívání OZE, zakládání energetických společenství pro  komunitní energetiku</a:t>
            </a:r>
            <a:endParaRPr lang="cs-CZ" b="1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FF64507-F984-4B71-94B5-7DD90892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6" y="161489"/>
            <a:ext cx="8713543" cy="1107996"/>
          </a:xfrm>
        </p:spPr>
        <p:txBody>
          <a:bodyPr/>
          <a:lstStyle/>
          <a:p>
            <a:r>
              <a:rPr lang="cs-CZ" dirty="0"/>
              <a:t>2.5.3 Podpora předprojektové přípravy a osvěty, výchovy, vzdělávání a informovanosti v oblasti úspor energie, využívání OZE a snižování emisí skleníkových plynů a dalších znečisťujících látek v ovzduší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F78009B-EAD3-4C99-A6B0-11CAB5FF1996}"/>
              </a:ext>
            </a:extLst>
          </p:cNvPr>
          <p:cNvSpPr/>
          <p:nvPr/>
        </p:nvSpPr>
        <p:spPr>
          <a:xfrm>
            <a:off x="4940269" y="1412787"/>
            <a:ext cx="3715966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algn="ctr"/>
            <a:r>
              <a:rPr lang="cs-CZ" sz="2000" b="1" cap="all" dirty="0">
                <a:solidFill>
                  <a:schemeClr val="bg1"/>
                </a:solidFill>
              </a:rPr>
              <a:t>ALOKACE 0,</a:t>
            </a:r>
            <a:r>
              <a:rPr lang="cs-CZ" b="1" dirty="0">
                <a:solidFill>
                  <a:schemeClr val="bg1"/>
                </a:solidFill>
              </a:rPr>
              <a:t>413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mld. Kč</a:t>
            </a:r>
          </a:p>
        </p:txBody>
      </p:sp>
    </p:spTree>
    <p:extLst>
      <p:ext uri="{BB962C8B-B14F-4D97-AF65-F5344CB8AC3E}">
        <p14:creationId xmlns:p14="http://schemas.microsoft.com/office/powerpoint/2010/main" val="183941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390" y="563629"/>
            <a:ext cx="8622807" cy="408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500" b="1" dirty="0"/>
              <a:t>POPIS DÍLČÍCH AKTIVIT</a:t>
            </a:r>
            <a:r>
              <a:rPr lang="cs-CZ" sz="1500" dirty="0"/>
              <a:t>:</a:t>
            </a:r>
          </a:p>
          <a:p>
            <a:pPr lvl="0">
              <a:lnSpc>
                <a:spcPct val="120000"/>
              </a:lnSpc>
              <a:spcAft>
                <a:spcPts val="400"/>
              </a:spcAft>
            </a:pPr>
            <a:r>
              <a:rPr lang="cs-CZ" sz="1500" b="1" dirty="0">
                <a:solidFill>
                  <a:schemeClr val="accent4"/>
                </a:solidFill>
              </a:rPr>
              <a:t>Reforma 1.2.1 Kompetenční centra pro podporu </a:t>
            </a:r>
            <a:r>
              <a:rPr lang="cs-CZ" sz="1500" b="1" dirty="0" err="1">
                <a:solidFill>
                  <a:schemeClr val="accent4"/>
                </a:solidFill>
              </a:rPr>
              <a:t>eGovernmentu</a:t>
            </a:r>
            <a:r>
              <a:rPr lang="cs-CZ" sz="1500" b="1" dirty="0">
                <a:solidFill>
                  <a:schemeClr val="accent4"/>
                </a:solidFill>
              </a:rPr>
              <a:t>, </a:t>
            </a:r>
            <a:r>
              <a:rPr lang="cs-CZ" sz="1500" b="1" dirty="0" err="1">
                <a:solidFill>
                  <a:schemeClr val="accent4"/>
                </a:solidFill>
              </a:rPr>
              <a:t>kyberbezpečnosti</a:t>
            </a:r>
            <a:r>
              <a:rPr lang="cs-CZ" sz="1500" b="1" dirty="0">
                <a:solidFill>
                  <a:schemeClr val="accent4"/>
                </a:solidFill>
              </a:rPr>
              <a:t> a elektronizace zdravotnictví </a:t>
            </a:r>
          </a:p>
          <a:p>
            <a:pPr marL="285750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300" dirty="0"/>
              <a:t>Kompetenční centra budou poskytovat </a:t>
            </a:r>
            <a:r>
              <a:rPr lang="cs-CZ" sz="1300" b="1" dirty="0"/>
              <a:t>pokyny, konzultační služby a společné normy </a:t>
            </a:r>
            <a:r>
              <a:rPr lang="cs-CZ" sz="1300" dirty="0"/>
              <a:t>(v oblastech </a:t>
            </a:r>
            <a:r>
              <a:rPr lang="cs-CZ" sz="1300" b="1" dirty="0"/>
              <a:t>analýzy, architektury systémů, návrhu uživatelského rozhraní, řešení otázek kybernetické bezpečnosti, řízení projektů </a:t>
            </a:r>
            <a:r>
              <a:rPr lang="cs-CZ" sz="1300" dirty="0"/>
              <a:t>atp.) v rámci veřejné správy za účelem zajištění jednotného provádění opatření zaměřených na digitalizaci a modernizaci informačních systémů plánovaných v rámci jak komponenty č. 1.1, tak komponenty č. 1.2.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cs-CZ" sz="1500" b="1" dirty="0">
                <a:solidFill>
                  <a:schemeClr val="accent4"/>
                </a:solidFill>
              </a:rPr>
              <a:t>Reforma 1.2.2 Budování a rozvoj systémů podporujících elektronizaci zdravotnictví </a:t>
            </a:r>
            <a:endParaRPr lang="cs-CZ" sz="1500" b="1" dirty="0"/>
          </a:p>
          <a:p>
            <a:pPr marL="285750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300" dirty="0"/>
              <a:t>Rozvoj resortní infrastruktury elektronického zdravotnictví ČR (referenční registry Poskytovatelů zdravotních služeb, zdravotníků a pacientů)</a:t>
            </a:r>
          </a:p>
          <a:p>
            <a:pPr marL="285750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300" dirty="0"/>
              <a:t>Vybudování a rozvoj zdravotnických registrů (Hygienické registry, registry NZIS)</a:t>
            </a:r>
          </a:p>
          <a:p>
            <a:pPr marL="285750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300" dirty="0"/>
              <a:t>Vybudování a rozvoj informačního systému pro podporu řízení hygienické služby ve čtrnácti regionech ČR</a:t>
            </a:r>
          </a:p>
          <a:p>
            <a:pPr marL="285750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300" dirty="0"/>
              <a:t>Rozšíření stávající funkcionality </a:t>
            </a:r>
            <a:r>
              <a:rPr lang="cs-CZ" sz="1300" dirty="0" err="1"/>
              <a:t>eReceptů</a:t>
            </a:r>
            <a:r>
              <a:rPr lang="cs-CZ" sz="1300" dirty="0"/>
              <a:t> o recepty na omamné a psychotropní látky.</a:t>
            </a:r>
          </a:p>
          <a:p>
            <a:pPr marL="285750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300" dirty="0"/>
              <a:t>Vybudování infrastruktury pro podporu systému péče o pacienty se vzácnými chorobami a zajištění odborných kapacit.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26600" y="208574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Architektura komponenty 1.2 – Digitální systémy veřejné správy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9324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0405913-D8D9-43E3-8BC5-37EA053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138533"/>
            <a:ext cx="8418512" cy="1477328"/>
          </a:xfrm>
        </p:spPr>
        <p:txBody>
          <a:bodyPr/>
          <a:lstStyle/>
          <a:p>
            <a:r>
              <a:rPr lang="cs-CZ" dirty="0"/>
              <a:t>2.5.3 Podpora předprojektové přípravy a osvěty, výchovy, vzdělávání a informovanosti v oblasti úspor energie, využívání OZE a snižování emisí skleníkových plynů a dalších znečisťujících látek v ovzduší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DB3A12-8D52-4914-8499-87033586CB4C}"/>
              </a:ext>
            </a:extLst>
          </p:cNvPr>
          <p:cNvSpPr txBox="1"/>
          <p:nvPr/>
        </p:nvSpPr>
        <p:spPr>
          <a:xfrm>
            <a:off x="531318" y="1722432"/>
            <a:ext cx="8250732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</a:t>
            </a:r>
          </a:p>
          <a:p>
            <a:pPr marL="623888" indent="-515938">
              <a:spcAft>
                <a:spcPts val="400"/>
              </a:spcAft>
              <a:buNone/>
            </a:pPr>
            <a:r>
              <a:rPr lang="cs-CZ" dirty="0"/>
              <a:t>Do 31.12.2025:</a:t>
            </a:r>
          </a:p>
          <a:p>
            <a:pPr marL="39370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Příprava 3 600 projektů snížení energetické náročnosti a využívání OZE v rodinných domech, 1 200 projektů v bytových domech.</a:t>
            </a:r>
          </a:p>
          <a:p>
            <a:pPr marL="39370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Podpora činnosti 50 středisek zajišťujících konzultační služby v oblasti úspor energie a využívání OZE v sektoru bydlení</a:t>
            </a:r>
          </a:p>
          <a:p>
            <a:pPr marL="39370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Podpora založení 40 energetických společenství</a:t>
            </a:r>
          </a:p>
        </p:txBody>
      </p:sp>
    </p:spTree>
    <p:extLst>
      <p:ext uri="{BB962C8B-B14F-4D97-AF65-F5344CB8AC3E}">
        <p14:creationId xmlns:p14="http://schemas.microsoft.com/office/powerpoint/2010/main" val="408468669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0405913-D8D9-43E3-8BC5-37EA053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138533"/>
            <a:ext cx="8418512" cy="1477328"/>
          </a:xfrm>
        </p:spPr>
        <p:txBody>
          <a:bodyPr/>
          <a:lstStyle/>
          <a:p>
            <a:r>
              <a:rPr lang="cs-CZ" dirty="0"/>
              <a:t>2.5.3 Podpora předprojektové přípravy a osvěty, výchovy, vzdělávání a informovanosti v oblasti úspor energie, využívání OZE a snižování emisí skleníkových plynů a dalších znečisťujících látek v ovzduší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DB3A12-8D52-4914-8499-87033586CB4C}"/>
              </a:ext>
            </a:extLst>
          </p:cNvPr>
          <p:cNvSpPr txBox="1"/>
          <p:nvPr/>
        </p:nvSpPr>
        <p:spPr>
          <a:xfrm>
            <a:off x="633046" y="1894344"/>
            <a:ext cx="851095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Příprava projektů - vlastníci rodinných a bytových domů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Odborné poradenství - konzultační střediska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Odborné vzdělávání – pořadatelé odborných seminářů apod.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Osvěta, výchova a vzdělávání dětí, mládeže a neodborné veřejnosti – střediska ekologické výchovy, školy.</a:t>
            </a:r>
          </a:p>
          <a:p>
            <a:pPr marL="108000" indent="0">
              <a:spcAft>
                <a:spcPts val="400"/>
              </a:spcAft>
              <a:buNone/>
            </a:pPr>
            <a:endParaRPr lang="cs-CZ" dirty="0"/>
          </a:p>
          <a:p>
            <a:pPr marL="623888" indent="-515938">
              <a:spcAft>
                <a:spcPts val="400"/>
              </a:spcAft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69847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0405913-D8D9-43E3-8BC5-37EA053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138533"/>
            <a:ext cx="8418512" cy="1477328"/>
          </a:xfrm>
        </p:spPr>
        <p:txBody>
          <a:bodyPr/>
          <a:lstStyle/>
          <a:p>
            <a:r>
              <a:rPr lang="cs-CZ" dirty="0"/>
              <a:t>2.5.3 Podpora předprojektové přípravy a osvěty, výchovy, vzdělávání a informovanosti v oblasti úspor energie, využívání OZE a snižování emisí skleníkových plynů a dalších znečisťujících látek v ovzduší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DB3A12-8D52-4914-8499-87033586CB4C}"/>
              </a:ext>
            </a:extLst>
          </p:cNvPr>
          <p:cNvSpPr txBox="1"/>
          <p:nvPr/>
        </p:nvSpPr>
        <p:spPr>
          <a:xfrm>
            <a:off x="271096" y="1940028"/>
            <a:ext cx="8510954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Uznatelné výdaje jsou všechny výdaje přímo a výhradně spojené s realizací podporovaných opatření splňujících podmínky příslušných programů.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Dotace ve výši maximálně 40 – 100 % uznatelných nákladů dle charakteru podporované aktivity a žadatele.</a:t>
            </a:r>
          </a:p>
          <a:p>
            <a:pPr marL="108000" indent="0">
              <a:spcAft>
                <a:spcPts val="400"/>
              </a:spcAft>
              <a:buNone/>
            </a:pPr>
            <a:endParaRPr lang="cs-CZ" dirty="0"/>
          </a:p>
          <a:p>
            <a:pPr marL="623888" indent="-515938">
              <a:spcAft>
                <a:spcPts val="400"/>
              </a:spcAft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98026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2.5.3 Podpora předprojektové přípravy a osvěty, výchovy, vzdělávání a informovanosti v oblasti úspor energie, využívání OZE a snižování emisí skleníkových plynů a dalších znečisťujících látek v ovzduší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160951"/>
            <a:ext cx="792955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/>
              <a:t>Podpora dvoustupňové předprojektové přípravy (úvodní studie a studie proveditelnosti) projektů na úspory energie a využívání  OZE v sektoru bydlení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/>
              <a:t>Podpora činnosti středisek zajišťujících konzultační služby v oblasti úspor energie a využívání OZE v sektoru bydlení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/>
              <a:t>Podpora vzdělávání odborné veřejnosti (projektanti, auditoři, pracovníci stavebních úřadů apod.) v oblasti úspor energie a využívání OZE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/>
              <a:t>Podpora environmentální výchovy a osvěty v oblasti energetických úspor, využívání OZE, změny klimatu, adaptace na změnu klimatu, šetření vodou, oběhového hospodářství, komunitní energetiky apod.:</a:t>
            </a:r>
          </a:p>
          <a:p>
            <a:r>
              <a:rPr lang="cs-CZ" sz="1400" dirty="0"/>
              <a:t>	-výukové programy pro školy</a:t>
            </a:r>
          </a:p>
          <a:p>
            <a:r>
              <a:rPr lang="cs-CZ" sz="1400" dirty="0"/>
              <a:t>	- dlouhodobá (celoroční) spolupráce ekocenter se školami</a:t>
            </a:r>
          </a:p>
          <a:p>
            <a:r>
              <a:rPr lang="cs-CZ" sz="1400" dirty="0"/>
              <a:t>	- osvětové programy ekocenter pro širokou veřejnost </a:t>
            </a:r>
          </a:p>
          <a:p>
            <a:r>
              <a:rPr lang="cs-CZ" sz="1400" dirty="0"/>
              <a:t>	- proškolování lektorů z ekocenter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/>
              <a:t>Podpora vzniku energetických společenství pro komunitní energetiku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7433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2.5.3 Podpora předprojektové přípravy a osvěty, výchovy, vzdělávání a informovanosti v oblasti úspor energie, využívání OZE a snižování emisí skleníkových plynů a dalších znečisťujících látek v ovzduší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7200" y="1556087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Předprojektová příprava, odborné poradenství a vzdělávání navazují na stávající program, který byl financován z národních příjmů z prodeje povolenek na emise skleníkových plynů. Kofinancování ve výši 60 – 20 % bude z vlastních prostředků žadatelů.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Ekologická výchova, osvěta a vzdělávání bude kofinancována z prostředků SFŽP.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77082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2.5.3 Podpora předprojektové přípravy a osvěty, výchovy, vzdělávání a informovanosti v oblasti úspor energie, využívání OZE a snižování emisí skleníkových plynů a dalších znečisťujících látek v ovzduší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0374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HARMONOGRAM (včetně plánu výzev):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Předprojektová příprava, odborné poradenství a vzdělávání  budou podporovány z programu EFEKT III. Program byl již vyhlášen, vyhlášení výzev se předpokládá na počátku roku 2022.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Ekologická výchova, osvěta a vzdělávání budou podporovány v rámci Národního programu životní prostředí. Vyhlášení  části programu zaměřené na tuto oblast a výzev se předpokládá na počátku roku 2022.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Zakládání energetických společenství bude podporováno v rámci programu NZÚ 2030. Budou zpracovány samostatné Závazné pokyny pro žadatele a příjemce podpory. Vyhlášení výzev se předpokládá koncem prvního pololetí 2022.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79902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1031364"/>
            <a:ext cx="8418512" cy="1728315"/>
          </a:xfrm>
        </p:spPr>
        <p:txBody>
          <a:bodyPr/>
          <a:lstStyle/>
          <a:p>
            <a:r>
              <a:rPr lang="cs-CZ" sz="2600" dirty="0"/>
              <a:t>Komponenta </a:t>
            </a:r>
            <a:r>
              <a:rPr lang="pl-PL" sz="2600" dirty="0"/>
              <a:t>2.6. Ochrana přírody a adaptace na klimatickou změnu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5621624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Autofit/>
          </a:bodyPr>
          <a:lstStyle/>
          <a:p>
            <a:r>
              <a:rPr lang="cs-CZ" dirty="0"/>
              <a:t>Komponenta 2.6 - </a:t>
            </a:r>
            <a:r>
              <a:rPr lang="pl-PL" dirty="0"/>
              <a:t>Ochrana přírody a adaptace na klimatickou změnu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 algn="just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	</a:t>
            </a:r>
            <a:r>
              <a:rPr lang="cs-CZ" b="1" dirty="0">
                <a:solidFill>
                  <a:schemeClr val="tx2"/>
                </a:solidFill>
              </a:rPr>
              <a:t>Cílem komponenty 2.6. je přispět k udržitelnosti zemědělské a lesnické krajiny z pohledu hospodářského a ekologického v kontextu klimatické změny, zejména zadržováním vody v krajině, zvýšením biodiversity a zlepšením stavu lesnických ekosystémů.	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344479" y="877643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13 796,4 mil. Kč</a:t>
            </a:r>
          </a:p>
        </p:txBody>
      </p:sp>
    </p:spTree>
    <p:extLst>
      <p:ext uri="{BB962C8B-B14F-4D97-AF65-F5344CB8AC3E}">
        <p14:creationId xmlns:p14="http://schemas.microsoft.com/office/powerpoint/2010/main" val="156331905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0"/>
          </p:nvPr>
        </p:nvSpPr>
        <p:spPr>
          <a:xfrm>
            <a:off x="132431" y="1000343"/>
            <a:ext cx="8910670" cy="3181131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</a:pPr>
            <a:r>
              <a:rPr lang="cs-CZ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Subkomponenty</a:t>
            </a:r>
            <a:r>
              <a:rPr lang="cs-CZ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indent="0">
              <a:spcBef>
                <a:spcPct val="0"/>
              </a:spcBef>
            </a:pPr>
            <a:endParaRPr lang="cs-CZ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2"/>
                </a:solidFill>
              </a:rPr>
              <a:t>2.6.1 Protipovodňová ochrana</a:t>
            </a:r>
          </a:p>
          <a:p>
            <a:pPr marL="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2"/>
                </a:solidFill>
              </a:rPr>
              <a:t>2.6.2 Podpora opatření na drobných vodních tocích a malých vodních nádržích</a:t>
            </a:r>
          </a:p>
          <a:p>
            <a:pPr marL="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2"/>
                </a:solidFill>
              </a:rPr>
              <a:t>2.6.4 Provádění pozemkových úprav s pozitivním vlivem na prevenci eroze a zachycování srážek</a:t>
            </a:r>
          </a:p>
          <a:p>
            <a:pPr marL="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2"/>
                </a:solidFill>
              </a:rPr>
              <a:t>2.6.5 Budování lesů odolných klimatické změně</a:t>
            </a:r>
          </a:p>
          <a:p>
            <a:pPr marL="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2"/>
                </a:solidFill>
              </a:rPr>
              <a:t>2.6.6 Zadržování vody v lese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3538" y="261680"/>
            <a:ext cx="8418512" cy="738664"/>
          </a:xfrm>
        </p:spPr>
        <p:txBody>
          <a:bodyPr/>
          <a:lstStyle/>
          <a:p>
            <a:r>
              <a:rPr lang="cs-CZ" dirty="0"/>
              <a:t>Komponenta 2.6 - </a:t>
            </a:r>
            <a:r>
              <a:rPr lang="pl-PL" dirty="0"/>
              <a:t>Ochrana přírody a adaptace na klimatickou změnu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59016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sz="2200" dirty="0" err="1"/>
              <a:t>Subkomponenta</a:t>
            </a:r>
            <a:r>
              <a:rPr lang="cs-CZ" sz="2200" dirty="0"/>
              <a:t> 2.6.1 - Protipovodňová ochrana</a:t>
            </a:r>
            <a:endParaRPr lang="en-US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190719"/>
            <a:ext cx="83413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CÍL:</a:t>
            </a:r>
            <a:r>
              <a:rPr lang="cs-CZ" dirty="0"/>
              <a:t> </a:t>
            </a:r>
            <a:r>
              <a:rPr lang="cs-CZ" b="1" dirty="0">
                <a:solidFill>
                  <a:schemeClr val="tx2"/>
                </a:solidFill>
              </a:rPr>
              <a:t>Investice „Protipovodňová ochrana“ přispívá k protipovodňové ochraně obyvatel a majetku především v oblastech s významným povodňovým rizikem. Investice přispívají k výstavbě suchých nádrží (tzv. poldrů) a úpravě na stávajících vodních dílech tak, aby bylo dosaženo retardace povrchového odtoku vody a snížení rychlosti povodňové vlny. Jsou realizovány opatření podél vodních toků v </a:t>
            </a:r>
            <a:r>
              <a:rPr lang="cs-CZ" b="1" dirty="0" err="1">
                <a:solidFill>
                  <a:schemeClr val="tx2"/>
                </a:solidFill>
              </a:rPr>
              <a:t>intravilánech</a:t>
            </a:r>
            <a:r>
              <a:rPr lang="cs-CZ" b="1" dirty="0">
                <a:solidFill>
                  <a:schemeClr val="tx2"/>
                </a:solidFill>
              </a:rPr>
              <a:t> obcí za účelem zamezení </a:t>
            </a:r>
            <a:r>
              <a:rPr lang="cs-CZ" b="1" dirty="0" err="1">
                <a:solidFill>
                  <a:schemeClr val="tx2"/>
                </a:solidFill>
              </a:rPr>
              <a:t>vybřežování</a:t>
            </a:r>
            <a:r>
              <a:rPr lang="cs-CZ" b="1" dirty="0">
                <a:solidFill>
                  <a:schemeClr val="tx2"/>
                </a:solidFill>
              </a:rPr>
              <a:t> vody za povodňových stavů.</a:t>
            </a:r>
          </a:p>
          <a:p>
            <a:endParaRPr lang="cs-CZ" b="1" dirty="0"/>
          </a:p>
          <a:p>
            <a:r>
              <a:rPr lang="cs-CZ" b="1" dirty="0"/>
              <a:t>INDIKÁTORY: </a:t>
            </a:r>
          </a:p>
          <a:p>
            <a:pPr algn="just"/>
            <a:r>
              <a:rPr lang="cs-CZ" b="1" dirty="0">
                <a:solidFill>
                  <a:schemeClr val="tx2"/>
                </a:solidFill>
              </a:rPr>
              <a:t>M1: Oznámení o výběru zhotovitele projektů protipovodňových opatření</a:t>
            </a:r>
          </a:p>
          <a:p>
            <a:pPr algn="just"/>
            <a:r>
              <a:rPr lang="cs-CZ" b="1" dirty="0">
                <a:solidFill>
                  <a:schemeClr val="tx2"/>
                </a:solidFill>
              </a:rPr>
              <a:t>T1: Dokončení 20 projektů zaměřených na vytvoření odolné protipovodňové ochrany</a:t>
            </a:r>
          </a:p>
          <a:p>
            <a:pPr algn="just"/>
            <a:r>
              <a:rPr lang="cs-CZ" b="1" dirty="0">
                <a:solidFill>
                  <a:schemeClr val="tx2"/>
                </a:solidFill>
              </a:rPr>
              <a:t>T2: Dokončení dalších 20 projektů zaměřených na vytvoření odolné protipovodňové ochrany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930521" y="446346"/>
            <a:ext cx="1851529" cy="64845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2 530 mil. Kč</a:t>
            </a:r>
          </a:p>
        </p:txBody>
      </p:sp>
    </p:spTree>
    <p:extLst>
      <p:ext uri="{BB962C8B-B14F-4D97-AF65-F5344CB8AC3E}">
        <p14:creationId xmlns:p14="http://schemas.microsoft.com/office/powerpoint/2010/main" val="131532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390" y="669243"/>
            <a:ext cx="8622807" cy="402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600" b="1" dirty="0"/>
              <a:t>POPIS DÍLČÍCH AKTIVIT</a:t>
            </a:r>
            <a:r>
              <a:rPr lang="cs-CZ" sz="1600" dirty="0"/>
              <a:t>: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cs-CZ" sz="1700" b="1" dirty="0">
                <a:solidFill>
                  <a:schemeClr val="accent4"/>
                </a:solidFill>
              </a:rPr>
              <a:t>Investice 1.2.3 Budování a rozvoj jednotlivých informačních systémů </a:t>
            </a:r>
          </a:p>
          <a:p>
            <a:pPr marL="285750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300" dirty="0"/>
              <a:t>Investice se skládá z </a:t>
            </a:r>
            <a:r>
              <a:rPr lang="cs-CZ" sz="1300" b="1" dirty="0"/>
              <a:t>šestnácti projektů </a:t>
            </a:r>
            <a:r>
              <a:rPr lang="cs-CZ" sz="1300" dirty="0"/>
              <a:t>zaměřených na </a:t>
            </a:r>
            <a:r>
              <a:rPr lang="cs-CZ" sz="1300" b="1" dirty="0"/>
              <a:t>aktualizaci, vylepšení a propojení </a:t>
            </a:r>
            <a:r>
              <a:rPr lang="cs-CZ" sz="1300" b="1" dirty="0" err="1"/>
              <a:t>backendových</a:t>
            </a:r>
            <a:r>
              <a:rPr lang="cs-CZ" sz="1300" b="1" dirty="0"/>
              <a:t> </a:t>
            </a:r>
            <a:r>
              <a:rPr lang="cs-CZ" sz="1300" b="1" dirty="0" err="1"/>
              <a:t>agendových</a:t>
            </a:r>
            <a:r>
              <a:rPr lang="cs-CZ" sz="1300" b="1" dirty="0"/>
              <a:t> informačních systémů</a:t>
            </a:r>
            <a:r>
              <a:rPr lang="cs-CZ" sz="1300" dirty="0"/>
              <a:t>, které umožní poskytování nových a rozšířených služeb občanům a firmám v oblastech politiky zaměstnanosti, sociálního zabezpečení, lékařského posouzení, statistiky, pasů a víz a služeb předpokládaných v rámci komponenty č. 1.1. Tyto projekty povedou </a:t>
            </a:r>
            <a:r>
              <a:rPr lang="cs-CZ" sz="1300" b="1" dirty="0"/>
              <a:t>ke zlepšení celkem deseti informačních systémů. </a:t>
            </a:r>
          </a:p>
          <a:p>
            <a:pPr marL="285750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300" dirty="0"/>
              <a:t>Cílem je vybudovat moderní informační systémy postavené na modulární architektuře podporující snadnou propojitelnost jednotlivých systémů a digitalizaci úřadů a institucí. </a:t>
            </a:r>
          </a:p>
          <a:p>
            <a:pPr lvl="0">
              <a:lnSpc>
                <a:spcPct val="120000"/>
              </a:lnSpc>
              <a:spcAft>
                <a:spcPts val="400"/>
              </a:spcAft>
            </a:pPr>
            <a:r>
              <a:rPr lang="cs-CZ" b="1" dirty="0">
                <a:solidFill>
                  <a:schemeClr val="accent4"/>
                </a:solidFill>
              </a:rPr>
              <a:t>Investice 1.2.4 Budování a rozvoj základních registrů a zázemí pro </a:t>
            </a:r>
            <a:r>
              <a:rPr lang="cs-CZ" b="1" dirty="0" err="1">
                <a:solidFill>
                  <a:schemeClr val="accent4"/>
                </a:solidFill>
              </a:rPr>
              <a:t>eGovernment</a:t>
            </a:r>
            <a:endParaRPr lang="cs-CZ" b="1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b="1" dirty="0"/>
              <a:t>Rozvoj základních registrů </a:t>
            </a:r>
            <a:r>
              <a:rPr lang="cs-CZ" sz="1300" dirty="0"/>
              <a:t>(Registr osob, Registr obyvatel, Registr práv a povinností, Registr územní identifikace, adres a nemovitostí, Informační systém ORG), jejich modernizace a rozšíření v souladu novými požadavky na rozsah jimi poskytovaných referenčních údajů.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/>
              <a:t>Součástí je i </a:t>
            </a:r>
            <a:r>
              <a:rPr lang="cs-CZ" sz="1300" b="1" dirty="0"/>
              <a:t>budování Informačního systému sdílené služby,</a:t>
            </a:r>
            <a:r>
              <a:rPr lang="cs-CZ" sz="1300" dirty="0"/>
              <a:t> který propojuje data z jednotlivých </a:t>
            </a:r>
            <a:r>
              <a:rPr lang="cs-CZ" sz="1300" dirty="0" err="1"/>
              <a:t>agendových</a:t>
            </a:r>
            <a:r>
              <a:rPr lang="cs-CZ" sz="1300" dirty="0"/>
              <a:t> systémů, a tak vytváří základ propojeného datového fondu.</a:t>
            </a:r>
            <a:endParaRPr lang="cs-CZ" sz="1300" i="1" dirty="0"/>
          </a:p>
          <a:p>
            <a:pPr marL="285750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26600" y="208574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Architektura komponenty 1.2 – Digitální systémy veřejné správy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350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sz="2200" dirty="0" err="1"/>
              <a:t>Subkomponenta</a:t>
            </a:r>
            <a:r>
              <a:rPr lang="cs-CZ" sz="2200" dirty="0"/>
              <a:t> 2.6.1 - Protipovodňová ochrana</a:t>
            </a:r>
            <a:endParaRPr lang="en-US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190719"/>
            <a:ext cx="8341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PODPOROVANÉ SUBJEKTY: </a:t>
            </a:r>
            <a:r>
              <a:rPr lang="cs-CZ" b="1" dirty="0">
                <a:solidFill>
                  <a:schemeClr val="tx2"/>
                </a:solidFill>
              </a:rPr>
              <a:t>Státní podniky Povodí, Lesy ČR, obce</a:t>
            </a:r>
          </a:p>
          <a:p>
            <a:endParaRPr lang="cs-CZ" b="1" dirty="0"/>
          </a:p>
          <a:p>
            <a:pPr algn="just"/>
            <a:r>
              <a:rPr lang="cs-CZ" b="1" dirty="0"/>
              <a:t>ZPŮSOB FINANCOVÁNÍ / UZNATELNÉ VÝDAJE: </a:t>
            </a:r>
            <a:r>
              <a:rPr lang="cs-CZ" b="1" dirty="0">
                <a:solidFill>
                  <a:schemeClr val="tx2"/>
                </a:solidFill>
              </a:rPr>
              <a:t>Průběžné proplácení faktur za stavební a projekční práce / stavební náklady, náklady na zpracování projektových a předprojektových dokumentací.</a:t>
            </a:r>
          </a:p>
          <a:p>
            <a:endParaRPr lang="cs-CZ" b="1" dirty="0"/>
          </a:p>
          <a:p>
            <a:r>
              <a:rPr lang="cs-CZ" b="1" dirty="0"/>
              <a:t>PŘIPRAVENOST REALIZACE OD: </a:t>
            </a:r>
            <a:r>
              <a:rPr lang="cs-CZ" b="1" dirty="0">
                <a:solidFill>
                  <a:schemeClr val="tx2"/>
                </a:solidFill>
              </a:rPr>
              <a:t>02/2020</a:t>
            </a:r>
          </a:p>
          <a:p>
            <a:endParaRPr lang="cs-CZ" b="1" dirty="0"/>
          </a:p>
          <a:p>
            <a:r>
              <a:rPr lang="cs-CZ" b="1" dirty="0"/>
              <a:t>INFORMAČNÍ SYSTÉM: </a:t>
            </a:r>
            <a:r>
              <a:rPr lang="cs-CZ" b="1" dirty="0">
                <a:solidFill>
                  <a:schemeClr val="tx2"/>
                </a:solidFill>
              </a:rPr>
              <a:t>Evidenční Dotační Systém (EDS)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30854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 err="1"/>
              <a:t>Subkomponenta</a:t>
            </a:r>
            <a:r>
              <a:rPr lang="cs-CZ" dirty="0"/>
              <a:t> 2.6.2 - Podpora opatření na drobných vodních tocích a malých vodních nádržích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190719"/>
            <a:ext cx="8341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endParaRPr lang="cs-CZ" b="1" dirty="0"/>
          </a:p>
          <a:p>
            <a:pPr algn="just"/>
            <a:r>
              <a:rPr lang="cs-CZ" b="1" dirty="0"/>
              <a:t>CÍL:</a:t>
            </a:r>
            <a:r>
              <a:rPr lang="cs-CZ" dirty="0"/>
              <a:t> </a:t>
            </a:r>
            <a:r>
              <a:rPr lang="cs-CZ" b="1" dirty="0">
                <a:solidFill>
                  <a:schemeClr val="tx2"/>
                </a:solidFill>
              </a:rPr>
              <a:t>Investice „Podpora opatření na drobných vodních tocích a malých vodních nádržích“ vedou k výraznému zlepšení morfologického stavu koryt drobných vodních toků a malých vodních nádrží. Podporují vodní režim krajiny, posilují retenci vody v krajině, zvyšují rozvoj pobřežní vegetace a retenci vody v korytech vodních toků. </a:t>
            </a:r>
          </a:p>
          <a:p>
            <a:endParaRPr lang="cs-CZ" b="1" dirty="0"/>
          </a:p>
          <a:p>
            <a:r>
              <a:rPr lang="cs-CZ" b="1" dirty="0"/>
              <a:t>INDIKÁTORY: </a:t>
            </a:r>
          </a:p>
          <a:p>
            <a:r>
              <a:rPr lang="cs-CZ" b="1" dirty="0">
                <a:solidFill>
                  <a:schemeClr val="tx2"/>
                </a:solidFill>
              </a:rPr>
              <a:t>M1: Předložení seznamu projektů podporovaných v rámci investice</a:t>
            </a:r>
          </a:p>
          <a:p>
            <a:r>
              <a:rPr lang="cs-CZ" b="1" dirty="0">
                <a:solidFill>
                  <a:schemeClr val="tx2"/>
                </a:solidFill>
              </a:rPr>
              <a:t>T1: Dokončení 50 % projektů malých vodních toků a vodních nádrží</a:t>
            </a:r>
          </a:p>
          <a:p>
            <a:r>
              <a:rPr lang="cs-CZ" b="1" dirty="0">
                <a:solidFill>
                  <a:schemeClr val="tx2"/>
                </a:solidFill>
              </a:rPr>
              <a:t>T2: Dokončení 50 % dalších projektů malých vodních toků a vodních nádrží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880072" y="815678"/>
            <a:ext cx="1851529" cy="64845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1 600 mil. Kč</a:t>
            </a:r>
          </a:p>
        </p:txBody>
      </p:sp>
    </p:spTree>
    <p:extLst>
      <p:ext uri="{BB962C8B-B14F-4D97-AF65-F5344CB8AC3E}">
        <p14:creationId xmlns:p14="http://schemas.microsoft.com/office/powerpoint/2010/main" val="387470172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Autofit/>
          </a:bodyPr>
          <a:lstStyle/>
          <a:p>
            <a:r>
              <a:rPr lang="cs-CZ" sz="2200" dirty="0" err="1"/>
              <a:t>Subkomponenta</a:t>
            </a:r>
            <a:r>
              <a:rPr lang="cs-CZ" sz="2200" dirty="0"/>
              <a:t> 2.6.2 - Podpora opatření na drobných vodních tocích a malých vodních nádržích</a:t>
            </a:r>
            <a:endParaRPr lang="en-US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190719"/>
            <a:ext cx="83413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r>
              <a:rPr lang="cs-CZ" b="1" dirty="0"/>
              <a:t>PODPOROVANÉ SUBJEKTY: </a:t>
            </a:r>
            <a:r>
              <a:rPr lang="cs-CZ" b="1" dirty="0">
                <a:solidFill>
                  <a:schemeClr val="tx2"/>
                </a:solidFill>
              </a:rPr>
              <a:t>Státní podniky Povodí, Lesy ČR, obce</a:t>
            </a:r>
          </a:p>
          <a:p>
            <a:endParaRPr lang="cs-CZ" b="1" dirty="0"/>
          </a:p>
          <a:p>
            <a:pPr algn="just"/>
            <a:r>
              <a:rPr lang="cs-CZ" b="1" dirty="0"/>
              <a:t>ZPŮSOB FINANCOVÁNÍ / UZNATELNÉ VÝDAJE: </a:t>
            </a:r>
            <a:r>
              <a:rPr lang="cs-CZ" b="1" dirty="0">
                <a:solidFill>
                  <a:schemeClr val="tx2"/>
                </a:solidFill>
              </a:rPr>
              <a:t>Průběžné proplácení faktur za stavebně technologických částí bezprostředně související s realizací díla a cíli programu. </a:t>
            </a:r>
          </a:p>
          <a:p>
            <a:endParaRPr lang="cs-CZ" b="1" dirty="0"/>
          </a:p>
          <a:p>
            <a:pPr algn="just"/>
            <a:r>
              <a:rPr lang="cs-CZ" b="1" dirty="0"/>
              <a:t>PŘIPRAVENOST REALIZACE OD: </a:t>
            </a:r>
            <a:r>
              <a:rPr lang="cs-CZ" b="1" dirty="0">
                <a:solidFill>
                  <a:schemeClr val="tx2"/>
                </a:solidFill>
              </a:rPr>
              <a:t>10/11 2021, (v rámci RRF bude financování již od roku 2021)</a:t>
            </a:r>
          </a:p>
          <a:p>
            <a:endParaRPr lang="cs-CZ" b="1" dirty="0"/>
          </a:p>
          <a:p>
            <a:r>
              <a:rPr lang="cs-CZ" b="1" dirty="0"/>
              <a:t>INFORMAČNÍ SYSTÉM: </a:t>
            </a:r>
            <a:r>
              <a:rPr lang="cs-CZ" b="1" dirty="0">
                <a:solidFill>
                  <a:schemeClr val="tx2"/>
                </a:solidFill>
              </a:rPr>
              <a:t>Evidenční Dotační Systém (EDS)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87331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089" y="446346"/>
            <a:ext cx="8418512" cy="369332"/>
          </a:xfrm>
        </p:spPr>
        <p:txBody>
          <a:bodyPr wrap="square" anchor="ctr">
            <a:noAutofit/>
          </a:bodyPr>
          <a:lstStyle/>
          <a:p>
            <a:r>
              <a:rPr lang="cs-CZ" sz="2200" dirty="0" err="1"/>
              <a:t>Subkomponenta</a:t>
            </a:r>
            <a:r>
              <a:rPr lang="cs-CZ" sz="2200" dirty="0"/>
              <a:t> 2.6.4 - Provádění pozemkových úprav s pozitivním vlivem na prevenci eroze a zachycování srážek</a:t>
            </a:r>
            <a:endParaRPr lang="en-US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9368" y="1190719"/>
            <a:ext cx="9005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pPr algn="just"/>
            <a:r>
              <a:rPr lang="cs-CZ" b="1" dirty="0"/>
              <a:t>CÍL:</a:t>
            </a:r>
            <a:r>
              <a:rPr lang="cs-CZ" dirty="0"/>
              <a:t> </a:t>
            </a:r>
            <a:r>
              <a:rPr lang="cs-CZ" b="1" dirty="0">
                <a:solidFill>
                  <a:schemeClr val="tx2"/>
                </a:solidFill>
              </a:rPr>
              <a:t>Investice „Provádění pozemkových úprav s pozitivním vlivem na prevenci eroze a zachycování srážek“ bude formou konkrétních projektů v krajině realizovat potřebné opatření k ochraně životního prostředí a adaptace na změnu klimatu. Ochrana životního prostředí se bude zaměřovat především na ochranu kvality i kvantity půdy a vody. 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INDIKÁTORY: </a:t>
            </a:r>
          </a:p>
          <a:p>
            <a:pPr algn="just"/>
            <a:r>
              <a:rPr lang="cs-CZ" b="1" dirty="0">
                <a:solidFill>
                  <a:schemeClr val="tx2"/>
                </a:solidFill>
              </a:rPr>
              <a:t>T1: Dokončení projektů zelené infrastruktury podporujících biologickou rozmanitost-150ha</a:t>
            </a:r>
          </a:p>
          <a:p>
            <a:pPr algn="just"/>
            <a:r>
              <a:rPr lang="cs-CZ" b="1" dirty="0">
                <a:solidFill>
                  <a:schemeClr val="tx2"/>
                </a:solidFill>
              </a:rPr>
              <a:t>T2: Dokončení činností na ochranu životního prostředí a přizpůsobení se změně klimatu-90 ha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880072" y="916577"/>
            <a:ext cx="1851529" cy="64845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826,4 mil. Kč</a:t>
            </a:r>
          </a:p>
        </p:txBody>
      </p:sp>
    </p:spTree>
    <p:extLst>
      <p:ext uri="{BB962C8B-B14F-4D97-AF65-F5344CB8AC3E}">
        <p14:creationId xmlns:p14="http://schemas.microsoft.com/office/powerpoint/2010/main" val="197696070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7226" y="435546"/>
            <a:ext cx="8418512" cy="369332"/>
          </a:xfrm>
        </p:spPr>
        <p:txBody>
          <a:bodyPr wrap="square" anchor="ctr">
            <a:noAutofit/>
          </a:bodyPr>
          <a:lstStyle/>
          <a:p>
            <a:r>
              <a:rPr lang="cs-CZ" sz="2200" dirty="0" err="1"/>
              <a:t>Subkomponenta</a:t>
            </a:r>
            <a:r>
              <a:rPr lang="cs-CZ" sz="2200" dirty="0"/>
              <a:t> 2.6.4 - Provádění pozemkových úprav s pozitivním vlivem na prevenci eroze a zachycování srážek</a:t>
            </a:r>
            <a:endParaRPr lang="en-US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5978" y="1106933"/>
            <a:ext cx="8694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r>
              <a:rPr lang="cs-CZ" b="1" dirty="0"/>
              <a:t>PODPOROVANÉ SUBJEKTY: </a:t>
            </a:r>
            <a:r>
              <a:rPr lang="cs-CZ" b="1" dirty="0">
                <a:solidFill>
                  <a:schemeClr val="tx2"/>
                </a:solidFill>
              </a:rPr>
              <a:t>SPÚ (Státní pozemkový úřad)</a:t>
            </a:r>
          </a:p>
          <a:p>
            <a:endParaRPr lang="cs-CZ" b="1" dirty="0"/>
          </a:p>
          <a:p>
            <a:r>
              <a:rPr lang="cs-CZ" b="1" dirty="0"/>
              <a:t>ZPŮSOB FINANCOVÁNÍ / UZNATELNÉ VÝDAJE: </a:t>
            </a:r>
            <a:r>
              <a:rPr lang="cs-CZ" b="1" dirty="0">
                <a:solidFill>
                  <a:schemeClr val="tx2"/>
                </a:solidFill>
              </a:rPr>
              <a:t>Rozpočet SPÚ (předfinancování) - průběžné proplácení faktur za stavební práce.</a:t>
            </a:r>
          </a:p>
          <a:p>
            <a:endParaRPr lang="cs-CZ" b="1" dirty="0"/>
          </a:p>
          <a:p>
            <a:r>
              <a:rPr lang="cs-CZ" b="1" dirty="0"/>
              <a:t>PŘIPRAVENOST REALIZACE OD: </a:t>
            </a:r>
            <a:r>
              <a:rPr lang="cs-CZ" b="1" dirty="0">
                <a:solidFill>
                  <a:schemeClr val="tx2"/>
                </a:solidFill>
              </a:rPr>
              <a:t>Část realizací již probíhá (2021).</a:t>
            </a:r>
          </a:p>
          <a:p>
            <a:endParaRPr lang="cs-CZ" b="1" dirty="0"/>
          </a:p>
          <a:p>
            <a:r>
              <a:rPr lang="cs-CZ" b="1" dirty="0"/>
              <a:t>INFORMAČNÍ SYSTÉM: </a:t>
            </a:r>
            <a:r>
              <a:rPr lang="cs-CZ" b="1" dirty="0">
                <a:solidFill>
                  <a:schemeClr val="tx2"/>
                </a:solidFill>
              </a:rPr>
              <a:t>ISPU (Informační systém pozemkových úprav)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45099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sz="2200" dirty="0" err="1"/>
              <a:t>Subkomponenta</a:t>
            </a:r>
            <a:r>
              <a:rPr lang="cs-CZ" sz="2200" dirty="0"/>
              <a:t> 2.6.5 - Budování lesů odolných klimatické změně</a:t>
            </a:r>
            <a:endParaRPr lang="en-US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190719"/>
            <a:ext cx="83413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CÍL:</a:t>
            </a:r>
            <a:r>
              <a:rPr lang="cs-CZ" dirty="0"/>
              <a:t> </a:t>
            </a:r>
            <a:r>
              <a:rPr lang="cs-CZ" b="1" dirty="0">
                <a:solidFill>
                  <a:schemeClr val="tx2"/>
                </a:solidFill>
              </a:rPr>
              <a:t>Investicemi do obnovy lesů ve smyslu pozměnění druhové, věkové a prostorové skladby lesních porostů odolných vůči klimatické změně dojde ke zlepšování odolnosti a zároveň i stavu lesních ekosystémů po kůrovcové kalamitě a bude značným dílem zajištěna trvale udržitelná kontinuita plnění funkcí lesa. </a:t>
            </a:r>
          </a:p>
          <a:p>
            <a:pPr algn="just"/>
            <a:endParaRPr lang="cs-CZ" sz="1600" b="1" dirty="0"/>
          </a:p>
          <a:p>
            <a:pPr algn="just"/>
            <a:r>
              <a:rPr lang="cs-CZ" b="1" dirty="0"/>
              <a:t>INDIKÁTORY: </a:t>
            </a:r>
          </a:p>
          <a:p>
            <a:pPr algn="just"/>
            <a:r>
              <a:rPr lang="cs-CZ" b="1" dirty="0">
                <a:solidFill>
                  <a:schemeClr val="tx2"/>
                </a:solidFill>
              </a:rPr>
              <a:t>M1: Novela vyhlášky o plánování lesního hospodářství</a:t>
            </a:r>
          </a:p>
          <a:p>
            <a:pPr algn="just"/>
            <a:r>
              <a:rPr lang="cs-CZ" b="1" dirty="0">
                <a:solidFill>
                  <a:schemeClr val="tx2"/>
                </a:solidFill>
              </a:rPr>
              <a:t>T1: Zalesnění 12 000 ha ploch melioračními a stabilizujícími dřevinami</a:t>
            </a:r>
          </a:p>
          <a:p>
            <a:r>
              <a:rPr lang="cs-CZ" b="1" dirty="0">
                <a:solidFill>
                  <a:schemeClr val="tx2"/>
                </a:solidFill>
              </a:rPr>
              <a:t>T2: Zalesnění dalších 24 000 ha ploch melioračními a stabilizujícími dřevinami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880072" y="866489"/>
            <a:ext cx="1851529" cy="64845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8 540 mil. Kč</a:t>
            </a:r>
          </a:p>
        </p:txBody>
      </p:sp>
    </p:spTree>
    <p:extLst>
      <p:ext uri="{BB962C8B-B14F-4D97-AF65-F5344CB8AC3E}">
        <p14:creationId xmlns:p14="http://schemas.microsoft.com/office/powerpoint/2010/main" val="17052998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261680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sz="2200" dirty="0" err="1"/>
              <a:t>Subkomponenta</a:t>
            </a:r>
            <a:r>
              <a:rPr lang="cs-CZ" sz="2200" dirty="0"/>
              <a:t> 2.6.5 - Budování lesů odolných klimatické změně</a:t>
            </a:r>
            <a:endParaRPr lang="en-US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045677"/>
            <a:ext cx="8341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PODPOROVANÉ SUBJEKTY: </a:t>
            </a:r>
            <a:r>
              <a:rPr lang="cs-CZ" b="1" dirty="0">
                <a:solidFill>
                  <a:schemeClr val="tx2"/>
                </a:solidFill>
              </a:rPr>
              <a:t>Vlastníci lesů</a:t>
            </a:r>
          </a:p>
          <a:p>
            <a:endParaRPr lang="cs-CZ" b="1" dirty="0"/>
          </a:p>
          <a:p>
            <a:pPr algn="just"/>
            <a:r>
              <a:rPr lang="cs-CZ" b="1" dirty="0"/>
              <a:t>ZPŮSOB FINANCOVÁNÍ / UZNATELNÉ VÝDAJE: </a:t>
            </a:r>
            <a:r>
              <a:rPr lang="cs-CZ" b="1" dirty="0">
                <a:solidFill>
                  <a:schemeClr val="tx2"/>
                </a:solidFill>
              </a:rPr>
              <a:t>Sazbový finanční příspěvek za provedené práce – obnova, zajištění, ochrana porostu před zvěří, zlepšování kvality lesní půdy a výchova lesních porostů do 40 let.</a:t>
            </a:r>
          </a:p>
          <a:p>
            <a:endParaRPr lang="cs-CZ" b="1" dirty="0"/>
          </a:p>
          <a:p>
            <a:pPr algn="just"/>
            <a:r>
              <a:rPr lang="cs-CZ" b="1" dirty="0"/>
              <a:t>PŘIPRAVENOST REALIZACE OD: </a:t>
            </a:r>
            <a:r>
              <a:rPr lang="cs-CZ" b="1" dirty="0">
                <a:solidFill>
                  <a:schemeClr val="tx2"/>
                </a:solidFill>
              </a:rPr>
              <a:t>10/11 2021 (v rámci RRF bude uplatněna administrace žádostí již od února 2020).</a:t>
            </a:r>
          </a:p>
          <a:p>
            <a:endParaRPr lang="cs-CZ" b="1" dirty="0"/>
          </a:p>
          <a:p>
            <a:r>
              <a:rPr lang="cs-CZ" b="1" dirty="0"/>
              <a:t>INFORMAČNÍ SYSTÉM: </a:t>
            </a:r>
            <a:r>
              <a:rPr lang="cs-CZ" b="1" dirty="0">
                <a:solidFill>
                  <a:schemeClr val="tx2"/>
                </a:solidFill>
              </a:rPr>
              <a:t>Administrační systém ISND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025903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sz="2200" dirty="0" err="1"/>
              <a:t>Subkomponenta</a:t>
            </a:r>
            <a:r>
              <a:rPr lang="cs-CZ" sz="2200" dirty="0"/>
              <a:t> 2.6.6 - Zadržování vody v lese</a:t>
            </a:r>
            <a:endParaRPr lang="en-US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190719"/>
            <a:ext cx="83413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CÍL:</a:t>
            </a:r>
            <a:r>
              <a:rPr lang="cs-CZ" dirty="0"/>
              <a:t> </a:t>
            </a:r>
            <a:r>
              <a:rPr lang="cs-CZ" b="1" dirty="0">
                <a:solidFill>
                  <a:schemeClr val="tx2"/>
                </a:solidFill>
              </a:rPr>
              <a:t>Investice „Zadržování vody v lese“ přispívá k posílení retenční schopnosti lesů prostřednictvím realizace šetrných lesotechnických opatření, což jsou opatření, která přispívají ke zlepšení půdních, vodních a mikroklimatických poměrů, k tlumení zrychlené eroze, k úpravě vodního režimu lesních půd a ochranně bystřinných povodí.</a:t>
            </a:r>
          </a:p>
          <a:p>
            <a:endParaRPr lang="cs-CZ" b="1" dirty="0"/>
          </a:p>
          <a:p>
            <a:r>
              <a:rPr lang="cs-CZ" b="1" dirty="0"/>
              <a:t>INDIKÁTORY: </a:t>
            </a:r>
            <a:endParaRPr lang="cs-CZ" b="1" dirty="0">
              <a:solidFill>
                <a:schemeClr val="tx2"/>
              </a:solidFill>
            </a:endParaRPr>
          </a:p>
          <a:p>
            <a:pPr algn="just"/>
            <a:r>
              <a:rPr lang="cs-CZ" b="1" dirty="0">
                <a:solidFill>
                  <a:schemeClr val="tx2"/>
                </a:solidFill>
              </a:rPr>
              <a:t>T1: Dokončení 40 projektů hrazení bystřin (malé přehrady ze dřeva a přírodního kamene) ke zpomalení povrchového odtoku a zadržování vody v lesích (retenční a malé vodní nádrže).</a:t>
            </a:r>
          </a:p>
          <a:p>
            <a:pPr algn="just"/>
            <a:r>
              <a:rPr lang="cs-CZ" b="1" dirty="0">
                <a:solidFill>
                  <a:schemeClr val="tx2"/>
                </a:solidFill>
              </a:rPr>
              <a:t>T2: Dokončení dalších 20 projektů hrazení bystřin (malé přehrady ze dřeva a přírodního kamene) ke zpomalení povrchového odtoku a zadržování vody v lesích (retenční a malé vodní nádrže).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930521" y="491448"/>
            <a:ext cx="1851529" cy="64845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300 mil. Kč</a:t>
            </a:r>
          </a:p>
        </p:txBody>
      </p:sp>
    </p:spTree>
    <p:extLst>
      <p:ext uri="{BB962C8B-B14F-4D97-AF65-F5344CB8AC3E}">
        <p14:creationId xmlns:p14="http://schemas.microsoft.com/office/powerpoint/2010/main" val="71905888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sz="2200" dirty="0" err="1"/>
              <a:t>Subkomponenta</a:t>
            </a:r>
            <a:r>
              <a:rPr lang="cs-CZ" sz="2200" dirty="0"/>
              <a:t> 2.6.6 - Zadržování vody v lese</a:t>
            </a:r>
            <a:endParaRPr lang="en-US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190719"/>
            <a:ext cx="83413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r>
              <a:rPr lang="cs-CZ" b="1" dirty="0"/>
              <a:t>PODPOROVANÉ SUBJEKTY: </a:t>
            </a:r>
            <a:r>
              <a:rPr lang="cs-CZ" b="1" dirty="0">
                <a:solidFill>
                  <a:schemeClr val="tx2"/>
                </a:solidFill>
              </a:rPr>
              <a:t>Vlastníci lesů.</a:t>
            </a:r>
          </a:p>
          <a:p>
            <a:endParaRPr lang="cs-CZ" b="1" dirty="0"/>
          </a:p>
          <a:p>
            <a:pPr algn="just"/>
            <a:r>
              <a:rPr lang="cs-CZ" b="1" dirty="0"/>
              <a:t>ZPŮSOB FINANCOVÁNÍ / UZNATELNÉ VÝDAJE: </a:t>
            </a:r>
            <a:r>
              <a:rPr lang="cs-CZ" b="1" dirty="0">
                <a:solidFill>
                  <a:schemeClr val="tx2"/>
                </a:solidFill>
              </a:rPr>
              <a:t>Úhrada nákladů na lesotechnická opatření zaměřená na ochranu půdy a péči o vodohospodářské poměry prováděná ve veřejném zájmu.</a:t>
            </a:r>
          </a:p>
          <a:p>
            <a:endParaRPr lang="cs-CZ" b="1" dirty="0"/>
          </a:p>
          <a:p>
            <a:pPr algn="just"/>
            <a:r>
              <a:rPr lang="cs-CZ" b="1" dirty="0"/>
              <a:t>PŘIPRAVENOST REALIZACE OD: </a:t>
            </a:r>
            <a:r>
              <a:rPr lang="cs-CZ" b="1" dirty="0">
                <a:solidFill>
                  <a:srgbClr val="004B8D"/>
                </a:solidFill>
              </a:rPr>
              <a:t>10/11 2021 (v rámci RRF bude uplatněna administrace žádostí již od února 2020).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INFORMAČNÍ SYSTÉM: </a:t>
            </a:r>
            <a:r>
              <a:rPr lang="cs-CZ" b="1" dirty="0">
                <a:solidFill>
                  <a:srgbClr val="004B8D"/>
                </a:solidFill>
              </a:rPr>
              <a:t>Administrační systém ISND.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40668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03889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 </a:t>
            </a:r>
          </a:p>
          <a:p>
            <a:r>
              <a:rPr lang="cs-CZ" b="1" u="sng" dirty="0" err="1"/>
              <a:t>Subkomponenta</a:t>
            </a:r>
            <a:r>
              <a:rPr lang="cs-CZ" b="1" u="sng" dirty="0"/>
              <a:t> 2.6.1 </a:t>
            </a:r>
            <a:r>
              <a:rPr lang="cs-CZ" b="1" dirty="0">
                <a:solidFill>
                  <a:schemeClr val="tx2"/>
                </a:solidFill>
              </a:rPr>
              <a:t>obsahuje projekty podprogramů: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Podpora projektových dokumentací;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Podpora protipovodňových opatření s retencí;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Podpora protipovodňových opatření podél vodních toků;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Podpora přípravy a realizace vyvolaných investic a staveb souvisejících s výstavbou vodního díla Nové </a:t>
            </a:r>
            <a:r>
              <a:rPr lang="cs-CZ" b="1" dirty="0" err="1">
                <a:solidFill>
                  <a:schemeClr val="tx2"/>
                </a:solidFill>
              </a:rPr>
              <a:t>Heřminovy</a:t>
            </a:r>
            <a:r>
              <a:rPr lang="cs-CZ" b="1" dirty="0">
                <a:solidFill>
                  <a:schemeClr val="tx2"/>
                </a:solidFill>
              </a:rPr>
              <a:t>.</a:t>
            </a:r>
          </a:p>
          <a:p>
            <a:endParaRPr lang="cs-CZ" b="1" u="sng" dirty="0"/>
          </a:p>
          <a:p>
            <a:r>
              <a:rPr lang="cs-CZ" b="1" u="sng" dirty="0" err="1"/>
              <a:t>Subkomponenta</a:t>
            </a:r>
            <a:r>
              <a:rPr lang="cs-CZ" b="1" u="sng" dirty="0"/>
              <a:t> 2.6.2 </a:t>
            </a:r>
            <a:r>
              <a:rPr lang="cs-CZ" b="1" dirty="0">
                <a:solidFill>
                  <a:schemeClr val="tx2"/>
                </a:solidFill>
              </a:rPr>
              <a:t>obsahuje projekty podprogramů: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Podprogram 129 392 „Podpora opatření na drobných vodních tocích a malých vodních nádržích - 2. etapa;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Podprogram 129 393 „Podpora opatření na rybnících a malých vodních nádržích. ve vlastnictví obcí - 2. etapa“</a:t>
            </a:r>
          </a:p>
          <a:p>
            <a:pPr lvl="1"/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31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390" y="381560"/>
            <a:ext cx="8622807" cy="416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600" b="1" dirty="0"/>
              <a:t>POPIS DÍLČÍCH AKTIVIT</a:t>
            </a:r>
            <a:r>
              <a:rPr lang="cs-CZ" sz="1600" dirty="0"/>
              <a:t>:</a:t>
            </a:r>
            <a:endParaRPr lang="cs-CZ" sz="1300" i="1" dirty="0"/>
          </a:p>
          <a:p>
            <a:pPr lvl="0">
              <a:lnSpc>
                <a:spcPct val="120000"/>
              </a:lnSpc>
              <a:spcAft>
                <a:spcPts val="400"/>
              </a:spcAft>
            </a:pPr>
            <a:r>
              <a:rPr lang="cs-CZ" sz="1600" b="1" dirty="0">
                <a:solidFill>
                  <a:schemeClr val="accent4"/>
                </a:solidFill>
              </a:rPr>
              <a:t>Investice 1.2.5 Kybernetická bezpečnost</a:t>
            </a:r>
          </a:p>
          <a:p>
            <a:pPr marL="285750" lvl="0" indent="-285750" algn="just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200" dirty="0"/>
              <a:t>Cílem  investice  je  </a:t>
            </a:r>
            <a:r>
              <a:rPr lang="cs-CZ" sz="1200" b="1" dirty="0"/>
              <a:t>zvýšení  kybernetické  bezpečnosti  infrastruktury  IKT  a  informačních systémů veřejné správy a zdravotnictví </a:t>
            </a:r>
            <a:r>
              <a:rPr lang="cs-CZ" sz="1200" dirty="0"/>
              <a:t>podle aktu o kybernetické bezpečnosti a v souladu s Národní  strategií kybernetické bezpečnosti. </a:t>
            </a:r>
          </a:p>
          <a:p>
            <a:pPr marL="285750" lvl="0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200" dirty="0"/>
              <a:t>Opatření zahrnuje projekty, které povedou k: </a:t>
            </a:r>
            <a:br>
              <a:rPr lang="cs-CZ" sz="1200" dirty="0"/>
            </a:br>
            <a:r>
              <a:rPr lang="cs-CZ" sz="1200" b="1" dirty="0"/>
              <a:t>1)</a:t>
            </a:r>
            <a:r>
              <a:rPr lang="cs-CZ" sz="1200" dirty="0"/>
              <a:t> modernizaci a rozšíření možností policejních sil v Česku odhalovat, identifikovat a reagovat na bezpečnostní incidenty a incidenty v oblasti IKT</a:t>
            </a:r>
            <a:br>
              <a:rPr lang="cs-CZ" sz="1200" dirty="0"/>
            </a:br>
            <a:r>
              <a:rPr lang="cs-CZ" sz="1200" b="1" dirty="0"/>
              <a:t>2) </a:t>
            </a:r>
            <a:r>
              <a:rPr lang="cs-CZ" sz="1200" dirty="0"/>
              <a:t>zvýšení kybernetické bezpečnosti nejméně deseti informačních systémů.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b="1" dirty="0">
                <a:solidFill>
                  <a:schemeClr val="accent4"/>
                </a:solidFill>
              </a:rPr>
              <a:t>Investice 1.2.6 Vytvoření předpokladů pro digitální justici</a:t>
            </a:r>
            <a:endParaRPr lang="cs-CZ" sz="1600" dirty="0"/>
          </a:p>
          <a:p>
            <a:pPr marL="285750" lvl="0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200" dirty="0"/>
              <a:t>Investice  povede  k </a:t>
            </a:r>
            <a:r>
              <a:rPr lang="cs-CZ" sz="1200" b="1" dirty="0"/>
              <a:t>modernizaci  pracovního  prostředí  justice  </a:t>
            </a:r>
            <a:r>
              <a:rPr lang="cs-CZ" sz="1200" dirty="0"/>
              <a:t>a  umožní  pokračování  práce v době, kdy jsou omezeny fyzické kontakty.  </a:t>
            </a:r>
          </a:p>
          <a:p>
            <a:pPr marL="285750" lvl="0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200" dirty="0"/>
              <a:t>Investice  se  skládá  ze  </a:t>
            </a:r>
            <a:r>
              <a:rPr lang="cs-CZ" sz="1200" b="1" dirty="0"/>
              <a:t>tří  vzájemně  propojených  projektů</a:t>
            </a:r>
            <a:r>
              <a:rPr lang="cs-CZ" sz="1200" dirty="0"/>
              <a:t>,  ke  kterým  patří:</a:t>
            </a:r>
            <a:br>
              <a:rPr lang="cs-CZ" sz="1200" dirty="0"/>
            </a:br>
            <a:r>
              <a:rPr lang="cs-CZ" sz="1200" b="1" dirty="0"/>
              <a:t>1) </a:t>
            </a:r>
            <a:r>
              <a:rPr lang="cs-CZ" sz="1200" dirty="0"/>
              <a:t>analýza  využívání  dat  a  mapování  potřeb  digitalizace  v oblasti  justice,  jakož  i  zavedení datového  skladu a zvýšení kapacity úložiště</a:t>
            </a:r>
            <a:br>
              <a:rPr lang="cs-CZ" sz="1200" dirty="0"/>
            </a:br>
            <a:r>
              <a:rPr lang="cs-CZ" sz="1200" b="1" dirty="0"/>
              <a:t>2) </a:t>
            </a:r>
            <a:r>
              <a:rPr lang="cs-CZ" sz="1200" dirty="0"/>
              <a:t>zvýšení kapacity infrastruktury umožňující vzdálený přístup</a:t>
            </a:r>
            <a:br>
              <a:rPr lang="cs-CZ" sz="1200" dirty="0"/>
            </a:br>
            <a:r>
              <a:rPr lang="cs-CZ" sz="1200" b="1" dirty="0"/>
              <a:t>3) </a:t>
            </a:r>
            <a:r>
              <a:rPr lang="cs-CZ" sz="1200" dirty="0"/>
              <a:t>zvýšení počtu vybavených videokonferenčních místností pro justici.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26600" y="90605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Architektura komponenty 1.2 – Digitální systémy veřejné správy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3664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8737" y="1203889"/>
            <a:ext cx="87719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 </a:t>
            </a:r>
          </a:p>
          <a:p>
            <a:r>
              <a:rPr lang="cs-CZ" b="1" u="sng" dirty="0" err="1"/>
              <a:t>Subkomponenta</a:t>
            </a:r>
            <a:r>
              <a:rPr lang="cs-CZ" b="1" u="sng" dirty="0"/>
              <a:t> 2.6.5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Příspěvek na přirozenou obnovu a umělou obnovu síjí;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Příspěvek na umělou obnovu sadbou první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Příspěvek na umělou obnovu sadbou opakovanou včetně podsadeb;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Příspěvek na ochranu mladých lesních porostů do stadia jejich zajištění;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Příspěvek na individuální ochranu sazenic proti zvěři;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Příspěvek na zajištění lesních porostů v zákonné lhůtě;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Příspěvek na rekonstrukci porostů náhradních dřevin a ostatních porostů po škodách;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Příspěvek na přeměnu porostů s nevhodnou dřevinnou skladbou;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Příspěvek na zlepšování kvality lesní půdy;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20007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03889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 </a:t>
            </a:r>
          </a:p>
          <a:p>
            <a:r>
              <a:rPr lang="cs-CZ" b="1" u="sng" dirty="0" err="1"/>
              <a:t>Subkomponenta</a:t>
            </a:r>
            <a:r>
              <a:rPr lang="cs-CZ" b="1" u="sng" dirty="0"/>
              <a:t> 2.6.5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Příspěvek na výchovu lesních porostů do 40 let skutečného věku porostu;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Příspěvek na ponechání </a:t>
            </a:r>
            <a:r>
              <a:rPr lang="cs-CZ" b="1" dirty="0" err="1">
                <a:solidFill>
                  <a:schemeClr val="tx2"/>
                </a:solidFill>
              </a:rPr>
              <a:t>dendromasy</a:t>
            </a:r>
            <a:r>
              <a:rPr lang="cs-CZ" b="1" dirty="0">
                <a:solidFill>
                  <a:schemeClr val="tx2"/>
                </a:solidFill>
              </a:rPr>
              <a:t> k zetlení v lesním porostu ve formě ukládání klestu na valy a hromady.</a:t>
            </a:r>
          </a:p>
          <a:p>
            <a:endParaRPr lang="cs-CZ" b="1" u="sng" dirty="0"/>
          </a:p>
          <a:p>
            <a:r>
              <a:rPr lang="cs-CZ" b="1" u="sng" dirty="0" err="1"/>
              <a:t>Subkomponenta</a:t>
            </a:r>
            <a:r>
              <a:rPr lang="cs-CZ" b="1" u="sng" dirty="0"/>
              <a:t> 2.6.6</a:t>
            </a:r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Investice 2.6.5 a 2.6.6 jsou v období 2020 - 2023 plně hrazeny ze zdrojů NPO.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8177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9186" y="1248032"/>
            <a:ext cx="870256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 </a:t>
            </a:r>
          </a:p>
          <a:p>
            <a:pPr algn="just"/>
            <a:r>
              <a:rPr lang="cs-CZ" b="1" u="sng" dirty="0" err="1"/>
              <a:t>Subkomponenty</a:t>
            </a:r>
            <a:r>
              <a:rPr lang="cs-CZ" b="1" u="sng" dirty="0"/>
              <a:t> 2.6.1 a 2.6.2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b="1" dirty="0">
                <a:solidFill>
                  <a:schemeClr val="tx2"/>
                </a:solidFill>
              </a:rPr>
              <a:t>Dotace je poskytována formou ex-ante v souladu se zákonem č. 218/2000 Sb., o rozpočtových pravidlech a o změně některých souvisejících zákonů a vyhláškou 560/2006 Sb., o účasti státní rozpočtu na financování reprodukce majetku.</a:t>
            </a:r>
          </a:p>
          <a:p>
            <a:pPr algn="just"/>
            <a:endParaRPr lang="cs-CZ" sz="500" dirty="0"/>
          </a:p>
          <a:p>
            <a:pPr algn="just"/>
            <a:r>
              <a:rPr lang="cs-CZ" b="1" u="sng" dirty="0" err="1"/>
              <a:t>Subkomponenta</a:t>
            </a:r>
            <a:r>
              <a:rPr lang="cs-CZ" b="1" u="sng" dirty="0"/>
              <a:t> 2.6.4</a:t>
            </a:r>
            <a:r>
              <a:rPr lang="cs-CZ" b="1" dirty="0"/>
              <a:t> </a:t>
            </a:r>
            <a:r>
              <a:rPr lang="cs-CZ" b="1" dirty="0">
                <a:solidFill>
                  <a:schemeClr val="tx2"/>
                </a:solidFill>
              </a:rPr>
              <a:t>- Část prostředků pro specifické realizace PÚ čerpána ze SR.</a:t>
            </a:r>
          </a:p>
          <a:p>
            <a:pPr algn="just"/>
            <a:endParaRPr lang="cs-CZ" sz="600" dirty="0"/>
          </a:p>
          <a:p>
            <a:pPr algn="just"/>
            <a:r>
              <a:rPr lang="cs-CZ" b="1" u="sng" dirty="0" err="1"/>
              <a:t>Subkomponenta</a:t>
            </a:r>
            <a:r>
              <a:rPr lang="cs-CZ" b="1" u="sng" dirty="0"/>
              <a:t> 2.6.5</a:t>
            </a:r>
            <a:r>
              <a:rPr lang="cs-CZ" b="1" dirty="0"/>
              <a:t> </a:t>
            </a:r>
            <a:r>
              <a:rPr lang="cs-CZ" b="1" dirty="0">
                <a:solidFill>
                  <a:schemeClr val="tx2"/>
                </a:solidFill>
              </a:rPr>
              <a:t>- Je vázána na nařízení vlády č. 30/2014 Sb., financované ze státního rozpočtu, kapitole MZe.</a:t>
            </a:r>
          </a:p>
          <a:p>
            <a:pPr algn="just"/>
            <a:r>
              <a:rPr lang="cs-CZ" b="1" u="sng" dirty="0" err="1"/>
              <a:t>Subkomponenta</a:t>
            </a:r>
            <a:r>
              <a:rPr lang="cs-CZ" b="1" u="sng" dirty="0"/>
              <a:t> 2.6.6 </a:t>
            </a:r>
            <a:r>
              <a:rPr lang="cs-CZ" b="1" dirty="0">
                <a:solidFill>
                  <a:schemeClr val="tx2"/>
                </a:solidFill>
              </a:rPr>
              <a:t>- Vychází z § 35 zákona o lesích č. 289/1995 Sb., financovaného jako mandatorní výdaj.</a:t>
            </a:r>
          </a:p>
        </p:txBody>
      </p:sp>
    </p:spTree>
    <p:extLst>
      <p:ext uri="{BB962C8B-B14F-4D97-AF65-F5344CB8AC3E}">
        <p14:creationId xmlns:p14="http://schemas.microsoft.com/office/powerpoint/2010/main" val="36536127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94593" y="1191276"/>
            <a:ext cx="8998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HARMONOGRAM (včetně plánu výzev):</a:t>
            </a:r>
          </a:p>
          <a:p>
            <a:pPr algn="just"/>
            <a:r>
              <a:rPr lang="cs-CZ" b="1" u="sng" dirty="0" err="1"/>
              <a:t>Subkomponenta</a:t>
            </a:r>
            <a:r>
              <a:rPr lang="cs-CZ" b="1" u="sng" dirty="0"/>
              <a:t> 2.6.1</a:t>
            </a:r>
            <a:r>
              <a:rPr lang="cs-CZ" b="1" dirty="0"/>
              <a:t> </a:t>
            </a:r>
            <a:r>
              <a:rPr lang="cs-CZ" b="1" dirty="0">
                <a:solidFill>
                  <a:schemeClr val="tx2"/>
                </a:solidFill>
              </a:rPr>
              <a:t>- Program „Podpora prevence před povodněmi IV“ je realizován v letech 2018-2028. Realizace probíhá kontinuálně bez vypisování výzev.</a:t>
            </a:r>
          </a:p>
          <a:p>
            <a:endParaRPr lang="cs-CZ" b="1" u="sng" dirty="0"/>
          </a:p>
          <a:p>
            <a:pPr algn="just"/>
            <a:r>
              <a:rPr lang="cs-CZ" b="1" u="sng" dirty="0" err="1"/>
              <a:t>Subkomponenta</a:t>
            </a:r>
            <a:r>
              <a:rPr lang="cs-CZ" b="1" u="sng" dirty="0"/>
              <a:t> 2.6.2</a:t>
            </a:r>
            <a:r>
              <a:rPr lang="cs-CZ" b="1" dirty="0"/>
              <a:t> </a:t>
            </a:r>
            <a:r>
              <a:rPr lang="cs-CZ" b="1" dirty="0">
                <a:solidFill>
                  <a:schemeClr val="tx2"/>
                </a:solidFill>
              </a:rPr>
              <a:t>- Program „Podpora opatření na drobných vodních tocích a malých vodních nádržích - 2. </a:t>
            </a:r>
            <a:r>
              <a:rPr lang="cs-CZ" b="1" dirty="0" err="1">
                <a:solidFill>
                  <a:schemeClr val="tx2"/>
                </a:solidFill>
              </a:rPr>
              <a:t>etapa“je</a:t>
            </a:r>
            <a:r>
              <a:rPr lang="cs-CZ" b="1" dirty="0">
                <a:solidFill>
                  <a:schemeClr val="tx2"/>
                </a:solidFill>
              </a:rPr>
              <a:t> realizován v letech 2020-2024. Realizace probíhá kontinuálně s vypisováním výzev.</a:t>
            </a:r>
          </a:p>
          <a:p>
            <a:endParaRPr lang="cs-CZ" dirty="0"/>
          </a:p>
          <a:p>
            <a:r>
              <a:rPr lang="cs-CZ" b="1" u="sng" dirty="0" err="1"/>
              <a:t>Subkomponenta</a:t>
            </a:r>
            <a:r>
              <a:rPr lang="cs-CZ" b="1" u="sng" dirty="0"/>
              <a:t> 2.6.4</a:t>
            </a:r>
            <a:r>
              <a:rPr lang="cs-CZ" b="1" dirty="0"/>
              <a:t> </a:t>
            </a:r>
            <a:r>
              <a:rPr lang="cs-CZ" b="1" dirty="0">
                <a:solidFill>
                  <a:schemeClr val="tx2"/>
                </a:solidFill>
              </a:rPr>
              <a:t>- Výzva probíhá kontinuálně.</a:t>
            </a:r>
          </a:p>
          <a:p>
            <a:endParaRPr lang="cs-CZ" dirty="0"/>
          </a:p>
          <a:p>
            <a:pPr algn="just"/>
            <a:r>
              <a:rPr lang="cs-CZ" b="1" u="sng" dirty="0" err="1"/>
              <a:t>Subkomponenty</a:t>
            </a:r>
            <a:r>
              <a:rPr lang="cs-CZ" b="1" u="sng" dirty="0"/>
              <a:t> 2.6.5 a 2.6.6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b="1" dirty="0">
                <a:solidFill>
                  <a:schemeClr val="tx2"/>
                </a:solidFill>
              </a:rPr>
              <a:t>Realizace investic 2.6.5 a 2.6.6. probíhá kontinuálně bez vyhlašování výzev. Ze zdrojů NPO hrazeny žádosti podané od 02/2020 do 12/2023.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25236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7994" y="939028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chemeClr val="accent4"/>
                </a:solidFill>
              </a:rPr>
              <a:t>.</a:t>
            </a:r>
          </a:p>
          <a:p>
            <a:pPr algn="ctr"/>
            <a:r>
              <a:rPr lang="cs-CZ" sz="2200" b="1" dirty="0">
                <a:solidFill>
                  <a:srgbClr val="004B8D"/>
                </a:solidFill>
                <a:latin typeface="+mj-lt"/>
                <a:ea typeface="+mj-ea"/>
                <a:cs typeface="+mj-cs"/>
              </a:rPr>
              <a:t>Děkuji za pozornost.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82419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8804D-9685-4947-8E27-421C88B45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0" dirty="0"/>
              <a:t>Národní plán obnovy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0AB7B8-0EA6-4359-9B2C-590699A8E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538" y="854765"/>
            <a:ext cx="8418512" cy="2375452"/>
          </a:xfrm>
        </p:spPr>
        <p:txBody>
          <a:bodyPr/>
          <a:lstStyle/>
          <a:p>
            <a:r>
              <a:rPr lang="cs-CZ" sz="2600" dirty="0"/>
              <a:t>Komponenta </a:t>
            </a:r>
            <a:r>
              <a:rPr lang="cs-CZ" dirty="0"/>
              <a:t>2.7 Cirkulární ekonomika, recyklace a průmyslová voda</a:t>
            </a:r>
            <a:endParaRPr lang="en-US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80463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229859"/>
            <a:ext cx="8418512" cy="524733"/>
          </a:xfrm>
        </p:spPr>
        <p:txBody>
          <a:bodyPr wrap="square" anchor="ctr">
            <a:normAutofit/>
          </a:bodyPr>
          <a:lstStyle/>
          <a:p>
            <a:r>
              <a:rPr lang="cs-CZ" sz="2200" dirty="0"/>
              <a:t>2.7.1.1 Budování recyklační infrastruktury</a:t>
            </a:r>
            <a:endParaRPr lang="en-US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7148" y="740479"/>
            <a:ext cx="81163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cs-CZ" sz="400" i="1" dirty="0"/>
          </a:p>
          <a:p>
            <a:pPr marL="534988" indent="-534988" algn="just"/>
            <a:r>
              <a:rPr lang="cs-CZ" b="1" dirty="0"/>
              <a:t>CÍL: </a:t>
            </a:r>
            <a:r>
              <a:rPr lang="cs-CZ" dirty="0"/>
              <a:t>Řešení problematiky zapravování kompostu (případně digestátu a </a:t>
            </a:r>
            <a:r>
              <a:rPr lang="cs-CZ" dirty="0" err="1"/>
              <a:t>fugátu</a:t>
            </a:r>
            <a:r>
              <a:rPr lang="cs-CZ" dirty="0"/>
              <a:t>) vyprodukovaného z biologicky rozložitelných odpadů v rámci BPS a kompostovacích zařízení do zemědělské půdy</a:t>
            </a:r>
            <a:endParaRPr lang="cs-CZ" i="1" dirty="0"/>
          </a:p>
          <a:p>
            <a:endParaRPr lang="cs-CZ" sz="400" b="1" dirty="0"/>
          </a:p>
          <a:p>
            <a:endParaRPr lang="cs-CZ" b="1" dirty="0"/>
          </a:p>
          <a:p>
            <a:r>
              <a:rPr lang="cs-CZ" b="1" dirty="0"/>
              <a:t>INDIKÁTORY: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Počet realizovaných investičních projektů; vybudovaná nová kapacita (t/rok)</a:t>
            </a:r>
          </a:p>
          <a:p>
            <a:endParaRPr lang="cs-CZ" sz="200" i="1" dirty="0">
              <a:solidFill>
                <a:srgbClr val="FF0000"/>
              </a:solidFill>
            </a:endParaRPr>
          </a:p>
          <a:p>
            <a:endParaRPr lang="cs-CZ" b="1" dirty="0"/>
          </a:p>
          <a:p>
            <a:r>
              <a:rPr lang="cs-CZ" b="1" dirty="0"/>
              <a:t>PODPOROVANÉ SUBJEKTY: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zemědělské subjekty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podniky činné v oblasti odpadového hospodářství (kompostárny, BPS)</a:t>
            </a:r>
          </a:p>
          <a:p>
            <a:endParaRPr lang="cs-CZ" sz="1600" i="1" dirty="0">
              <a:solidFill>
                <a:srgbClr val="FF0000"/>
              </a:solidFill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43728" y="348325"/>
            <a:ext cx="1828800" cy="81253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1,6 mld. Kč</a:t>
            </a:r>
          </a:p>
        </p:txBody>
      </p:sp>
    </p:spTree>
    <p:extLst>
      <p:ext uri="{BB962C8B-B14F-4D97-AF65-F5344CB8AC3E}">
        <p14:creationId xmlns:p14="http://schemas.microsoft.com/office/powerpoint/2010/main" val="349655479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431" y="133093"/>
            <a:ext cx="8418512" cy="503951"/>
          </a:xfrm>
        </p:spPr>
        <p:txBody>
          <a:bodyPr wrap="square" anchor="ctr">
            <a:normAutofit/>
          </a:bodyPr>
          <a:lstStyle/>
          <a:p>
            <a:r>
              <a:rPr lang="cs-CZ" sz="2200" dirty="0"/>
              <a:t>2.7.1.1 Budování recyklační infrastruktury</a:t>
            </a:r>
            <a:endParaRPr lang="en-US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3432" y="670327"/>
            <a:ext cx="85510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AKTIVITY: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podpora je především zaměřena na řešení problematiky zapravování kompostu </a:t>
            </a:r>
            <a:r>
              <a:rPr lang="cs-CZ" i="1" dirty="0"/>
              <a:t>(případně digestátu a </a:t>
            </a:r>
            <a:r>
              <a:rPr lang="cs-CZ" i="1" dirty="0" err="1"/>
              <a:t>fugátu</a:t>
            </a:r>
            <a:r>
              <a:rPr lang="cs-CZ" i="1" dirty="0"/>
              <a:t>) </a:t>
            </a:r>
            <a:r>
              <a:rPr lang="cs-CZ" dirty="0"/>
              <a:t>, vyprodukovaného ze zařízení na zpracování bioodpadů do zemědělské půdy;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podpora bude mimo jiné směřována přímo zemědělským subjektům, tak aby se zvýšila jejich schopnost a motivace k zapravování kompostu z odpadových kompostáren;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cílem investice je realizace cca. 300 projektů a zvýšení kapacity recyklační infrastruktury přibližně o 250 000 tun;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podporou dojde zároveň ke zvýšení organických látek v půdě a snížení rizika eroze.</a:t>
            </a:r>
          </a:p>
          <a:p>
            <a:pPr marL="285750" indent="-285750" algn="just">
              <a:buFontTx/>
              <a:buChar char="-"/>
            </a:pPr>
            <a:endParaRPr lang="cs-CZ" dirty="0"/>
          </a:p>
          <a:p>
            <a:pPr algn="just"/>
            <a:r>
              <a:rPr lang="cs-CZ" b="1" dirty="0"/>
              <a:t>ZPŮSOB FINANCOVÁNÍ / UZNATELNÉ VÝDAJE: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Nevratná dotace z fondu obnovy.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Uznatelná bude technika a vybavení přímo související se zapravením materiálu do ZPF.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727852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35558"/>
            <a:ext cx="8418512" cy="503951"/>
          </a:xfrm>
        </p:spPr>
        <p:txBody>
          <a:bodyPr wrap="square" anchor="ctr">
            <a:normAutofit/>
          </a:bodyPr>
          <a:lstStyle/>
          <a:p>
            <a:r>
              <a:rPr lang="cs-CZ" sz="2200" dirty="0"/>
              <a:t>2.7.1.1 Budování recyklační infrastruktury</a:t>
            </a:r>
            <a:endParaRPr lang="en-US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853691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Plán odpadového hospodářství ČR 2015–2024 (aktualizace);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Státní politika životního prostředí České republiky 2030 s výhledem do 2050;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Strategický rámec Cirkulární ekonomiky České republiky 2040 (v přípravě);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Nová legislativa odpadového hospodářství ČR.</a:t>
            </a:r>
            <a:br>
              <a:rPr lang="cs-CZ" dirty="0"/>
            </a:br>
            <a:endParaRPr lang="cs-CZ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Vyhlašování výzev a předkládání projektů:	</a:t>
            </a:r>
            <a:r>
              <a:rPr lang="cs-CZ" b="1" dirty="0"/>
              <a:t>do 3. Q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Zazávazkování</a:t>
            </a:r>
            <a:r>
              <a:rPr lang="cs-CZ" dirty="0"/>
              <a:t> investičních záměrů: 	    	</a:t>
            </a:r>
            <a:r>
              <a:rPr lang="cs-CZ" b="1" dirty="0"/>
              <a:t>do 4. Q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Realizace investičních projektů:  	   	</a:t>
            </a:r>
            <a:r>
              <a:rPr lang="cs-CZ" b="1" dirty="0"/>
              <a:t>do 4. Q 2025</a:t>
            </a:r>
          </a:p>
        </p:txBody>
      </p:sp>
    </p:spTree>
    <p:extLst>
      <p:ext uri="{BB962C8B-B14F-4D97-AF65-F5344CB8AC3E}">
        <p14:creationId xmlns:p14="http://schemas.microsoft.com/office/powerpoint/2010/main" val="400846047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204003"/>
            <a:ext cx="8247062" cy="672248"/>
          </a:xfrm>
        </p:spPr>
        <p:txBody>
          <a:bodyPr wrap="square" anchor="ctr">
            <a:noAutofit/>
          </a:bodyPr>
          <a:lstStyle/>
          <a:p>
            <a:r>
              <a:rPr lang="cs-CZ" sz="2200" dirty="0"/>
              <a:t>?2.7.1.2 Budování odpadové – Energetické infrastruktury pro nakládání s vybranými druhy odpadů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37148" y="1225549"/>
            <a:ext cx="817345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cs-CZ" sz="400" dirty="0"/>
          </a:p>
          <a:p>
            <a:pPr marL="285750" indent="-285750">
              <a:buFontTx/>
              <a:buChar char="-"/>
            </a:pPr>
            <a:endParaRPr lang="cs-CZ" sz="100" dirty="0"/>
          </a:p>
          <a:p>
            <a:pPr marL="361950" indent="-361950"/>
            <a:r>
              <a:rPr lang="cs-CZ" b="1" dirty="0"/>
              <a:t>CÍL: </a:t>
            </a:r>
            <a:r>
              <a:rPr lang="cs-CZ" dirty="0"/>
              <a:t>Řešení rostoucí produkce nerecyklovatelných nebezpečných a zdravotnických odpadů investicemi do navyšování kapacit odpovídajících zařízení na energetické využití těchto problematických odpadů</a:t>
            </a:r>
          </a:p>
          <a:p>
            <a:endParaRPr lang="cs-CZ" dirty="0"/>
          </a:p>
          <a:p>
            <a:endParaRPr lang="cs-CZ" sz="400" dirty="0"/>
          </a:p>
          <a:p>
            <a:endParaRPr lang="cs-CZ" sz="400" i="1" dirty="0"/>
          </a:p>
          <a:p>
            <a:r>
              <a:rPr lang="cs-CZ" b="1" dirty="0"/>
              <a:t>INDIKÁTORY:</a:t>
            </a:r>
          </a:p>
          <a:p>
            <a:r>
              <a:rPr lang="cs-CZ" dirty="0"/>
              <a:t>Počet realizovaných investičních projektů; vybudovaná nová kapacita (t/rok)</a:t>
            </a:r>
          </a:p>
          <a:p>
            <a:pPr marL="285750" indent="-285750">
              <a:buFontTx/>
              <a:buChar char="-"/>
            </a:pPr>
            <a:endParaRPr lang="cs-CZ" i="1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436167" y="687334"/>
            <a:ext cx="1892878" cy="81253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0,8 mld. Kč</a:t>
            </a:r>
          </a:p>
        </p:txBody>
      </p:sp>
    </p:spTree>
    <p:extLst>
      <p:ext uri="{BB962C8B-B14F-4D97-AF65-F5344CB8AC3E}">
        <p14:creationId xmlns:p14="http://schemas.microsoft.com/office/powerpoint/2010/main" val="323619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724" y="882272"/>
            <a:ext cx="8229600" cy="392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/>
              <a:t>VAZBA NA NÁRODNÍ ZDROJE (finanční i tematická): </a:t>
            </a:r>
            <a:r>
              <a:rPr lang="cs-CZ" sz="1300" dirty="0"/>
              <a:t>Investice do prioritních projektů prostřednictvím státního rozpočtu v rámci programu Digitální Česko (v roce 2020 cca 490 mil. Kč, v roce 2021 cca 1,2 mld., pro rok 2022 předpokládají Implementační plány cca 800 mil Kč.)</a:t>
            </a:r>
          </a:p>
          <a:p>
            <a:endParaRPr lang="cs-CZ" sz="1600" dirty="0"/>
          </a:p>
          <a:p>
            <a:pPr algn="just">
              <a:spcAft>
                <a:spcPts val="400"/>
              </a:spcAft>
            </a:pPr>
            <a:r>
              <a:rPr lang="cs-CZ" sz="1600" b="1" dirty="0"/>
              <a:t>HARMONOGRAM (včetně plánu výzev): </a:t>
            </a:r>
            <a:r>
              <a:rPr lang="cs-CZ" sz="1300" dirty="0"/>
              <a:t>Harmonogram včetně plánu výzev je v procesu nastavování. Následuje výčet termínů milníků a cílů jednotlivých reforem a investic. </a:t>
            </a:r>
            <a:endParaRPr lang="cs-CZ" sz="1600" b="1" dirty="0"/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dirty="0">
                <a:solidFill>
                  <a:schemeClr val="accent4"/>
                </a:solidFill>
              </a:rPr>
              <a:t>Reforma 1.2.1 Kompetenční centra pro podporu </a:t>
            </a:r>
            <a:r>
              <a:rPr lang="cs-CZ" sz="1600" dirty="0" err="1">
                <a:solidFill>
                  <a:schemeClr val="accent4"/>
                </a:solidFill>
              </a:rPr>
              <a:t>eGovernmentu</a:t>
            </a:r>
            <a:r>
              <a:rPr lang="cs-CZ" sz="1600" dirty="0">
                <a:solidFill>
                  <a:schemeClr val="accent4"/>
                </a:solidFill>
              </a:rPr>
              <a:t>, </a:t>
            </a:r>
            <a:r>
              <a:rPr lang="cs-CZ" sz="1600" dirty="0" err="1">
                <a:solidFill>
                  <a:schemeClr val="accent4"/>
                </a:solidFill>
              </a:rPr>
              <a:t>kyberbezpečnosti</a:t>
            </a:r>
            <a:r>
              <a:rPr lang="cs-CZ" sz="1600" dirty="0">
                <a:solidFill>
                  <a:schemeClr val="accent4"/>
                </a:solidFill>
              </a:rPr>
              <a:t> a elektronizace zdravotnictví 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Milník:</a:t>
            </a:r>
            <a:r>
              <a:rPr lang="cs-CZ" sz="1600" dirty="0"/>
              <a:t> </a:t>
            </a:r>
            <a:r>
              <a:rPr lang="cs-CZ" sz="1300" dirty="0"/>
              <a:t>Úplné fungování tří kompetenčních center poskytujících konzultační služby orgánům, které provádějí změny v informačních systémech a v ekosystému </a:t>
            </a:r>
            <a:r>
              <a:rPr lang="cs-CZ" sz="1300" dirty="0" err="1"/>
              <a:t>eGovernmentu</a:t>
            </a:r>
            <a:r>
              <a:rPr lang="cs-CZ" sz="1300" dirty="0"/>
              <a:t> předpokládané v rámci reforem a investic podle bodu A komponenty č. 1.1 a bodu B komponenty č. 1.2 plánu pro oživení </a:t>
            </a:r>
            <a:r>
              <a:rPr lang="cs-CZ" sz="1300" b="1" dirty="0"/>
              <a:t>Q4 2022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Cíl:</a:t>
            </a:r>
            <a:r>
              <a:rPr lang="cs-CZ" sz="1600" dirty="0"/>
              <a:t> </a:t>
            </a:r>
            <a:r>
              <a:rPr lang="cs-CZ" sz="1300" dirty="0"/>
              <a:t>Počet poskytnutých konzultací v rozsahu nejméně 5 </a:t>
            </a:r>
            <a:r>
              <a:rPr lang="cs-CZ" sz="1300" dirty="0" err="1"/>
              <a:t>člověko</a:t>
            </a:r>
            <a:r>
              <a:rPr lang="cs-CZ" sz="1300" dirty="0"/>
              <a:t>-dnů v </a:t>
            </a:r>
            <a:r>
              <a:rPr lang="cs-CZ" sz="1300" b="1" dirty="0"/>
              <a:t>Q4 2025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b="1" dirty="0"/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26600" y="208574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Architektura komponenty 1.2 – Digitální systémy veřejné správy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0359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288" y="97973"/>
            <a:ext cx="8418512" cy="789709"/>
          </a:xfrm>
        </p:spPr>
        <p:txBody>
          <a:bodyPr wrap="square" anchor="ctr">
            <a:normAutofit/>
          </a:bodyPr>
          <a:lstStyle/>
          <a:p>
            <a:r>
              <a:rPr lang="cs-CZ" sz="2200" dirty="0"/>
              <a:t>2.7.1.2 Budování odpadové – Energetické infrastruktury pro nakládání s vybranými druhy odpadů</a:t>
            </a:r>
            <a:endParaRPr lang="en-US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2744" y="998242"/>
            <a:ext cx="8229600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PODPOROVANÉ SUBJEKTY: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Nemocnice a zdravotnická zařízení</a:t>
            </a:r>
          </a:p>
          <a:p>
            <a:endParaRPr lang="cs-CZ" sz="800" i="1" dirty="0">
              <a:solidFill>
                <a:srgbClr val="FF0000"/>
              </a:solidFill>
            </a:endParaRPr>
          </a:p>
          <a:p>
            <a:r>
              <a:rPr lang="cs-CZ" b="1" dirty="0"/>
              <a:t>POPIS AKTIVITY: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Podpořit zejména investic na podporu energetického zpracování nerecyklovatelných nebezpečných zdravotnických a infekčních odpadů;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Cílem investice je realizace cca. 10 projektů a zvýšení kapacity odpovídající energetické infrastruktury přibližně o 3 000 tun.</a:t>
            </a:r>
          </a:p>
          <a:p>
            <a:pPr marL="285750" indent="-285750">
              <a:buFontTx/>
              <a:buChar char="-"/>
            </a:pPr>
            <a:endParaRPr lang="cs-CZ" sz="700" dirty="0"/>
          </a:p>
          <a:p>
            <a:r>
              <a:rPr lang="cs-CZ" b="1" dirty="0"/>
              <a:t>ZPŮSOB FINANCOVÁNÍ / UZNATELNÉ VÝDAJE: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Investice formou nevratné dotace z národních zdrojů.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Uznatelné budou veškeré investiční náklady přímo související s účelem projektů.</a:t>
            </a:r>
          </a:p>
        </p:txBody>
      </p:sp>
    </p:spTree>
    <p:extLst>
      <p:ext uri="{BB962C8B-B14F-4D97-AF65-F5344CB8AC3E}">
        <p14:creationId xmlns:p14="http://schemas.microsoft.com/office/powerpoint/2010/main" val="358793087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812" y="143947"/>
            <a:ext cx="8418512" cy="727364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2.7.1.2 Budování odpadové – Energetické infrastruktury pro nakládání s vybranými druhy odpadů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6268" y="1046696"/>
            <a:ext cx="8229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Plán odpadového hospodářství ČR 2015–2024 (aktualizace);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Státní politika životního prostředí České republiky 2030 s výhledem do 2050;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Strategický rámec Cirkulární ekonomiky České republiky 2040 (v přípravě);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Nová legislativa odpadového hospodářství ČR.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Investice bude financována z národních zdrojů.</a:t>
            </a:r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Vyhlašování výzev a předkládání projektů:	nejpozději </a:t>
            </a:r>
            <a:r>
              <a:rPr lang="cs-CZ" sz="1600" b="1" dirty="0"/>
              <a:t>do 3. Q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Zazávazkování</a:t>
            </a:r>
            <a:r>
              <a:rPr lang="cs-CZ" sz="1600" dirty="0"/>
              <a:t> investičních záměrů: 	    	nejpozději </a:t>
            </a:r>
            <a:r>
              <a:rPr lang="cs-CZ" sz="1600" b="1" dirty="0"/>
              <a:t>do 4. Q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Realizace investičních projektů:  	   	nejpozději </a:t>
            </a:r>
            <a:r>
              <a:rPr lang="cs-CZ" sz="1600" b="1" dirty="0"/>
              <a:t>do 4. Q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98147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1126347"/>
            <a:ext cx="8418512" cy="2386527"/>
          </a:xfrm>
        </p:spPr>
        <p:txBody>
          <a:bodyPr/>
          <a:lstStyle/>
          <a:p>
            <a:r>
              <a:rPr lang="cs-CZ" sz="2600" dirty="0"/>
              <a:t>Komponenta 2.7</a:t>
            </a:r>
          </a:p>
          <a:p>
            <a:endParaRPr lang="en-US" sz="2600" dirty="0"/>
          </a:p>
          <a:p>
            <a:r>
              <a:rPr lang="cs-CZ" sz="2400" dirty="0"/>
              <a:t>2.7.2.1 Cirkulární řešení v podnicích</a:t>
            </a:r>
          </a:p>
          <a:p>
            <a:r>
              <a:rPr lang="cs-CZ" sz="2400" dirty="0"/>
              <a:t>2.7.2.2 Úspora vody v průmyslu</a:t>
            </a:r>
          </a:p>
        </p:txBody>
      </p:sp>
    </p:spTree>
    <p:extLst>
      <p:ext uri="{BB962C8B-B14F-4D97-AF65-F5344CB8AC3E}">
        <p14:creationId xmlns:p14="http://schemas.microsoft.com/office/powerpoint/2010/main" val="134400397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:2.7.2.1 Cirkulární řešení v podnicích</a:t>
            </a:r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60 podpořených příjemců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Počet podpořených příjemců podpory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Podnikatelské subjekty (MSP + VP)</a:t>
            </a:r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RRF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982140" y="996936"/>
            <a:ext cx="2086662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1 mld. Kč</a:t>
            </a:r>
          </a:p>
        </p:txBody>
      </p:sp>
    </p:spTree>
    <p:extLst>
      <p:ext uri="{BB962C8B-B14F-4D97-AF65-F5344CB8AC3E}">
        <p14:creationId xmlns:p14="http://schemas.microsoft.com/office/powerpoint/2010/main" val="182618251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Pořízení inovativních technologií na získávání, zpracování a využívání druhotných surovin z výrobků a materiálů s ukončenou životností a na výrobu výrobků s obsahem druhotných surovin;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Podpora inovativních technologií k získávání a zpracování druhotných surovin (např. vedlejší produkty, </a:t>
            </a:r>
            <a:r>
              <a:rPr lang="cs-CZ" sz="1400" dirty="0" err="1"/>
              <a:t>neodpady</a:t>
            </a:r>
            <a:r>
              <a:rPr lang="cs-CZ" sz="1400" dirty="0"/>
              <a:t>, neshodné výrobky a další);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Investice do inovativních technologií umožňujících nové nebo vyšší využití druhotných surovin jako náhrady primárních zdrojů;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Investice do inovativních technologií ke snížení materiálové náročnosti výroby a náhrady primárních vstupních surovin druhotnými;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Optimalizace materiálového </a:t>
            </a:r>
            <a:r>
              <a:rPr lang="cs-CZ" sz="1400" dirty="0" err="1"/>
              <a:t>ekodesignu</a:t>
            </a:r>
            <a:r>
              <a:rPr lang="cs-CZ" sz="1400" dirty="0"/>
              <a:t> výrobků za účelem usnadnění recyklace a opětovného použití;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Projekty a realizace průmyslové symbiózy;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Zlepšení materiálové recyklace odpadů a jejich opětovného použití;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Důraz na zpětné uzavírání materiálových cyklů, zejména podporou materiálové recyklace;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Zavádění materiálového </a:t>
            </a:r>
            <a:r>
              <a:rPr lang="cs-CZ" sz="1400" dirty="0" err="1"/>
              <a:t>ekodesignu</a:t>
            </a:r>
            <a:r>
              <a:rPr lang="cs-CZ" sz="1400" dirty="0"/>
              <a:t> výrobků (podpora inovativních výrobních technologií uplatňujících </a:t>
            </a:r>
            <a:r>
              <a:rPr lang="cs-CZ" sz="1400" dirty="0" err="1"/>
              <a:t>remanufacturing</a:t>
            </a:r>
            <a:r>
              <a:rPr lang="cs-CZ" sz="1400" dirty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82347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r>
              <a:rPr lang="cs-CZ" b="1" dirty="0"/>
              <a:t>není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r>
              <a:rPr lang="cs-CZ" dirty="0"/>
              <a:t>Předpokládaný datum vyhlášený výzev 3.-4. Q 2021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4436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:2.7.2.2 Úspora vody v průmyslu</a:t>
            </a:r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40 podpořených příjemců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Počet podpořených příjemců podpory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Podnikatelské subjekty (MSP + VP)</a:t>
            </a:r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RRF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549242" y="1073136"/>
            <a:ext cx="2157610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1 mld. Kč</a:t>
            </a:r>
          </a:p>
        </p:txBody>
      </p:sp>
    </p:spTree>
    <p:extLst>
      <p:ext uri="{BB962C8B-B14F-4D97-AF65-F5344CB8AC3E}">
        <p14:creationId xmlns:p14="http://schemas.microsoft.com/office/powerpoint/2010/main" val="7200889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Proces optimalizace spotřeby vody v rámci samotného výrobního procesu, resp. v procesu poskytování služeb – zavádění technologických změn, jejichž cílem je primární snížení spotřeby vody, případně i úplná eliminace potřeby vody;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Přímá recyklace vody ve výrobních odvětvích s vysokou spotřebou vody (energetika, průmysl potravinářský, papírenský, chemický, textilní, zpracovatelský a recyklační a další), přímá recyklace ve vybraných odvětvích služeb, instalace uzavřených cirkulačních okruhů namísto lineárních/otevřených;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Opětovné využívání znečištěné/využité provozní vody v jiných procesech – instalace filtračních technologií (např. pro vody znečištěné pouze tuhými látkami) a pro přípravu vody k dalšímu jinému využití v rámci podniku, včetně sociálních zařízení;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Optimalizace využívání vody v obslužných provozech podniků (mimo hlavní výrobní proces) – údržba, logistika, doprava, sociální zařízení;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Snižování ztrát vody v uzavřených okruzích nebo rozvodech vody;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57846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Využívání potenciálu odpadní páry (záchyt a odběr tepla a další využití v technologickém procesu podniku);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Optimalizace technologie chlazení (náhrada otevřených chladicích věží se skrápěním adiabatickým chlazením);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Jímání, akumulace a využívání dešťové a užitkové vody;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Zlepšení infrastruktury, zejména vybudování nebo modernizace systémů pro monitorování netěsností rozvodů vod;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Zvýšení spolehlivosti zásobování uživatelů vody posílením kapacity záložních zdrojů povrchové vody a zlepšením jakosti vody dodávané záložními zdroji;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Instalace systémů suchého čištění dopravních prostředků;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Zřízení vodních ploch sloužící pro zadržení vody v areálech podniků;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Nákup poradenských služeb pro MSP zacílených na zpracování plánu recyklace vody ve výrobních odvětvích;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Revitalizace podnikových areálů a okolí komerčních budov k adaptaci na změnu klimatu, např. výsadbou funkční vegetace a zřizováním tzv. vegetačních střech. </a:t>
            </a:r>
          </a:p>
        </p:txBody>
      </p:sp>
    </p:spTree>
    <p:extLst>
      <p:ext uri="{BB962C8B-B14F-4D97-AF65-F5344CB8AC3E}">
        <p14:creationId xmlns:p14="http://schemas.microsoft.com/office/powerpoint/2010/main" val="93160074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r>
              <a:rPr lang="cs-CZ" b="1" dirty="0"/>
              <a:t>není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r>
              <a:rPr lang="cs-CZ" dirty="0"/>
              <a:t>Předpokládaný datum vyhlášený výzev 3.-4. Q 2021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07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724" y="882272"/>
            <a:ext cx="8229600" cy="3875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dirty="0">
                <a:solidFill>
                  <a:schemeClr val="accent4"/>
                </a:solidFill>
              </a:rPr>
              <a:t>Reforma 1.2.2 Budování a rozvoj systémů podporujících elektronizaci zdravotnictví 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Milník:</a:t>
            </a:r>
            <a:r>
              <a:rPr lang="cs-CZ" sz="1600" dirty="0"/>
              <a:t> Rozšíření systému sdíleného lékového záznamu (</a:t>
            </a:r>
            <a:r>
              <a:rPr lang="cs-CZ" sz="1600" dirty="0" err="1"/>
              <a:t>eReceptu</a:t>
            </a:r>
            <a:r>
              <a:rPr lang="cs-CZ" sz="1600" dirty="0"/>
              <a:t>) o narkotika a psychotropní látky a o elektronické poukazy na zdravotnické prostředky </a:t>
            </a:r>
            <a:r>
              <a:rPr lang="cs-CZ" sz="1600" b="1" dirty="0"/>
              <a:t>Q4 2023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Milník:</a:t>
            </a:r>
            <a:r>
              <a:rPr lang="cs-CZ" sz="1600" dirty="0"/>
              <a:t> Projekty zahrnuté do tohoto opatření budou konsolidovat systém zdravotnických registrů tohoto resortu, včetně informačních systémů krajských hygienických stanic, hygienických registrů, Národního zdravotnického informačního systému a integrované vzdělávací platformy. Příslušné zdravotnické registry budou propojeny se službami </a:t>
            </a:r>
            <a:r>
              <a:rPr lang="cs-CZ" sz="1600" dirty="0" err="1"/>
              <a:t>eGovernmentu</a:t>
            </a:r>
            <a:r>
              <a:rPr lang="cs-CZ" sz="1600" dirty="0"/>
              <a:t>. Dosažení tohoto milníku se ověří úspěšným testováním provedeným a zdokumentovaným vývojářem a schválením dodání projektu veřejným zadavatelem po úspěšné pilotní fázi </a:t>
            </a:r>
            <a:r>
              <a:rPr lang="cs-CZ" sz="1600" b="1" dirty="0"/>
              <a:t>Q4 2025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dirty="0"/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b="1" dirty="0"/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26600" y="278243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Architektura komponenty 1.2 – Digitální systémy veřejné správy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4447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784559"/>
            <a:ext cx="8418512" cy="1728315"/>
          </a:xfrm>
        </p:spPr>
        <p:txBody>
          <a:bodyPr vert="horz" wrap="square" lIns="0" tIns="360000" rIns="0" bIns="0" rtlCol="0" anchor="t">
            <a:noAutofit/>
          </a:bodyPr>
          <a:lstStyle/>
          <a:p>
            <a:r>
              <a:rPr lang="cs-CZ" sz="2600" dirty="0"/>
              <a:t>Komponenta 2.8 Revitalizace území se </a:t>
            </a:r>
            <a:endParaRPr lang="en-US" sz="2600" dirty="0"/>
          </a:p>
          <a:p>
            <a:r>
              <a:rPr lang="cs-CZ" sz="2600" dirty="0">
                <a:cs typeface="Calibri"/>
              </a:rPr>
              <a:t>starou stavební zátěží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1810613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investice 2.8.1 Investiční podpora regenerace specifických brownfieldů 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14 regenerovaných specifických </a:t>
            </a:r>
            <a:r>
              <a:rPr lang="cs-CZ" dirty="0" err="1"/>
              <a:t>browfieldů</a:t>
            </a:r>
            <a:r>
              <a:rPr lang="cs-CZ" dirty="0"/>
              <a:t>	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</a:t>
            </a:r>
            <a:r>
              <a:rPr lang="cs-CZ" dirty="0"/>
              <a:t>počet</a:t>
            </a:r>
            <a:r>
              <a:rPr lang="cs-CZ" b="1" dirty="0"/>
              <a:t> </a:t>
            </a:r>
            <a:r>
              <a:rPr lang="cs-CZ" dirty="0"/>
              <a:t>projektů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územní samosprávné celky, MSP, NNO</a:t>
            </a:r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</a:t>
            </a:r>
            <a:r>
              <a:rPr lang="cs-CZ" dirty="0"/>
              <a:t>dotace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69281" y="1073136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7795" algn="ctr">
              <a:spcAft>
                <a:spcPts val="400"/>
              </a:spcAft>
            </a:pPr>
            <a:r>
              <a:rPr lang="cs-CZ" sz="2000" b="1"/>
              <a:t>2,032 v mld. Kč</a:t>
            </a:r>
            <a:endParaRPr lang="cs-CZ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4293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investice 2.8.1 Investiční podpora regenerace specifických brownfieldů 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investice cílí na tvorbu </a:t>
            </a:r>
            <a:r>
              <a:rPr lang="cs-CZ" b="1" dirty="0"/>
              <a:t>jednotného finančního nástroje</a:t>
            </a:r>
            <a:r>
              <a:rPr lang="cs-CZ" dirty="0"/>
              <a:t>, ze kterého bude možné čerpat prostředky na kombinované využití brownfieldů.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Nástroj se zaměří na rozsáhlé areály </a:t>
            </a:r>
            <a:r>
              <a:rPr lang="cs-CZ" b="1" dirty="0"/>
              <a:t>specifických brownfieldů </a:t>
            </a:r>
            <a:r>
              <a:rPr lang="cs-CZ" dirty="0"/>
              <a:t>a jejich rekonstrukci pro kombinované podnikatelské/nepodnikatelské využití.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Díky dohodě v území budou vybrány strategické lokality, jejichž regenerace pro podnikatelské i nepodnikatelské využití výrazně přispěje k dalšímu rozvoji regionu.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Zprostředkující subjekt: Státní fond podpory investic. 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42821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investice 2.8.1 Investiční podpora regenerace specifických brownfieldů 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109487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Neexistuje přímá vazba na žádný národní zdroj financování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MMR/SFPI poskytuje podporu na menší projekty regenerace brownfieldů pro nepodnikatelské využití (částečně bude hrazeno z investice 2.8.2)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MPO poskytuje podporu na menší projekty regenerace brownfieldů pro podnikatelské využití (bude nahrazeno investicí 2.8.3) a program Smart </a:t>
            </a:r>
            <a:r>
              <a:rPr lang="cs-CZ" dirty="0" err="1"/>
              <a:t>Parks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2022 - předpoklad spuštění nástroje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 roku 2023 – výběr projektů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 roku 2025 – realizace projektů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66050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investice 2.8.2. Investiční podpora regenerace brownfieldů ve vlastnictví obcí a krajů pro nepodnikatelské využití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94 000 m2 revitalizované zastavěné plochy pro účely </a:t>
            </a:r>
          </a:p>
          <a:p>
            <a:pPr marL="623888" indent="-515938">
              <a:spcAft>
                <a:spcPts val="400"/>
              </a:spcAft>
              <a:buNone/>
            </a:pPr>
            <a:r>
              <a:rPr lang="cs-CZ" dirty="0"/>
              <a:t>zvýšení energetické účinnosti budov	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</a:t>
            </a:r>
            <a:r>
              <a:rPr lang="cs-CZ" dirty="0"/>
              <a:t>počet m2 revitalizované zastavěné plochy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územní samosprávné celky</a:t>
            </a:r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</a:t>
            </a:r>
            <a:r>
              <a:rPr lang="cs-CZ" dirty="0"/>
              <a:t>dotace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69281" y="1073136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7795" algn="ctr">
              <a:spcAft>
                <a:spcPts val="400"/>
              </a:spcAft>
            </a:pPr>
            <a:r>
              <a:rPr lang="cs-CZ" sz="2000" b="1" dirty="0"/>
              <a:t>0,8 v mld. Kč</a:t>
            </a:r>
            <a:endParaRPr lang="cs-CZ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834081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investice 2.8.2. Investiční podpora regenerace brownfieldů ve vlastnictví obcí a krajů pro nepodnikatelské využití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investice cílí na podporu projektů zaměřených na regeneraci brownfieldů pro nepodnikatelské využití ve vlastnictví obcí a krajů.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Jedná se o menší objekty ve vlastnictví obcí a krajů lokalizované v </a:t>
            </a:r>
            <a:r>
              <a:rPr lang="cs-CZ" dirty="0" err="1"/>
              <a:t>intravilánech</a:t>
            </a:r>
            <a:r>
              <a:rPr lang="cs-CZ" dirty="0"/>
              <a:t> měst, jejichž regenerace pro účely občanské vybavenosti významně přispěje k podpoře lokálních investic, zlepšení nedostatečné občanské vybavenosti, snížení záboru zemědělského půdního fondu, vzniku městské zeleně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Zprostředkující subjekt: Státní fond podpory investic. 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14069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investice 2.8.2. Investiční podpora regenerace brownfieldů ve vlastnictví obcí a krajů pro nepodnikatelské využití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109487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MMR/SFPI poskytuje podporu na menší projekty regenerace brownfieldů pro nepodnikatelské využití (částečně bude hrazeno z této investice 2.8.2)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MPO poskytuje podporu na menší projekty regenerace brownfieldů pro podnikatelské využití (bude nahrazeno investicí 2.8.3) a program Smart </a:t>
            </a:r>
            <a:r>
              <a:rPr lang="cs-CZ" dirty="0" err="1"/>
              <a:t>Parks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2022 - předpoklad spuštění nástroje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 roku 2023 – výběr projektů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 roku 2025 – realizace projektů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08109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784559"/>
            <a:ext cx="8418512" cy="1728315"/>
          </a:xfrm>
        </p:spPr>
        <p:txBody>
          <a:bodyPr/>
          <a:lstStyle/>
          <a:p>
            <a:r>
              <a:rPr lang="cs-CZ" sz="2600" dirty="0"/>
              <a:t>Komponenta 2.8.3. Revitalizace </a:t>
            </a:r>
            <a:r>
              <a:rPr lang="cs-CZ" sz="2600" dirty="0" err="1"/>
              <a:t>brownfieldů</a:t>
            </a:r>
            <a:r>
              <a:rPr lang="cs-CZ" sz="2600" dirty="0"/>
              <a:t> pro podnikatelské využití (spoluvlastník s MMR)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4495017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340" y="489406"/>
            <a:ext cx="8418512" cy="583729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– Revitalizace </a:t>
            </a:r>
            <a:r>
              <a:rPr lang="cs-CZ" dirty="0" err="1"/>
              <a:t>brownfieldů</a:t>
            </a:r>
            <a:r>
              <a:rPr lang="cs-CZ" dirty="0"/>
              <a:t> pro podnikatelské využití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</a:t>
            </a:r>
          </a:p>
          <a:p>
            <a:pPr marL="623888" indent="-515938">
              <a:spcAft>
                <a:spcPts val="400"/>
              </a:spcAft>
              <a:buFontTx/>
              <a:buChar char="-"/>
            </a:pPr>
            <a:r>
              <a:rPr lang="cs-CZ" dirty="0"/>
              <a:t>Rekonstrukce objektů typu </a:t>
            </a:r>
            <a:r>
              <a:rPr lang="cs-CZ" dirty="0" err="1"/>
              <a:t>brownfields</a:t>
            </a:r>
            <a:endParaRPr lang="cs-CZ" dirty="0"/>
          </a:p>
          <a:p>
            <a:pPr marL="623888" indent="-515938">
              <a:spcAft>
                <a:spcPts val="400"/>
              </a:spcAft>
              <a:buFontTx/>
              <a:buChar char="-"/>
            </a:pPr>
            <a:r>
              <a:rPr lang="cs-CZ" dirty="0"/>
              <a:t>Demolice a výstavba nové energeticky úsporné budovy </a:t>
            </a:r>
          </a:p>
          <a:p>
            <a:pPr marL="623888" indent="-515938">
              <a:spcAft>
                <a:spcPts val="400"/>
              </a:spcAft>
              <a:buFontTx/>
              <a:buChar char="-"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m3 obestavěného prostoru rekonstruované nebo nové budovy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obce, kraje</a:t>
            </a:r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ex post, investiční a neinvestiční náklady související s přípravou a realizací projektu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69281" y="1073136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v mld. Kč -  0,5</a:t>
            </a:r>
          </a:p>
        </p:txBody>
      </p:sp>
    </p:spTree>
    <p:extLst>
      <p:ext uri="{BB962C8B-B14F-4D97-AF65-F5344CB8AC3E}">
        <p14:creationId xmlns:p14="http://schemas.microsoft.com/office/powerpoint/2010/main" val="371814242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/>
              <a:t> - vyhlášení výzvy (milník)</a:t>
            </a:r>
          </a:p>
          <a:p>
            <a:r>
              <a:rPr lang="cs-CZ" dirty="0"/>
              <a:t> - sběr žádostí a vyhodnocení projektů</a:t>
            </a:r>
          </a:p>
          <a:p>
            <a:r>
              <a:rPr lang="cs-CZ" dirty="0"/>
              <a:t> - vydání rozhodnutí o poskytnutí dotace</a:t>
            </a:r>
          </a:p>
          <a:p>
            <a:r>
              <a:rPr lang="cs-CZ" dirty="0"/>
              <a:t> - realizace, financování</a:t>
            </a:r>
          </a:p>
          <a:p>
            <a:r>
              <a:rPr lang="cs-CZ" dirty="0"/>
              <a:t> - ukončení realizace projektu, závěrečné vyhodnocení akce</a:t>
            </a:r>
          </a:p>
        </p:txBody>
      </p:sp>
    </p:spTree>
    <p:extLst>
      <p:ext uri="{BB962C8B-B14F-4D97-AF65-F5344CB8AC3E}">
        <p14:creationId xmlns:p14="http://schemas.microsoft.com/office/powerpoint/2010/main" val="4152199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724" y="882272"/>
            <a:ext cx="8229600" cy="4325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dirty="0">
                <a:solidFill>
                  <a:schemeClr val="accent4"/>
                </a:solidFill>
              </a:rPr>
              <a:t>Reforma 1.2.3 Budování a rozvoj jednotlivých informačních systémů 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Milník:</a:t>
            </a:r>
            <a:r>
              <a:rPr lang="cs-CZ" sz="1600" dirty="0"/>
              <a:t> Úspěšné zřízení a fungování univerzálního kontaktního místa umožňujícího klientům komunikovat s veřejnou správou na jednom místě </a:t>
            </a:r>
            <a:r>
              <a:rPr lang="cs-CZ" sz="1600" b="1" dirty="0"/>
              <a:t>Q4 2022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Milník:</a:t>
            </a:r>
            <a:r>
              <a:rPr lang="cs-CZ" sz="1600" dirty="0"/>
              <a:t> Úspěšná modernizace a provoz elektronického systému pro pasy (</a:t>
            </a:r>
            <a:r>
              <a:rPr lang="cs-CZ" sz="1600" dirty="0" err="1"/>
              <a:t>ePasy</a:t>
            </a:r>
            <a:r>
              <a:rPr lang="cs-CZ" sz="1600" dirty="0"/>
              <a:t>) a víza (EVC2) </a:t>
            </a:r>
            <a:r>
              <a:rPr lang="cs-CZ" sz="1600" b="1" dirty="0"/>
              <a:t>Q4 2022</a:t>
            </a:r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Milník:</a:t>
            </a:r>
            <a:r>
              <a:rPr lang="cs-CZ" sz="1600" dirty="0"/>
              <a:t> Úspěšné fungování integrovaného cizineckého systému snižujícího administrativní zátěž cizinců i státních zaměstnanců </a:t>
            </a:r>
            <a:r>
              <a:rPr lang="cs-CZ" sz="1600" b="1" dirty="0"/>
              <a:t>Q4 2024</a:t>
            </a:r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Cíl:</a:t>
            </a:r>
            <a:r>
              <a:rPr lang="cs-CZ" sz="1600" dirty="0"/>
              <a:t> Uzavření smlouvy na realizaci 8 projektů informačních systémů, které tvoří </a:t>
            </a:r>
            <a:r>
              <a:rPr lang="cs-CZ" sz="1600" dirty="0" err="1"/>
              <a:t>backendový</a:t>
            </a:r>
            <a:r>
              <a:rPr lang="cs-CZ" sz="1600" dirty="0"/>
              <a:t> základ vývoje informačních systémů pro veřejnou správu </a:t>
            </a:r>
            <a:r>
              <a:rPr lang="cs-CZ" sz="1600" b="1" dirty="0"/>
              <a:t>Q2 2024</a:t>
            </a:r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Cíl:</a:t>
            </a:r>
            <a:r>
              <a:rPr lang="cs-CZ" sz="1600" dirty="0"/>
              <a:t> Úspěšné fungování osmi nových nebo zmodernizovaných informačních systémů </a:t>
            </a:r>
            <a:r>
              <a:rPr lang="cs-CZ" sz="1600" b="1" dirty="0"/>
              <a:t>Q4 2025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dirty="0"/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b="1" dirty="0"/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26600" y="278243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Architektura komponenty 1.2 – Digitální systémy veřejné správy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8473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endParaRPr lang="cs-CZ" b="1" dirty="0"/>
          </a:p>
          <a:p>
            <a:r>
              <a:rPr lang="cs-CZ" b="1" dirty="0"/>
              <a:t>Předfinancování ze SR 500 mil Kč v lednu 2022</a:t>
            </a:r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</a:p>
          <a:p>
            <a:r>
              <a:rPr lang="cs-CZ" b="1" dirty="0"/>
              <a:t> - vyhlášení průběžné výzvy  - leden 2022</a:t>
            </a:r>
          </a:p>
          <a:p>
            <a:r>
              <a:rPr lang="cs-CZ" b="1" dirty="0"/>
              <a:t> -  ukončení sběru žádostí  - prosinec 2023</a:t>
            </a:r>
          </a:p>
          <a:p>
            <a:r>
              <a:rPr lang="cs-CZ" b="1" dirty="0"/>
              <a:t> - ukončení realizace projektů – prosinec 2025</a:t>
            </a:r>
          </a:p>
          <a:p>
            <a:r>
              <a:rPr lang="cs-CZ" b="1" dirty="0"/>
              <a:t> - vyhodnocení komponenty - plnění cílů  únor 2026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17369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8804D-9685-4947-8E27-421C88B45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0" dirty="0"/>
              <a:t>Národní plán obnovy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0AB7B8-0EA6-4359-9B2C-590699A8E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538" y="854765"/>
            <a:ext cx="8418512" cy="2375452"/>
          </a:xfrm>
        </p:spPr>
        <p:txBody>
          <a:bodyPr/>
          <a:lstStyle/>
          <a:p>
            <a:r>
              <a:rPr lang="cs-CZ" sz="2600" dirty="0"/>
              <a:t>Komponenta </a:t>
            </a:r>
            <a:r>
              <a:rPr lang="cs-CZ" dirty="0"/>
              <a:t>2.9 Podpora biodiverzity a boj se suchem</a:t>
            </a:r>
            <a:endParaRPr lang="en-US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558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2.9.1 Zajistit ochranu proti suchu a přírodě blízkou povodňovou ochranu intravilánu města Brna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5668939" y="679110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algn="ctr">
              <a:spcAft>
                <a:spcPts val="400"/>
              </a:spcAft>
            </a:pPr>
            <a:r>
              <a:rPr lang="cs-CZ" sz="2000" b="1" cap="all" dirty="0"/>
              <a:t>ALOKACE 0,762</a:t>
            </a:r>
            <a:r>
              <a:rPr lang="cs-CZ" dirty="0"/>
              <a:t>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v mld. Kč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43793A-74B9-49F7-8AAD-F26D28252848}"/>
              </a:ext>
            </a:extLst>
          </p:cNvPr>
          <p:cNvSpPr txBox="1"/>
          <p:nvPr/>
        </p:nvSpPr>
        <p:spPr>
          <a:xfrm>
            <a:off x="247650" y="1359887"/>
            <a:ext cx="8354812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pPr algn="just"/>
            <a:endParaRPr lang="cs-CZ" b="1" dirty="0"/>
          </a:p>
          <a:p>
            <a:pPr marL="355600" indent="-355600" algn="just"/>
            <a:r>
              <a:rPr lang="cs-CZ" b="1" dirty="0"/>
              <a:t>CÍL:</a:t>
            </a:r>
            <a:r>
              <a:rPr lang="cs-CZ" dirty="0"/>
              <a:t> </a:t>
            </a:r>
            <a:r>
              <a:rPr lang="cs-CZ" dirty="0" err="1"/>
              <a:t>Zprůtočnění</a:t>
            </a:r>
            <a:r>
              <a:rPr lang="cs-CZ" dirty="0"/>
              <a:t> nebo zvýšení retenčního potenciálu koryt vodních toků a přilehlých niv, zlepšení přirozených rozlivů, realizace opatření podporujících přirozený tlumivý rozliv povodní v nivách a zároveň též o pozitivní přínos pro biodiverzitu a ekologický stav řeky Svratky</a:t>
            </a:r>
          </a:p>
          <a:p>
            <a:pPr algn="just"/>
            <a:endParaRPr lang="cs-CZ" b="1" dirty="0"/>
          </a:p>
          <a:p>
            <a:pPr indent="-515938" algn="just">
              <a:spcAft>
                <a:spcPts val="400"/>
              </a:spcAft>
              <a:buNone/>
            </a:pPr>
            <a:r>
              <a:rPr lang="cs-CZ" b="1" dirty="0"/>
              <a:t>INDIKÁTORY: </a:t>
            </a:r>
            <a:r>
              <a:rPr lang="cs-CZ" dirty="0"/>
              <a:t>Jedná se o jeden komplexní projekt</a:t>
            </a:r>
          </a:p>
          <a:p>
            <a:pPr indent="-515938" algn="just">
              <a:spcAft>
                <a:spcPts val="400"/>
              </a:spcAft>
              <a:buNone/>
            </a:pPr>
            <a:endParaRPr lang="cs-CZ" dirty="0"/>
          </a:p>
          <a:p>
            <a:pPr indent="-515938" algn="just">
              <a:spcAft>
                <a:spcPts val="4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Město Brno</a:t>
            </a:r>
          </a:p>
          <a:p>
            <a:pPr indent="-515938" algn="just">
              <a:spcAft>
                <a:spcPts val="400"/>
              </a:spcAft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52596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268079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2.9.1 Zajistit ochranu proti suchu a přírodě blízkou povodňovou ochranu intravilánu města Brna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53CFE6-3F7B-4741-8DDF-8E167CF1469F}"/>
              </a:ext>
            </a:extLst>
          </p:cNvPr>
          <p:cNvSpPr txBox="1"/>
          <p:nvPr/>
        </p:nvSpPr>
        <p:spPr>
          <a:xfrm>
            <a:off x="363538" y="1372319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ZPŮSOB FINANCOVÁNÍ / UZNATELNÉ VÝDAJE: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nevratná dotace / stavební  práce,  dodávky  a  služby  bezprostředně související s předmětem podpory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rámci NPO bude podpora cílit na jeden projekt v rámci 2.9.1. Projektem dojde k realizaci opatření zajišťující přírodě blízkou povodňovou ochranu </a:t>
            </a:r>
            <a:r>
              <a:rPr lang="cs-CZ" dirty="0" err="1"/>
              <a:t>intravilánu</a:t>
            </a:r>
            <a:r>
              <a:rPr lang="cs-CZ" dirty="0"/>
              <a:t> města Brna. </a:t>
            </a:r>
          </a:p>
        </p:txBody>
      </p:sp>
    </p:spTree>
    <p:extLst>
      <p:ext uri="{BB962C8B-B14F-4D97-AF65-F5344CB8AC3E}">
        <p14:creationId xmlns:p14="http://schemas.microsoft.com/office/powerpoint/2010/main" val="190457832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6268" y="283663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2.9.1 Zajistit ochranu proti suchu a přírodě blízkou povodňovou ochranu intravilánu města Brna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31DD3C-6698-46C8-BF01-28097D97904A}"/>
              </a:ext>
            </a:extLst>
          </p:cNvPr>
          <p:cNvSpPr txBox="1"/>
          <p:nvPr/>
        </p:nvSpPr>
        <p:spPr>
          <a:xfrm>
            <a:off x="440724" y="1248032"/>
            <a:ext cx="8229600" cy="235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Operační program Životní prostředí</a:t>
            </a:r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endParaRPr lang="cs-CZ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Vyhlašování výzev a předkládání projektů:	</a:t>
            </a:r>
            <a:r>
              <a:rPr lang="cs-CZ" b="1" dirty="0"/>
              <a:t>4. Q 2021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58070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764" y="261680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sz="2200" dirty="0"/>
              <a:t>2.9.2 Hospodaření se srážkovými vodami v intravilánu</a:t>
            </a:r>
            <a:endParaRPr lang="en-US" sz="2200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024165" y="631012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algn="ctr">
              <a:spcAft>
                <a:spcPts val="400"/>
              </a:spcAft>
            </a:pPr>
            <a:r>
              <a:rPr lang="cs-CZ" sz="2000" b="1" cap="all" dirty="0"/>
              <a:t>ALOKACE 0,992</a:t>
            </a:r>
            <a:r>
              <a:rPr lang="cs-CZ" dirty="0"/>
              <a:t>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v mld. Kč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E0AE463-8F9B-4508-AEB9-86A4DAE85E60}"/>
              </a:ext>
            </a:extLst>
          </p:cNvPr>
          <p:cNvSpPr txBox="1"/>
          <p:nvPr/>
        </p:nvSpPr>
        <p:spPr>
          <a:xfrm>
            <a:off x="444300" y="1132382"/>
            <a:ext cx="7341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pPr algn="just"/>
            <a:endParaRPr lang="cs-CZ" dirty="0"/>
          </a:p>
          <a:p>
            <a:pPr marL="355600" indent="-355600" algn="just"/>
            <a:r>
              <a:rPr lang="cs-CZ" b="1" dirty="0"/>
              <a:t>CÍL:</a:t>
            </a:r>
            <a:r>
              <a:rPr lang="cs-CZ" dirty="0"/>
              <a:t> Hospodaření se srážkovými vodami v </a:t>
            </a:r>
            <a:r>
              <a:rPr lang="cs-CZ" dirty="0" err="1"/>
              <a:t>intravilánu</a:t>
            </a:r>
            <a:r>
              <a:rPr lang="cs-CZ" dirty="0"/>
              <a:t> obcí a měst a jejich další využití namísto jejich urychleného odvádění kanalizací do toků</a:t>
            </a:r>
          </a:p>
          <a:p>
            <a:pPr algn="just"/>
            <a:r>
              <a:rPr lang="cs-CZ" dirty="0"/>
              <a:t>	</a:t>
            </a:r>
          </a:p>
          <a:p>
            <a:pPr algn="just"/>
            <a:r>
              <a:rPr lang="cs-CZ" b="1" dirty="0"/>
              <a:t>INDIKÁTORY: </a:t>
            </a:r>
            <a:r>
              <a:rPr lang="cs-CZ" dirty="0"/>
              <a:t>Objem zadržené srážkové vody 40 000 m</a:t>
            </a:r>
            <a:r>
              <a:rPr lang="cs-CZ" baseline="30000" dirty="0"/>
              <a:t>3</a:t>
            </a:r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PODPOROVANÉ SUBJEKTY: </a:t>
            </a:r>
            <a:r>
              <a:rPr lang="cs-CZ" dirty="0"/>
              <a:t>Veřejný sektor</a:t>
            </a:r>
          </a:p>
          <a:p>
            <a:pPr algn="just"/>
            <a:endParaRPr lang="cs-CZ" dirty="0">
              <a:solidFill>
                <a:srgbClr val="428D96"/>
              </a:solidFill>
            </a:endParaRPr>
          </a:p>
          <a:p>
            <a:pPr algn="just"/>
            <a:r>
              <a:rPr lang="cs-CZ" b="1" dirty="0"/>
              <a:t>ZPŮSOB FINANCOVÁNÍ / UZNATELNÉ VÝDAJE: </a:t>
            </a:r>
            <a:r>
              <a:rPr lang="cs-CZ" dirty="0"/>
              <a:t>nevratná dotace / stavební  práce,  dodávky  a  služby  bezprostředně související s předmětem podpory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34402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261680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sz="2200" dirty="0"/>
              <a:t>2.9.2 Hospodaření se srážkovými vodami v intravilánu</a:t>
            </a:r>
            <a:endParaRPr lang="en-US" sz="22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40E20BD-51D2-4868-9D86-A6FBFD86C944}"/>
              </a:ext>
            </a:extLst>
          </p:cNvPr>
          <p:cNvSpPr txBox="1"/>
          <p:nvPr/>
        </p:nvSpPr>
        <p:spPr>
          <a:xfrm>
            <a:off x="363538" y="981702"/>
            <a:ext cx="8229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mezi podporovaná opatření patří povrchová vsakovací a retenční zařízení doplněná zelení (plošný vsak, </a:t>
            </a:r>
            <a:r>
              <a:rPr lang="cs-CZ" sz="1600" dirty="0" err="1"/>
              <a:t>průleh</a:t>
            </a:r>
            <a:r>
              <a:rPr lang="cs-CZ" sz="1600" dirty="0"/>
              <a:t>, </a:t>
            </a:r>
            <a:r>
              <a:rPr lang="cs-CZ" sz="1600" dirty="0" err="1"/>
              <a:t>průleh</a:t>
            </a:r>
            <a:r>
              <a:rPr lang="cs-CZ" sz="1600" dirty="0"/>
              <a:t> s rýhou, vsakovací nádrž);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dešťové zahrady (kombinace modré a zelené infrastruktury);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podzemní vsakovací zařízení s retenčním prostorem vyplněným štěrkem nebo prefabrikáty;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povrchové či podzemní retenční prostory s regulací odtoku do povrchových vod nebo kanalizace (suché retenční nádrže, retenční nádrže se zásobním prostorem, podzemní retenční nádrže, umělé mokřady);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akumulační podzemní nádrže na zachytávání srážkových vod a jejich opětovné využití (např. na zálivku či splachování WC).</a:t>
            </a:r>
          </a:p>
        </p:txBody>
      </p:sp>
    </p:spTree>
    <p:extLst>
      <p:ext uri="{BB962C8B-B14F-4D97-AF65-F5344CB8AC3E}">
        <p14:creationId xmlns:p14="http://schemas.microsoft.com/office/powerpoint/2010/main" val="253542022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261680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sz="2400" dirty="0"/>
              <a:t>2.9.2 Hospodaření se srážkovými vodami v intravilánu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178D0CB-E63B-4578-93F7-B017AE2A7950}"/>
              </a:ext>
            </a:extLst>
          </p:cNvPr>
          <p:cNvSpPr txBox="1"/>
          <p:nvPr/>
        </p:nvSpPr>
        <p:spPr>
          <a:xfrm>
            <a:off x="822464" y="1279088"/>
            <a:ext cx="5454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Operační program Životní prostředí</a:t>
            </a:r>
          </a:p>
          <a:p>
            <a:endParaRPr lang="cs-CZ" dirty="0"/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Výzva je očekáváná na podzim 2021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82266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2.9.3 Péče o zvláště chráněná území a území soustavy Natura 2000 a péče o zvláště chráněné druhy rostlin a živočichů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3" y="1562271"/>
            <a:ext cx="7726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 </a:t>
            </a:r>
          </a:p>
          <a:p>
            <a:endParaRPr lang="cs-CZ" b="1" dirty="0"/>
          </a:p>
          <a:p>
            <a:pPr marL="355600" indent="-355600"/>
            <a:r>
              <a:rPr lang="cs-CZ" b="1" dirty="0"/>
              <a:t>CÍL:</a:t>
            </a:r>
            <a:r>
              <a:rPr lang="cs-CZ" dirty="0"/>
              <a:t> Realizace projektů, jejichž cílem je péče o chráněná území a území soustavy Natura 2000 a péče o chráněné druhy rostlin a živočichů </a:t>
            </a:r>
          </a:p>
          <a:p>
            <a:r>
              <a:rPr lang="cs-CZ" dirty="0"/>
              <a:t>	</a:t>
            </a:r>
          </a:p>
          <a:p>
            <a:r>
              <a:rPr lang="cs-CZ" b="1" dirty="0"/>
              <a:t>INDIKÁTORY: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praktická opatření vyplývající z plánovacích dokumentů na ploše 2 625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péče o zvláště chráněné druhy vyplývající ze ZP, PP a RAP v počtu 145 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podkladové materiály (studie) v počtu 81 ks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129677" y="926553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algn="ctr">
              <a:spcAft>
                <a:spcPts val="400"/>
              </a:spcAft>
            </a:pPr>
            <a:r>
              <a:rPr lang="cs-CZ" sz="2000" b="1" cap="all" dirty="0"/>
              <a:t>ALOKACE 0,545</a:t>
            </a:r>
            <a:r>
              <a:rPr lang="cs-CZ" dirty="0"/>
              <a:t>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v mld. Kč</a:t>
            </a:r>
          </a:p>
        </p:txBody>
      </p:sp>
    </p:spTree>
    <p:extLst>
      <p:ext uri="{BB962C8B-B14F-4D97-AF65-F5344CB8AC3E}">
        <p14:creationId xmlns:p14="http://schemas.microsoft.com/office/powerpoint/2010/main" val="47230772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62584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2.9.3 Péče o zvláště chráněná území a území soustavy Natura 2000 a péče o zvláště chráněné druhy rostlin a živočichů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3736" y="975806"/>
            <a:ext cx="841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PODPOROVANÉ SUBJEKTY: </a:t>
            </a:r>
            <a:r>
              <a:rPr lang="cs-CZ" dirty="0"/>
              <a:t>AOPK ČR, správy NP, Správa jeskyní ČR</a:t>
            </a:r>
            <a:endParaRPr lang="cs-CZ" b="1" dirty="0"/>
          </a:p>
          <a:p>
            <a:endParaRPr lang="cs-CZ" b="1" dirty="0">
              <a:solidFill>
                <a:srgbClr val="428D96"/>
              </a:solidFill>
            </a:endParaRPr>
          </a:p>
          <a:p>
            <a:r>
              <a:rPr lang="cs-CZ" b="1" dirty="0"/>
              <a:t>ZPŮSOB FINANCOVÁNÍ / UZNATELNÉ VÝDAJE: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 ante na základě odborného posouzení projektu a předloženého návrhu smlouvy se zhotovitelem, dotace</a:t>
            </a:r>
            <a:r>
              <a:rPr lang="cs-CZ" b="1" dirty="0"/>
              <a:t> </a:t>
            </a:r>
            <a:r>
              <a:rPr lang="cs-CZ" dirty="0"/>
              <a:t>až 100% uznatelných výdajů</a:t>
            </a:r>
          </a:p>
          <a:p>
            <a:endParaRPr lang="cs-CZ" dirty="0"/>
          </a:p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Realizace praktických opatření vyplývajících ze schválených plánů péče, zásad péče a souhrnů doporučených opatření;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praktická opatření na obnovu nebo zachování lokalit pro zvláště chráněné druhy dle zpracovaných záchranných programů, programů péče a regionálních akčních plánů,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zpracování podkladových materiálů ke zlepšení stavu přírody a krajiny.</a:t>
            </a:r>
          </a:p>
        </p:txBody>
      </p:sp>
    </p:spTree>
    <p:extLst>
      <p:ext uri="{BB962C8B-B14F-4D97-AF65-F5344CB8AC3E}">
        <p14:creationId xmlns:p14="http://schemas.microsoft.com/office/powerpoint/2010/main" val="2153320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724" y="882272"/>
            <a:ext cx="8229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dirty="0">
                <a:solidFill>
                  <a:schemeClr val="accent4"/>
                </a:solidFill>
              </a:rPr>
              <a:t>Investice 1.2.4 Budování a rozvoj základních registrů a zázemí pro </a:t>
            </a:r>
            <a:r>
              <a:rPr lang="cs-CZ" sz="1600" dirty="0" err="1">
                <a:solidFill>
                  <a:schemeClr val="accent4"/>
                </a:solidFill>
              </a:rPr>
              <a:t>eGovernment</a:t>
            </a:r>
            <a:endParaRPr lang="cs-CZ" sz="1600" dirty="0">
              <a:solidFill>
                <a:schemeClr val="accent4"/>
              </a:solidFill>
            </a:endParaRP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Milník:</a:t>
            </a:r>
            <a:r>
              <a:rPr lang="cs-CZ" sz="1600" dirty="0"/>
              <a:t> Dokončení plně funkčního softwarově definovaného datového centra, včetně datových kontejnerů </a:t>
            </a:r>
            <a:r>
              <a:rPr lang="cs-CZ" sz="1600" b="1" dirty="0"/>
              <a:t>Q4 2022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Milník:</a:t>
            </a:r>
            <a:r>
              <a:rPr lang="cs-CZ" sz="1600" dirty="0"/>
              <a:t> Dokončení devíti projektů, které zvýší přenosovou kapacitu centrálního místa služeb a zajistí modernizaci a optimalizaci komunikační a informační infrastruktury a informačních systémů </a:t>
            </a:r>
            <a:r>
              <a:rPr lang="cs-CZ" sz="1600" b="1" dirty="0"/>
              <a:t>Q4 2023</a:t>
            </a:r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Milník:</a:t>
            </a:r>
            <a:r>
              <a:rPr lang="cs-CZ" sz="1600" dirty="0"/>
              <a:t> </a:t>
            </a:r>
            <a:r>
              <a:rPr lang="cs-CZ" sz="1600" dirty="0" err="1"/>
              <a:t>eGovernment</a:t>
            </a:r>
            <a:r>
              <a:rPr lang="cs-CZ" sz="1600" dirty="0"/>
              <a:t> </a:t>
            </a:r>
            <a:r>
              <a:rPr lang="cs-CZ" sz="1600" dirty="0" err="1"/>
              <a:t>cloud</a:t>
            </a:r>
            <a:r>
              <a:rPr lang="cs-CZ" sz="1600" dirty="0"/>
              <a:t> je zpřístupněn koncovým uživatelům a schopen poskytovat služby </a:t>
            </a:r>
            <a:r>
              <a:rPr lang="cs-CZ" sz="1600" dirty="0" err="1"/>
              <a:t>cloud</a:t>
            </a:r>
            <a:r>
              <a:rPr lang="cs-CZ" sz="1600" dirty="0"/>
              <a:t> </a:t>
            </a:r>
            <a:r>
              <a:rPr lang="cs-CZ" sz="1600" dirty="0" err="1"/>
              <a:t>computingu</a:t>
            </a:r>
            <a:r>
              <a:rPr lang="cs-CZ" sz="1600" dirty="0"/>
              <a:t> veřejné správě </a:t>
            </a:r>
            <a:r>
              <a:rPr lang="cs-CZ" sz="1600" b="1" dirty="0"/>
              <a:t>Q2 2026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dirty="0"/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b="1" dirty="0"/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26600" y="278243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Architektura komponenty 1.2 – Digitální systémy veřejné správy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6379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2.9.3 Péče o zvláště chráněná území a území soustavy Natura 2000 a péče o zvláště chráněné druhy rostlin a živočichů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492337"/>
            <a:ext cx="76422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bude navázána na stávající národní program Podpora obnovy přirozených funkcí krajiny (POPFK), podpora stejných typů opatření</a:t>
            </a:r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1x ročně průběžná výzva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72068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2.9.4 Adaptace vodních, nelesních a lesních ekosystémů na změnu klimatu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0420" y="2143836"/>
            <a:ext cx="841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</a:t>
            </a:r>
          </a:p>
          <a:p>
            <a:r>
              <a:rPr lang="cs-CZ" b="1" dirty="0"/>
              <a:t>INDIKÁTORY: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zlepšení druhové a prostorové skladby lesa na ploše 200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péče o cenné nelesní biotopy na ploše 1 250 ha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tvorba mokřadů, tůní a MVD na ploše 48 ha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revitalizace vodních toků na ploše 4 ha, výsadba 32 tis. ks dřevin mimo 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posouzení potenciálu zadržovat vodu (studie) na území 5 000 km</a:t>
            </a:r>
            <a:r>
              <a:rPr lang="cs-CZ" baseline="30000" dirty="0"/>
              <a:t>2</a:t>
            </a:r>
            <a:endParaRPr lang="cs-CZ" dirty="0"/>
          </a:p>
          <a:p>
            <a:endParaRPr lang="cs-CZ" b="1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108738" y="631012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algn="ctr">
              <a:spcAft>
                <a:spcPts val="400"/>
              </a:spcAft>
            </a:pPr>
            <a:r>
              <a:rPr lang="cs-CZ" sz="2000" b="1" cap="all" dirty="0"/>
              <a:t>ALOKACE 0,685</a:t>
            </a:r>
            <a:r>
              <a:rPr lang="cs-CZ" b="1" dirty="0"/>
              <a:t>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v mld. Kč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D4B3E8A-7AD9-45EC-BFE4-425059F65845}"/>
              </a:ext>
            </a:extLst>
          </p:cNvPr>
          <p:cNvSpPr txBox="1"/>
          <p:nvPr/>
        </p:nvSpPr>
        <p:spPr>
          <a:xfrm>
            <a:off x="211558" y="1009640"/>
            <a:ext cx="5742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pPr marL="355600" indent="-355600"/>
            <a:r>
              <a:rPr lang="cs-CZ" b="1" dirty="0"/>
              <a:t>CÍL:</a:t>
            </a:r>
            <a:r>
              <a:rPr lang="cs-CZ" dirty="0"/>
              <a:t> Realizace projektů zaměřených na adaptaci vodních, nelesních a lesních ekosystémů na změnu klimatu 	</a:t>
            </a:r>
          </a:p>
        </p:txBody>
      </p:sp>
    </p:spTree>
    <p:extLst>
      <p:ext uri="{BB962C8B-B14F-4D97-AF65-F5344CB8AC3E}">
        <p14:creationId xmlns:p14="http://schemas.microsoft.com/office/powerpoint/2010/main" val="352502927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2.9.4 Adaptace vodních, nelesních a lesních ekosystémů na změnu klimatu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5021" y="1190553"/>
            <a:ext cx="78521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PODPOROVANÉ SUBJEKTY: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FO, PO, obecně prospěšné organizace, obce, kraje, spolky, svazky obcí, příspěvkové organizace, organizační složky státu, státní organizace a státní podniky</a:t>
            </a:r>
            <a:endParaRPr lang="cs-CZ" b="1" dirty="0">
              <a:solidFill>
                <a:srgbClr val="428D96"/>
              </a:solidFill>
            </a:endParaRP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ZPŮSOB FINANCOVÁNÍ / UZNATELNÉ VÝDAJE: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proplacení ex post na základě platného rozhodnutí a zaslaných faktur/vyúčtování, k ZVA se doloží předávací protokol z kontroly na místě, dotace</a:t>
            </a:r>
            <a:r>
              <a:rPr lang="cs-CZ" b="1" dirty="0"/>
              <a:t> </a:t>
            </a:r>
            <a:r>
              <a:rPr lang="cs-CZ" dirty="0"/>
              <a:t>až 100 % uznatelných výdajů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02641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2.9.4 Adaptace vodních, nelesních a lesních ekosystémů na změnu klimatu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7299" y="1323176"/>
            <a:ext cx="7775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Zajištění péče o cenné nelesní terestrické biotopy;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obnova krajinných prvků (meze, remízy, aleje atd.);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tvorba a obnova mokřadů (vč. tůní a malých vodních nádrží);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revitalizace a renaturace vodních toků;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zlepšení druhové a prostorové skladby lesa;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vypracování studií proveditelnosti vycházejících z plánů dílčích povodí a realizace vybraných opatření.</a:t>
            </a:r>
          </a:p>
        </p:txBody>
      </p:sp>
    </p:spTree>
    <p:extLst>
      <p:ext uri="{BB962C8B-B14F-4D97-AF65-F5344CB8AC3E}">
        <p14:creationId xmlns:p14="http://schemas.microsoft.com/office/powerpoint/2010/main" val="141155489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2.9.4 Adaptace vodních, nelesních a lesních ekosystémů na změnu klimatu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417588"/>
            <a:ext cx="7733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bude navázána na stávající národní program Podpora obnovy přirozených funkcí krajiny (POPFK), podpora stejných typů opatření (nově podpora studií proveditelnosti)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1x ročně průběžná výzva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37931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031364"/>
            <a:ext cx="8418512" cy="1728315"/>
          </a:xfrm>
        </p:spPr>
        <p:txBody>
          <a:bodyPr/>
          <a:lstStyle/>
          <a:p>
            <a:r>
              <a:rPr lang="cs-CZ" sz="2600" dirty="0"/>
              <a:t>3.1 INOVACE VE VZDĚLÁVÁNÍ V KONTEXTU DIGITALIZACE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6060164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3.1 Inovace ve vzdělávání v kontextu digitalizace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	Implementace revidovaného kurikula a rámce DigCompEdu. Vzdělávání žáků a pedagogů v oblasti informatického myšlení a digitální gramotnosti.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</a:t>
            </a:r>
            <a:r>
              <a:rPr lang="cs-CZ" dirty="0"/>
              <a:t>počet podpořených škol, počet zakoupených digitálních zařízení</a:t>
            </a: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mateřské školy, základní školy, střední školy</a:t>
            </a:r>
            <a:endParaRPr lang="cs-CZ" b="1" dirty="0"/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</a:t>
            </a:r>
            <a:r>
              <a:rPr lang="cs-CZ" dirty="0"/>
              <a:t> RRF / 4,857 mld. Kč bez DPH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475173" y="815678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4,857 mld. Kč</a:t>
            </a:r>
          </a:p>
        </p:txBody>
      </p:sp>
    </p:spTree>
    <p:extLst>
      <p:ext uri="{BB962C8B-B14F-4D97-AF65-F5344CB8AC3E}">
        <p14:creationId xmlns:p14="http://schemas.microsoft.com/office/powerpoint/2010/main" val="50606561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3.1 Inovace ve vzdělávání v kontextu digitalizace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039026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r>
              <a:rPr lang="cs-CZ" u="sng" dirty="0"/>
              <a:t>Reforma kurikula a posílení IT vzdělávání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Revize a implementace rámcových vzdělávacích programů posilujících digitální gramotnost a informatické myšlení</a:t>
            </a:r>
          </a:p>
          <a:p>
            <a:endParaRPr lang="cs-CZ" dirty="0"/>
          </a:p>
          <a:p>
            <a:r>
              <a:rPr lang="cs-CZ" u="sng" dirty="0"/>
              <a:t>Implementace revidovaného kurikula a rámce DigCompEdu</a:t>
            </a:r>
          </a:p>
          <a:p>
            <a:pPr marL="285750" indent="-285750">
              <a:buFontTx/>
              <a:buChar char="-"/>
            </a:pPr>
            <a:r>
              <a:rPr lang="cs-CZ" dirty="0"/>
              <a:t>Poskytnutí podpory školám na zavedení nových rámcových vzdělávacích programů</a:t>
            </a:r>
          </a:p>
          <a:p>
            <a:endParaRPr lang="cs-CZ" dirty="0"/>
          </a:p>
          <a:p>
            <a:r>
              <a:rPr lang="cs-CZ" u="sng" dirty="0"/>
              <a:t>Vybavení škol digitálními technologiemi</a:t>
            </a:r>
          </a:p>
          <a:p>
            <a:pPr marL="285750" indent="-285750">
              <a:buFontTx/>
              <a:buChar char="-"/>
            </a:pPr>
            <a:r>
              <a:rPr lang="cs-CZ" dirty="0"/>
              <a:t>Nákup digitálních zařízení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Školám se poskytne poradenství a mentoring v oblasti IT vybavení a vnitřních IT systémů</a:t>
            </a:r>
          </a:p>
        </p:txBody>
      </p:sp>
    </p:spTree>
    <p:extLst>
      <p:ext uri="{BB962C8B-B14F-4D97-AF65-F5344CB8AC3E}">
        <p14:creationId xmlns:p14="http://schemas.microsoft.com/office/powerpoint/2010/main" val="328501714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3.1 Inovace ve vzdělávání v kontextu digitalizace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V roce 2021 navýšení ostatních neinvestiční výdaje pro základní školy o 0,5 mld. Kč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V roce 2021 navýšení alokace pro nepedagogické pracovníky na IT správu školy o 1000 úvazků</a:t>
            </a:r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sz="1200" dirty="0"/>
              <a:t>3Q/2021 – schválení nového rámcového vzdělávacího programu pro gymnázia poradou vedení MŠMT</a:t>
            </a:r>
          </a:p>
          <a:p>
            <a:pPr marL="171450" indent="-171450">
              <a:buFontTx/>
              <a:buChar char="-"/>
            </a:pPr>
            <a:r>
              <a:rPr lang="cs-CZ" sz="1200" dirty="0"/>
              <a:t>4Q/2021 – výzva na implementaci celé komponenty</a:t>
            </a:r>
          </a:p>
          <a:p>
            <a:pPr marL="171450" indent="-171450">
              <a:buFontTx/>
              <a:buChar char="-"/>
            </a:pPr>
            <a:r>
              <a:rPr lang="cs-CZ" sz="1200" dirty="0"/>
              <a:t>4Q/2021 – ve spolupráci s NPI ČR vytvoření metodické podpory o poskytnutí finančních prostředků</a:t>
            </a:r>
          </a:p>
          <a:p>
            <a:pPr marL="171450" indent="-171450">
              <a:buFontTx/>
              <a:buChar char="-"/>
            </a:pPr>
            <a:r>
              <a:rPr lang="cs-CZ" sz="1200" dirty="0"/>
              <a:t>3Q/2021, 2022 – zpracování mechanismu poskytnutí finančních prostředků veřejným školám prostřednictvím ad hoc normativu</a:t>
            </a:r>
          </a:p>
          <a:p>
            <a:pPr marL="171450" indent="-171450">
              <a:buFontTx/>
              <a:buChar char="-"/>
            </a:pPr>
            <a:r>
              <a:rPr lang="cs-CZ" sz="1200" dirty="0"/>
              <a:t>4Q/2021, 2022, 2023 – vyhlášení a administrativní procesování výzvy pro neveřejné školy a školy zřizované MŠMT</a:t>
            </a:r>
          </a:p>
          <a:p>
            <a:pPr marL="171450" indent="-171450">
              <a:buFontTx/>
              <a:buChar char="-"/>
            </a:pPr>
            <a:r>
              <a:rPr lang="cs-CZ" sz="1200" dirty="0"/>
              <a:t>1Q/2022, 2023, 2024 – vyhlášení podpory prostřednictvím ad hoc normativu ve věstníku MŠMT a poskytnutí finančních prostředků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82895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031364"/>
            <a:ext cx="8418512" cy="1728315"/>
          </a:xfrm>
        </p:spPr>
        <p:txBody>
          <a:bodyPr/>
          <a:lstStyle/>
          <a:p>
            <a:r>
              <a:rPr lang="cs-CZ" sz="2600" dirty="0"/>
              <a:t>3.2 ADAPTACE KAPACITY A ZAMĚŘENÍ ŠKOLNÍCH PROGRAMŮ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8190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724" y="882272"/>
            <a:ext cx="8229600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dirty="0">
                <a:solidFill>
                  <a:schemeClr val="accent4"/>
                </a:solidFill>
              </a:rPr>
              <a:t>Investice 1.2.5 Kybernetická bezpečnost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Milník:</a:t>
            </a:r>
            <a:r>
              <a:rPr lang="cs-CZ" sz="1600" dirty="0"/>
              <a:t> Uvedení do provozu plně funkčního a modernizovaného bezpečnostního informačního systému a systému správy událostí Policie ČR a rozšíření jeho využití na ochranu kybernetické bezpečnosti dalších pěti informačních systémů, které budou vybrány na základě studie rizik a proveditelnosti </a:t>
            </a:r>
            <a:r>
              <a:rPr lang="cs-CZ" sz="1600" b="1" dirty="0"/>
              <a:t>Q4 2022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Cíl:</a:t>
            </a:r>
            <a:r>
              <a:rPr lang="cs-CZ" sz="1600" dirty="0"/>
              <a:t> Dokončení deseti projektů vedoucích ke zvýšení počtu informačních systémů, jejichž kybernetická bezpečnost byla posílena v souladu se zákonem č. 181/2014 Sb., o kybernetické bezpečnosti </a:t>
            </a:r>
            <a:r>
              <a:rPr lang="cs-CZ" sz="1600" b="1" dirty="0"/>
              <a:t>Q4 2025</a:t>
            </a:r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26600" y="278243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Architektura komponenty 1.2 – Digitální systémy veřejné správy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6811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3.2 Adaptace kapacity a zaměření školních programů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pPr marL="108000" indent="0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základní školy, střední školy, veřejné vysoké školy</a:t>
            </a:r>
            <a:endParaRPr lang="cs-CZ" b="1" dirty="0"/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</a:t>
            </a:r>
            <a:r>
              <a:rPr lang="cs-CZ" dirty="0"/>
              <a:t> </a:t>
            </a:r>
          </a:p>
          <a:p>
            <a:pPr marL="108000" indent="0">
              <a:spcAft>
                <a:spcPts val="400"/>
              </a:spcAft>
              <a:buNone/>
            </a:pPr>
            <a:r>
              <a:rPr lang="cs-CZ" dirty="0"/>
              <a:t>RRF, rozpočet VVŠ / 13,951 mld. Kč bez DPH </a:t>
            </a:r>
          </a:p>
          <a:p>
            <a:pPr marL="108000" indent="0">
              <a:spcAft>
                <a:spcPts val="400"/>
              </a:spcAft>
              <a:buNone/>
            </a:pPr>
            <a:r>
              <a:rPr lang="cs-CZ" dirty="0"/>
              <a:t>(13,156 mld. Kč z RRF + minimálně 10% kofinancování u investice do akademických pracovišť, tj. 795 mil. Kč)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475173" y="991291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13,156 mld. Kč</a:t>
            </a:r>
          </a:p>
        </p:txBody>
      </p:sp>
    </p:spTree>
    <p:extLst>
      <p:ext uri="{BB962C8B-B14F-4D97-AF65-F5344CB8AC3E}">
        <p14:creationId xmlns:p14="http://schemas.microsoft.com/office/powerpoint/2010/main" val="399245274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3.2 Adaptace kapacity a zaměření školních programů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921461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r>
              <a:rPr lang="cs-CZ" u="sng" dirty="0"/>
              <a:t>Transformovat vysoké školy s cílem adaptace na nové formy učení a v odpovědi na měnící se potřeby trhu práce v post-covidové obnově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8C74886-54F7-4C19-B555-D03C667B66B0}"/>
              </a:ext>
            </a:extLst>
          </p:cNvPr>
          <p:cNvSpPr/>
          <p:nvPr/>
        </p:nvSpPr>
        <p:spPr>
          <a:xfrm>
            <a:off x="363538" y="1958968"/>
            <a:ext cx="7905251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	příprava a rozvoj studijních programů poskytovaných online, s profesním profilem orientovaných na potřeby trhu práce, v rychle se rozvíjejících odvětvích s vysokou přidanou hodnotou a významnou společenskou relevancí, rozvoj kapacit pro </a:t>
            </a:r>
            <a:r>
              <a:rPr lang="cs-CZ" dirty="0" err="1"/>
              <a:t>upskilling</a:t>
            </a:r>
            <a:r>
              <a:rPr lang="cs-CZ" dirty="0"/>
              <a:t> pracovníků v oblastech vyžadujících vysokou kvalifikaci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</a:t>
            </a:r>
            <a:r>
              <a:rPr lang="cs-CZ" dirty="0"/>
              <a:t>počet nově akreditovaných studijních programů, počet nových rekvalifikačních a vzdělávacích kurzů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6838108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3.2 Adaptace kapacity a zaměření školních programů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921461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r>
              <a:rPr lang="cs-CZ" u="sng" dirty="0"/>
              <a:t>Transformovat vysoké školy s cílem adaptace na nové formy učení a v odpovědi na měnící se potřeby trhu práce v post-covidové obnově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7CC8742-FBE6-4A04-A162-06E05B35C91B}"/>
              </a:ext>
            </a:extLst>
          </p:cNvPr>
          <p:cNvSpPr txBox="1"/>
          <p:nvPr/>
        </p:nvSpPr>
        <p:spPr>
          <a:xfrm>
            <a:off x="440724" y="1845683"/>
            <a:ext cx="822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cs-CZ" sz="1200" dirty="0"/>
              <a:t>Navazuje na priority Strategického záměru ministerstva pro oblast vysokých škol 2021+ (zejm. v oblasti </a:t>
            </a:r>
            <a:r>
              <a:rPr lang="cs-CZ" sz="1200" dirty="0" err="1"/>
              <a:t>blended</a:t>
            </a:r>
            <a:r>
              <a:rPr lang="cs-CZ" sz="1200" dirty="0"/>
              <a:t>/online  výuky, celoživotního učení rozvoje profesního profilu studijních programů a digitalizace agend VŠ)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cs-CZ" sz="1200" dirty="0"/>
              <a:t>Podpora studijních programů v rychle se rozvíjejících oborech navazuje na národní strategie ostatních rezortů (zejm. MPO)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cs-CZ" sz="1200" dirty="0"/>
              <a:t>Podpora Single Digital </a:t>
            </a:r>
            <a:r>
              <a:rPr lang="cs-CZ" sz="1200" dirty="0" err="1"/>
              <a:t>Gateway</a:t>
            </a:r>
            <a:r>
              <a:rPr lang="cs-CZ" sz="1200" dirty="0"/>
              <a:t> (digitalizace státní správy – MPO)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cs-CZ" sz="1200" dirty="0"/>
              <a:t>Synergie s nástroji finanční podpory: Program na podporu strategického řízení VŠ (2022-2025), Centralizovaný rozvojový program pro veřejné vysoké školy (vyhlašovaný každoročně)</a:t>
            </a:r>
          </a:p>
          <a:p>
            <a:pPr lvl="0"/>
            <a:endParaRPr lang="cs-CZ" sz="1100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4Q/2021 – vyhlášení výzvy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1Q/2021 – předkládání projektů VVŠ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3Q/2022-2Q/2024 – realizace projektů/čerpání finanční podpory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2Q/2026 – sledování indikátorů, vyhodnocení naplnění cílů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67099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3.2 Adaptace kapacity a zaměření školních programů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921461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r>
              <a:rPr lang="cs-CZ" u="sng" dirty="0"/>
              <a:t>Podpora škol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8C74886-54F7-4C19-B555-D03C667B66B0}"/>
              </a:ext>
            </a:extLst>
          </p:cNvPr>
          <p:cNvSpPr/>
          <p:nvPr/>
        </p:nvSpPr>
        <p:spPr>
          <a:xfrm>
            <a:off x="363538" y="1834531"/>
            <a:ext cx="7713662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	zvýšit kvalitu vzdělávání prostřednictvím komplexního systému podpory pro nejohroženější školy, které vykazují nadprůměrné zastoupení žáků ze socioekonomicky znevýhodněného prostředí.</a:t>
            </a: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</a:t>
            </a:r>
            <a:r>
              <a:rPr lang="cs-CZ" dirty="0"/>
              <a:t>počet podpořených škol, návrh nového způsobu financování škol dle socioekonomického znevýhodnění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6790810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3.2 Adaptace kapacity a zaměření školních programů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921461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r>
              <a:rPr lang="cs-CZ" u="sng" dirty="0"/>
              <a:t>Podpora škol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7CC8742-FBE6-4A04-A162-06E05B35C91B}"/>
              </a:ext>
            </a:extLst>
          </p:cNvPr>
          <p:cNvSpPr txBox="1"/>
          <p:nvPr/>
        </p:nvSpPr>
        <p:spPr>
          <a:xfrm>
            <a:off x="440724" y="1727920"/>
            <a:ext cx="82296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cs-CZ" sz="1200" dirty="0"/>
              <a:t>Vychází ze Strategie vzdělávací politiky České republiky 2030+, strategický cíl 2: Podpora a další vzdělávání pedagogických pracovníků ve strukturálně postižených regionech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cs-CZ" sz="1200" dirty="0"/>
              <a:t>V roce 2021 uvolněno 4,5 mil. Kč pro podporu identifikovaných škol v Ústeckém a Karlovarském kraji v období 09-12/2021. V rámci Národního plánu obnovy se naváže spolupráce s dalšími školami s rozšířením na celou republiku</a:t>
            </a:r>
          </a:p>
          <a:p>
            <a:pPr lvl="0"/>
            <a:endParaRPr lang="cs-CZ" sz="1100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4Q/2021 – identifikace škol k podpoře (v celé ČR)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1Q/2022 – vyhodnocení podpory škol z podzimu 2021 a plán dalšího období; rozhodnutí a přidělení prostředků pro identifikované školy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1Q/2022-4Q/2025 – implementace s pololetní evaluací a revizí plánů pro všech 400 škol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52836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3.2 Adaptace kapacity a zaměření školních programů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921461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r>
              <a:rPr lang="cs-CZ" u="sng" dirty="0"/>
              <a:t>Doučování žáků škol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8C74886-54F7-4C19-B555-D03C667B66B0}"/>
              </a:ext>
            </a:extLst>
          </p:cNvPr>
          <p:cNvSpPr/>
          <p:nvPr/>
        </p:nvSpPr>
        <p:spPr>
          <a:xfrm>
            <a:off x="363538" y="1940314"/>
            <a:ext cx="7866062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	poskytnutí doučování vytypovaným žákům ve školách a školských zařízeních, které v důsledku pandemie viru COVID-19 a jejich nevyhovujícím domácím podmínkám nejvíce postihl výpadek prezenční výuky</a:t>
            </a: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</a:t>
            </a:r>
            <a:r>
              <a:rPr lang="cs-CZ" dirty="0"/>
              <a:t>počet žáků, kterým bylo poskytnuto doučování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7068041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3.2 Adaptace kapacity a zaměření školních programů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921461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r>
              <a:rPr lang="cs-CZ" u="sng" dirty="0"/>
              <a:t>Doučování žáků škol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7CC8742-FBE6-4A04-A162-06E05B35C91B}"/>
              </a:ext>
            </a:extLst>
          </p:cNvPr>
          <p:cNvSpPr txBox="1"/>
          <p:nvPr/>
        </p:nvSpPr>
        <p:spPr>
          <a:xfrm>
            <a:off x="440724" y="1740539"/>
            <a:ext cx="8229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cs-CZ" sz="1200" dirty="0"/>
              <a:t>Navazuje na Národní plán doučování z období 09-12/2021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cs-CZ" sz="1200" dirty="0"/>
              <a:t>V roce 2021 uvolněno přibližně 250 mil. Kč formou ad hoc normativu pro školy zřizované krajem a obcemi a formou výzvy pro církevní a soukromé školy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cs-CZ" sz="1200" dirty="0"/>
              <a:t>Doučování bude z NPO navazovat na základě výstupů z předchozích fází (nyní tedy z podzimního Národního plánu doučování)</a:t>
            </a:r>
          </a:p>
          <a:p>
            <a:pPr lvl="0"/>
            <a:endParaRPr lang="cs-CZ" sz="1100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4Q/2021-4Q/2022 – sběr a analýza dat z podzimního Národního plánu doučování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4Q/2021-1Q/2022 – přidělení prostředků/ vyhlášení výzvy na další období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1Q/2022-2Q/2023 – implementace a pololetní evaluace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30794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3.2 Adaptace kapacity a zaměření školních programů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921461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r>
              <a:rPr lang="cs-CZ" u="sng" dirty="0"/>
              <a:t>Investice do rozvoje vybraných klíčových akademických pracovišť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8C74886-54F7-4C19-B555-D03C667B66B0}"/>
              </a:ext>
            </a:extLst>
          </p:cNvPr>
          <p:cNvSpPr/>
          <p:nvPr/>
        </p:nvSpPr>
        <p:spPr>
          <a:xfrm>
            <a:off x="440724" y="1756142"/>
            <a:ext cx="79717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431800" algn="just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vybudovat nové kampusy, které byly vybrány z pohledu potřeb České republiky v oblasti vysokoškolského vzdělávání za prioritní</a:t>
            </a:r>
          </a:p>
          <a:p>
            <a:pPr marL="539750" indent="-431800" algn="just">
              <a:spcAft>
                <a:spcPts val="400"/>
              </a:spcAft>
              <a:buNone/>
            </a:pPr>
            <a:endParaRPr lang="cs-CZ" b="1" dirty="0"/>
          </a:p>
          <a:p>
            <a:pPr marL="539750" indent="-431800" algn="just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</a:t>
            </a:r>
            <a:r>
              <a:rPr lang="cs-CZ" dirty="0"/>
              <a:t>počet m</a:t>
            </a:r>
            <a:r>
              <a:rPr lang="cs-CZ" baseline="30000" dirty="0"/>
              <a:t>2</a:t>
            </a:r>
            <a:r>
              <a:rPr lang="cs-CZ" dirty="0"/>
              <a:t> nově vybudovaných vysokoškolských kapacit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7007274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3.2 Adaptace kapacity a zaměření školních programů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921461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r>
              <a:rPr lang="cs-CZ" u="sng" dirty="0"/>
              <a:t>Investice do rozvoje vybraných klíčových akademických pracovišť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7CC8742-FBE6-4A04-A162-06E05B35C91B}"/>
              </a:ext>
            </a:extLst>
          </p:cNvPr>
          <p:cNvSpPr txBox="1"/>
          <p:nvPr/>
        </p:nvSpPr>
        <p:spPr>
          <a:xfrm>
            <a:off x="440724" y="1670081"/>
            <a:ext cx="82296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cs-CZ" sz="1200" dirty="0"/>
              <a:t>Národní zdroje – dotace neinvestiční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cs-CZ" sz="1200" dirty="0"/>
              <a:t>Vedení Fondu reprodukce majetku veřejných vysokých škol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cs-CZ" sz="1200" dirty="0"/>
              <a:t>Podpora z operačních programů, primárně OP výzkum, vývoj, vzdělávání, OP Jan Amos Komenský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cs-CZ" sz="1200" dirty="0"/>
              <a:t>Přístrojová vybavení z grantů Grantové agentury ČR a Technologické agentury ČR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endParaRPr lang="cs-CZ" sz="1100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4Q/2021 – dopracování finančního krytí všech tří projektů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1Q/2022 – materiál k výzvě bude pravděpodobně nutné předložit vládě ČR ke schválení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1Q/2022 – výzva pro předkládání projektových žádostí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677766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9167" y="1291178"/>
            <a:ext cx="8418512" cy="1728315"/>
          </a:xfrm>
        </p:spPr>
        <p:txBody>
          <a:bodyPr/>
          <a:lstStyle/>
          <a:p>
            <a:r>
              <a:rPr lang="cs-CZ" sz="2600" dirty="0" err="1"/>
              <a:t>Subkomponenta</a:t>
            </a:r>
            <a:r>
              <a:rPr lang="cs-CZ" sz="2600" dirty="0"/>
              <a:t> č. 3.3: MODERNIZACE SLUŽEB ZAMĚSTNANOSTI A ROZVOJ TRHU PRÁCE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8092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784559"/>
            <a:ext cx="8418512" cy="1728315"/>
          </a:xfrm>
        </p:spPr>
        <p:txBody>
          <a:bodyPr/>
          <a:lstStyle/>
          <a:p>
            <a:r>
              <a:rPr lang="cs-CZ" sz="2600" dirty="0"/>
              <a:t>Komponenta 1.1.</a:t>
            </a:r>
            <a:br>
              <a:rPr lang="cs-CZ" sz="2600" dirty="0"/>
            </a:br>
            <a:r>
              <a:rPr lang="cs-CZ" sz="2600" dirty="0"/>
              <a:t>„Digitální služby občanům a firmám“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8933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724" y="882272"/>
            <a:ext cx="8229600" cy="338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600" dirty="0">
                <a:solidFill>
                  <a:schemeClr val="accent4"/>
                </a:solidFill>
              </a:rPr>
              <a:t>Investice 1.2.6 Vytvoření předpokladů pro digitální justici</a:t>
            </a:r>
            <a:endParaRPr lang="cs-CZ" sz="1600" dirty="0"/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Milník:</a:t>
            </a:r>
            <a:r>
              <a:rPr lang="cs-CZ" sz="1600" dirty="0"/>
              <a:t> Analýza správy dat a využívání dat v oblasti soudnictví a zavedení datového skladu </a:t>
            </a:r>
            <a:r>
              <a:rPr lang="cs-CZ" sz="1600" b="1" dirty="0"/>
              <a:t>Q2 2022</a:t>
            </a:r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Cíl:</a:t>
            </a:r>
            <a:r>
              <a:rPr lang="cs-CZ" sz="1600" dirty="0"/>
              <a:t> Zvýšení počtu konferenčních místností (ze 170 na 470) v systému soudnictví, které budou nově vybaveny a připojeny tak, aby umožnily videokonference </a:t>
            </a:r>
            <a:r>
              <a:rPr lang="cs-CZ" sz="1600" b="1" dirty="0"/>
              <a:t>Q4 2022</a:t>
            </a:r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Cíl:</a:t>
            </a:r>
            <a:r>
              <a:rPr lang="cs-CZ" sz="1600" dirty="0"/>
              <a:t> Zvýšení kapacity pro ukládání dat ze dvou na čtyři </a:t>
            </a:r>
            <a:r>
              <a:rPr lang="cs-CZ" sz="1600" dirty="0" err="1"/>
              <a:t>petabyty</a:t>
            </a:r>
            <a:r>
              <a:rPr lang="cs-CZ" sz="1600" dirty="0"/>
              <a:t> </a:t>
            </a:r>
            <a:r>
              <a:rPr lang="cs-CZ" sz="1600" b="1" dirty="0"/>
              <a:t>Q4 2024</a:t>
            </a:r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endParaRPr lang="cs-CZ" sz="1600" b="1" dirty="0"/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dirty="0"/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b="1" dirty="0"/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26600" y="278243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Architektura komponenty 1.2 – Digitální systémy veřejné správy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298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1692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 </a:t>
            </a:r>
          </a:p>
          <a:p>
            <a:r>
              <a:rPr lang="en-GB" b="1" dirty="0"/>
              <a:t> </a:t>
            </a:r>
            <a:endParaRPr lang="cs-CZ" b="1" dirty="0"/>
          </a:p>
          <a:p>
            <a:endParaRPr lang="cs-CZ" dirty="0"/>
          </a:p>
          <a:p>
            <a:r>
              <a:rPr lang="cs-CZ" b="1" dirty="0"/>
              <a:t>CÍL:</a:t>
            </a:r>
            <a:r>
              <a:rPr lang="en-GB" dirty="0"/>
              <a:t>. </a:t>
            </a:r>
            <a:endParaRPr lang="cs-CZ" dirty="0"/>
          </a:p>
          <a:p>
            <a:r>
              <a:rPr lang="cs-CZ" dirty="0"/>
              <a:t>-    </a:t>
            </a:r>
            <a:r>
              <a:rPr lang="en-GB" dirty="0" err="1"/>
              <a:t>zvýšení</a:t>
            </a:r>
            <a:r>
              <a:rPr lang="en-GB" dirty="0"/>
              <a:t> adaptability </a:t>
            </a:r>
            <a:r>
              <a:rPr lang="en-GB" dirty="0" err="1"/>
              <a:t>pracovní</a:t>
            </a:r>
            <a:r>
              <a:rPr lang="en-GB" dirty="0"/>
              <a:t> </a:t>
            </a:r>
            <a:r>
              <a:rPr lang="en-GB" dirty="0" err="1"/>
              <a:t>síly</a:t>
            </a:r>
            <a:r>
              <a:rPr lang="en-GB" dirty="0"/>
              <a:t> </a:t>
            </a:r>
            <a:r>
              <a:rPr lang="cs-CZ" dirty="0"/>
              <a:t>, rozvoj </a:t>
            </a:r>
            <a:r>
              <a:rPr lang="en-GB" dirty="0" err="1"/>
              <a:t>zejména</a:t>
            </a:r>
            <a:r>
              <a:rPr lang="en-GB" dirty="0"/>
              <a:t> v </a:t>
            </a:r>
            <a:r>
              <a:rPr lang="en-GB" dirty="0" err="1"/>
              <a:t>digitální</a:t>
            </a:r>
            <a:r>
              <a:rPr lang="en-GB" dirty="0"/>
              <a:t> </a:t>
            </a:r>
            <a:r>
              <a:rPr lang="cs-CZ" dirty="0"/>
              <a:t>dovednostech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řešení</a:t>
            </a:r>
            <a:r>
              <a:rPr lang="en-GB" dirty="0"/>
              <a:t> </a:t>
            </a:r>
            <a:r>
              <a:rPr lang="en-GB" dirty="0" err="1"/>
              <a:t>přetrvávajících</a:t>
            </a:r>
            <a:r>
              <a:rPr lang="en-GB" dirty="0"/>
              <a:t> </a:t>
            </a:r>
            <a:r>
              <a:rPr lang="en-GB" dirty="0" err="1"/>
              <a:t>genderových</a:t>
            </a:r>
            <a:r>
              <a:rPr lang="en-GB" dirty="0"/>
              <a:t> </a:t>
            </a:r>
            <a:r>
              <a:rPr lang="en-GB" dirty="0" err="1"/>
              <a:t>nerovností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trhu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,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nízkou</a:t>
            </a:r>
            <a:r>
              <a:rPr lang="en-GB" dirty="0"/>
              <a:t> </a:t>
            </a:r>
            <a:r>
              <a:rPr lang="en-GB" dirty="0" err="1"/>
              <a:t>účast</a:t>
            </a:r>
            <a:r>
              <a:rPr lang="en-GB" dirty="0"/>
              <a:t> </a:t>
            </a:r>
            <a:r>
              <a:rPr lang="en-GB" dirty="0" err="1"/>
              <a:t>žen</a:t>
            </a:r>
            <a:r>
              <a:rPr lang="en-GB" dirty="0"/>
              <a:t> s </a:t>
            </a:r>
            <a:r>
              <a:rPr lang="en-GB" dirty="0" err="1"/>
              <a:t>malými</a:t>
            </a:r>
            <a:r>
              <a:rPr lang="en-GB" dirty="0"/>
              <a:t> </a:t>
            </a:r>
            <a:r>
              <a:rPr lang="en-GB" dirty="0" err="1"/>
              <a:t>dětmi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trhu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. 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en-GB" dirty="0" err="1"/>
              <a:t>modernizac</a:t>
            </a:r>
            <a:r>
              <a:rPr lang="cs-CZ" dirty="0"/>
              <a:t>e</a:t>
            </a:r>
            <a:r>
              <a:rPr lang="en-GB" dirty="0"/>
              <a:t> a </a:t>
            </a:r>
            <a:r>
              <a:rPr lang="en-GB" dirty="0" err="1"/>
              <a:t>rozšíření</a:t>
            </a:r>
            <a:r>
              <a:rPr lang="en-GB" dirty="0"/>
              <a:t> </a:t>
            </a:r>
            <a:r>
              <a:rPr lang="en-GB" dirty="0" err="1"/>
              <a:t>sociálních</a:t>
            </a:r>
            <a:r>
              <a:rPr lang="en-GB" dirty="0"/>
              <a:t> </a:t>
            </a:r>
            <a:r>
              <a:rPr lang="en-GB" dirty="0" err="1"/>
              <a:t>služeb</a:t>
            </a:r>
            <a:r>
              <a:rPr lang="en-GB" dirty="0"/>
              <a:t> v </a:t>
            </a:r>
            <a:r>
              <a:rPr lang="en-GB" dirty="0" err="1"/>
              <a:t>souladu</a:t>
            </a:r>
            <a:r>
              <a:rPr lang="en-GB" dirty="0"/>
              <a:t> se </a:t>
            </a:r>
            <a:r>
              <a:rPr lang="en-GB" dirty="0" err="1"/>
              <a:t>zásadami</a:t>
            </a:r>
            <a:r>
              <a:rPr lang="en-GB" dirty="0"/>
              <a:t> </a:t>
            </a:r>
            <a:r>
              <a:rPr lang="en-GB" dirty="0" err="1"/>
              <a:t>deinstitucionalizace</a:t>
            </a:r>
            <a:r>
              <a:rPr lang="en-GB" dirty="0"/>
              <a:t> a </a:t>
            </a:r>
            <a:r>
              <a:rPr lang="en-GB" dirty="0" err="1"/>
              <a:t>nezávislého</a:t>
            </a:r>
            <a:r>
              <a:rPr lang="en-GB" dirty="0"/>
              <a:t> </a:t>
            </a:r>
            <a:r>
              <a:rPr lang="en-GB" dirty="0" err="1"/>
              <a:t>života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</a:t>
            </a:r>
          </a:p>
          <a:p>
            <a:pPr marL="623888" indent="-51593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počet nově vybudovaných pobytových zařízení sociální péče</a:t>
            </a:r>
          </a:p>
          <a:p>
            <a:pPr marL="623888" indent="-51593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počet rekonstruovaných pobytových zařízení sociální péče</a:t>
            </a:r>
          </a:p>
          <a:p>
            <a:pPr marL="623888" indent="-51593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počet hybridních vozidel pro účely sociální prevence, poradenství a služeb domácí péče</a:t>
            </a:r>
          </a:p>
          <a:p>
            <a:pPr marL="623888" indent="-51593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počet elektrických vozidel pro účely sociální prevence, poradenství a služeb domácí péče</a:t>
            </a:r>
          </a:p>
          <a:p>
            <a:pPr marL="623888" indent="-51593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počet nově vybudovaných předškolních zařízení </a:t>
            </a:r>
          </a:p>
          <a:p>
            <a:pPr marL="623888" indent="-51593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počet rekonstruovaných předškolních zařízení</a:t>
            </a:r>
          </a:p>
          <a:p>
            <a:pPr marL="623888" indent="-51593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počet osob, které absolvovaly rekvalifikaci nebo odborné vzdělání</a:t>
            </a:r>
          </a:p>
          <a:p>
            <a:pPr marL="623888" indent="-51593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počet technicky vybavených moderních výcvikových středisek</a:t>
            </a:r>
          </a:p>
          <a:p>
            <a:pPr marL="108000" indent="0">
              <a:spcAft>
                <a:spcPts val="400"/>
              </a:spcAft>
              <a:buNone/>
            </a:pPr>
            <a:endParaRPr lang="cs-CZ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kraje,</a:t>
            </a:r>
            <a:endParaRPr lang="cs-CZ" i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organizace zřizované kraji,</a:t>
            </a:r>
            <a:endParaRPr lang="cs-CZ" i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organizace zakládané kraji,</a:t>
            </a:r>
            <a:endParaRPr lang="cs-CZ" i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obce,</a:t>
            </a:r>
            <a:endParaRPr lang="cs-CZ" i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organizace zřizované obcemi,</a:t>
            </a:r>
            <a:endParaRPr lang="cs-CZ" i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organizace zakládané obcemi,</a:t>
            </a:r>
            <a:endParaRPr lang="cs-CZ" i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dobrovolné svazky obcí,</a:t>
            </a:r>
            <a:endParaRPr lang="cs-CZ" i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organizace zřizované dobrovolnými svazky obcí,</a:t>
            </a:r>
            <a:endParaRPr lang="cs-CZ" i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organizace zakládané dobrovolnými svazky obcí,</a:t>
            </a:r>
            <a:endParaRPr lang="cs-CZ" i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organizační složky státu a jejich příspěvkové organizace,</a:t>
            </a:r>
            <a:endParaRPr lang="cs-CZ" i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nestátní neziskové organizace,</a:t>
            </a:r>
            <a:endParaRPr lang="cs-CZ" i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církve,</a:t>
            </a:r>
            <a:endParaRPr lang="cs-CZ" i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církevní organizace.</a:t>
            </a:r>
            <a:endParaRPr lang="cs-CZ" i="1" dirty="0"/>
          </a:p>
          <a:p>
            <a:pPr marL="108000" indent="0">
              <a:spcAft>
                <a:spcPts val="400"/>
              </a:spcAft>
              <a:buNone/>
            </a:pPr>
            <a:endParaRPr lang="cs-CZ" b="1" dirty="0"/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u="sng" dirty="0"/>
              <a:t>Ex-post financování</a:t>
            </a:r>
          </a:p>
          <a:p>
            <a:r>
              <a:rPr lang="cs-CZ" dirty="0"/>
              <a:t>Příjemce předkládá po skončení etapy </a:t>
            </a:r>
            <a:r>
              <a:rPr lang="cs-CZ" dirty="0" err="1"/>
              <a:t>ZŽoP</a:t>
            </a:r>
            <a:r>
              <a:rPr lang="cs-CZ" dirty="0"/>
              <a:t> a doklady prokazující úhradu vynaložených výdajů. Finanční prostředky příjemce obdrží na účet po schválení </a:t>
            </a:r>
            <a:r>
              <a:rPr lang="cs-CZ" dirty="0" err="1"/>
              <a:t>ŽoP</a:t>
            </a:r>
            <a:r>
              <a:rPr lang="cs-CZ" dirty="0"/>
              <a:t> na VK NPO.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u="sng" dirty="0"/>
              <a:t>Platební modul modifikované ex-ante</a:t>
            </a:r>
          </a:p>
          <a:p>
            <a:r>
              <a:rPr lang="cs-CZ" dirty="0"/>
              <a:t>Modifikované ex-ante je postup, kdy příjemce dotace upraví smluvní podmínky s dodavatelem tak, že lhůta splatnosti všech faktur je minimálně 30 dnů. </a:t>
            </a:r>
          </a:p>
          <a:p>
            <a:endParaRPr lang="cs-CZ" dirty="0"/>
          </a:p>
          <a:p>
            <a:r>
              <a:rPr lang="cs-CZ" b="1" u="sng" dirty="0"/>
              <a:t>Uznatelné výdaje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výstavby, přístavby, nástavby nových budov stavební úpravy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vytvoření zázemí pro poskytování registrovaných sociálních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administrativní zázemí/kanceláře včetně jejich vybavení pro výkon sociální služby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související se zvýšením energetické účinnosti budov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nákup pozemku (celého, nebo jeho části) určeného pro výstavbu nové stavby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nákup stavby (celé nebo její části), která bude sloužit poskytování sociálních služeb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nákup stavby určené k odstranění;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demolice jako předpoklad nové stavby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Atd.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69281" y="1073136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23  mld. Kč</a:t>
            </a:r>
          </a:p>
        </p:txBody>
      </p:sp>
    </p:spTree>
    <p:extLst>
      <p:ext uri="{BB962C8B-B14F-4D97-AF65-F5344CB8AC3E}">
        <p14:creationId xmlns:p14="http://schemas.microsoft.com/office/powerpoint/2010/main" val="331932322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r>
              <a:rPr lang="cs-CZ" b="1" u="sng" dirty="0"/>
              <a:t>1.  Rozvoj politik zaměstnanosti  - 7 mld. Kč</a:t>
            </a:r>
          </a:p>
          <a:p>
            <a:r>
              <a:rPr lang="cs-CZ" dirty="0"/>
              <a:t>Cílem reformy je podpora celoživotního vzdělávání v Česku. Reforma se skládá z řady systémových opatření – zřízení tripartitního mechanismu, vytvoření databáze rekvalifikačních a vzdělávacích kurzů, vznik čtrnácti regionálních školících středisek, legislativní změny s cílem zvýšit flexibilitu a účinnost rekvalifikačních kurzů.</a:t>
            </a:r>
          </a:p>
          <a:p>
            <a:r>
              <a:rPr lang="cs-CZ" b="1" u="sng" dirty="0"/>
              <a:t>2.  Zvýšení kapacity zařízení péče o děti  - 7 mld. Kč</a:t>
            </a:r>
          </a:p>
          <a:p>
            <a:r>
              <a:rPr lang="cs-CZ" dirty="0"/>
              <a:t>Cílem reformy je podpořit dostupnost  cenově dostupné péče o děti mladší tří let a umožnit tak návrat rodičů do zaměstnání nebo jiné pracovní činnosti. Reforma spočívá v novele zákona o předškolní péči o dítě, která zajistí stabilní financování pro děti mladší 3 let. </a:t>
            </a:r>
          </a:p>
          <a:p>
            <a:r>
              <a:rPr lang="cs-CZ" b="1" u="sng" dirty="0"/>
              <a:t>3. Rozvoj a modernizace infrastruktury sociální péče - 9 mld. Kč</a:t>
            </a:r>
          </a:p>
          <a:p>
            <a:r>
              <a:rPr lang="cs-CZ" dirty="0"/>
              <a:t>Cílem reformy je řešit výzvu spočívající v roztříštěné správě a financování dlouhodobé péče a nízkém podílu komunitních a domácích služeb v Česku. Podstatou opatření je legislativní reforma, jejímž cílem bude integrace zdravotní a sociální dlouhodobé péče, zajištění stabilního systému odpovídajícího financování kvalitních dlouhodobých služeb, poskytování pobídek pro komunitní a domácí péči, umožnění přístupu soukromých poskytovatelů a zlepšení dohledu nad sociální péčí.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17998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endParaRPr lang="cs-CZ" b="1" dirty="0"/>
          </a:p>
          <a:p>
            <a:pPr marL="285750" indent="-285750">
              <a:buFontTx/>
              <a:buChar char="-"/>
            </a:pPr>
            <a:r>
              <a:rPr lang="cs-CZ" dirty="0"/>
              <a:t>kofinancování žadatelů zejména měst a obcí z veřejných rozpočtů</a:t>
            </a:r>
          </a:p>
          <a:p>
            <a:pPr marL="285750" indent="-285750">
              <a:buFontTx/>
              <a:buChar char="-"/>
            </a:pPr>
            <a:r>
              <a:rPr lang="cs-CZ" dirty="0"/>
              <a:t>existence dotačního titulu MPSV ze SR</a:t>
            </a:r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3.3.2  a 3.3.3. předpoklad vyhlášení prvních výzev (cca 1/3 celkové alokace)– listopad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3.3.1. předpoklad vyhlášení první výzvy – březen 2022 (cca 1/3 celkové alokace)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 všech částech </a:t>
            </a:r>
            <a:r>
              <a:rPr lang="cs-CZ" dirty="0" err="1"/>
              <a:t>subkomponenty</a:t>
            </a:r>
            <a:r>
              <a:rPr lang="cs-CZ" dirty="0"/>
              <a:t> 3.3 předpoklad vyhlášení následných výzev v alokaci další 1/3 v roce 2022 a v roce 2023 poslední třetiny alokace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3503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784559"/>
            <a:ext cx="8418512" cy="1728315"/>
          </a:xfrm>
        </p:spPr>
        <p:txBody>
          <a:bodyPr/>
          <a:lstStyle/>
          <a:p>
            <a:r>
              <a:rPr lang="cs-CZ" sz="2600" dirty="0"/>
              <a:t>Komponenta 4.1. </a:t>
            </a:r>
          </a:p>
          <a:p>
            <a:r>
              <a:rPr lang="cs-CZ" sz="2600" dirty="0"/>
              <a:t>Systémová podpora veřejných investic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339687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Architektura 4.1.1 Projektová příprava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 </a:t>
            </a:r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	podpora přípravy pro 180 projektů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počet projektů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územní samosprávné celky</a:t>
            </a:r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dotace / výdaje na přípravu projektů kalkulované jako procento z velikosti investičních výdajů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69281" y="1073136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v 2,324 mld. Kč</a:t>
            </a:r>
          </a:p>
        </p:txBody>
      </p:sp>
    </p:spTree>
    <p:extLst>
      <p:ext uri="{BB962C8B-B14F-4D97-AF65-F5344CB8AC3E}">
        <p14:creationId xmlns:p14="http://schemas.microsoft.com/office/powerpoint/2010/main" val="4218201224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Architektura 4.1.1 Projektová příprava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přípravy projektů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přípravy projektů – design and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přípravy projektů – BIM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přípravy PPP projektů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přípravy PPP projektů  30 projektů</a:t>
            </a:r>
          </a:p>
          <a:p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ADB8B1D7-093F-4390-A9D0-3B7DC13B4D6F}"/>
              </a:ext>
            </a:extLst>
          </p:cNvPr>
          <p:cNvSpPr/>
          <p:nvPr/>
        </p:nvSpPr>
        <p:spPr>
          <a:xfrm>
            <a:off x="5237018" y="1585356"/>
            <a:ext cx="368135" cy="8668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9C6156-0524-4008-8482-F68C369B98E2}"/>
              </a:ext>
            </a:extLst>
          </p:cNvPr>
          <p:cNvSpPr txBox="1"/>
          <p:nvPr/>
        </p:nvSpPr>
        <p:spPr>
          <a:xfrm>
            <a:off x="5801095" y="1876301"/>
            <a:ext cx="171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150 projektů</a:t>
            </a:r>
          </a:p>
        </p:txBody>
      </p:sp>
    </p:spTree>
    <p:extLst>
      <p:ext uri="{BB962C8B-B14F-4D97-AF65-F5344CB8AC3E}">
        <p14:creationId xmlns:p14="http://schemas.microsoft.com/office/powerpoint/2010/main" val="269744708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Architektura 4.1.1 Projektová příprava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Neexistuje přímá vazba na žádný národní zdroj financování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Ve vazbě na závazky plynoucí ze zelené dohody pro Evropu (EU taxonomii) roste jak pro dotační tak bankovní financování potřeba projektů splňující pravidla DNSH a tato komponenta má přispět k tomu, aby si investoři z řad obcí, měst a krajů „osahali“ přípravu projektů se zohledněním nových paradigmat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NRF disponující prostředky pro financování PPP projektů nedisponuje dostatečným množstvím projektů</a:t>
            </a:r>
            <a:endParaRPr lang="cs-CZ" sz="1400" b="1" dirty="0"/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2022 – předpoklad spuštění nástroje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Do konce roku 2023 – výběr projektů určených pro podporu přípravy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Do poloviny roku 2026 – dokončená příprava vybraných projektů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9224850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Architektura 4.1.2 </a:t>
            </a:r>
            <a:r>
              <a:rPr lang="cs-CZ" dirty="0" err="1"/>
              <a:t>Analyticko</a:t>
            </a:r>
            <a:r>
              <a:rPr lang="cs-CZ" dirty="0"/>
              <a:t> – metodická podpora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 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	budování kapacit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</a:t>
            </a:r>
            <a:r>
              <a:rPr lang="cs-CZ" dirty="0"/>
              <a:t>počet vytvořených metodik, realizovaných školení a vybudování kompetenční a koordinační jednotky</a:t>
            </a:r>
          </a:p>
          <a:p>
            <a:pPr marL="108000">
              <a:spcAft>
                <a:spcPts val="400"/>
              </a:spcAft>
            </a:pPr>
            <a:endParaRPr lang="cs-CZ" b="1" dirty="0"/>
          </a:p>
          <a:p>
            <a:pPr marL="108000">
              <a:spcAft>
                <a:spcPts val="400"/>
              </a:spcAft>
            </a:pPr>
            <a:r>
              <a:rPr lang="cs-CZ" b="1" dirty="0"/>
              <a:t>PODPOROVANÉ SUBJEKTY: </a:t>
            </a:r>
            <a:r>
              <a:rPr lang="cs-CZ" dirty="0"/>
              <a:t>územní samosprávné celky</a:t>
            </a:r>
          </a:p>
          <a:p>
            <a:pPr marL="108000" indent="0">
              <a:spcAft>
                <a:spcPts val="400"/>
              </a:spcAft>
              <a:buNone/>
            </a:pPr>
            <a:endParaRPr lang="cs-CZ" b="1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</a:t>
            </a:r>
            <a:r>
              <a:rPr lang="cs-CZ" dirty="0"/>
              <a:t>zakázky, mzdy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344479" y="1090949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v 0,166 mld. Kč</a:t>
            </a:r>
          </a:p>
        </p:txBody>
      </p:sp>
    </p:spTree>
    <p:extLst>
      <p:ext uri="{BB962C8B-B14F-4D97-AF65-F5344CB8AC3E}">
        <p14:creationId xmlns:p14="http://schemas.microsoft.com/office/powerpoint/2010/main" val="2727004493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Architektura 4.1.2 </a:t>
            </a:r>
            <a:r>
              <a:rPr lang="cs-CZ" dirty="0" err="1"/>
              <a:t>Analyticko</a:t>
            </a:r>
            <a:r>
              <a:rPr lang="cs-CZ" dirty="0"/>
              <a:t> – metodická podpora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834614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r>
              <a:rPr lang="cs-CZ" sz="1600" dirty="0"/>
              <a:t>Komplexně cílí tato část komponenty do masivního budování kapacit, a to formou: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Vybudování kompetenční a koordinační jednotky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8 metodických dokumentů: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dirty="0" err="1"/>
              <a:t>Prioritizační</a:t>
            </a:r>
            <a:r>
              <a:rPr lang="cs-CZ" sz="1100" dirty="0"/>
              <a:t> manuál pro projekty souladné s EU taxonomií – pro výběr projektů, které nejen naplňují DNSH, ale i měří míru pozitivního dopadu na životní prostředí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dirty="0"/>
              <a:t>Manuál pro měření uhlíkového dopadu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dirty="0"/>
              <a:t>Metodika pro tvorbu projektů souladných se Zelenou dohodou pro Evropu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dirty="0"/>
              <a:t>Metodika pro tvorbu projektů pro </a:t>
            </a:r>
            <a:r>
              <a:rPr lang="cs-CZ" sz="1100" dirty="0" err="1"/>
              <a:t>bezuhlíkovou</a:t>
            </a:r>
            <a:r>
              <a:rPr lang="cs-CZ" sz="1100" dirty="0"/>
              <a:t> Evropu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dirty="0"/>
              <a:t>Metodika pro digitální a chytrou transformaci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dirty="0"/>
              <a:t>Metodologie k využití dat ke správě a rozvoji infrastruktury a fyzické prostředí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dirty="0"/>
              <a:t>Metodologie výběru poradce a koncesionáře pro PPP projekty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dirty="0"/>
              <a:t>Metodické doporučení pro přípravu projektů na základě monitoringu dobré a špatné praxe – vč. standardů smluv a podkladů pro výběrová 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Intenzivní školení v oblasti financování investic, udržitelnosti a odolnosti investic, zelené a </a:t>
            </a:r>
            <a:r>
              <a:rPr lang="cs-CZ" sz="1600"/>
              <a:t>digitální tranzice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IT </a:t>
            </a:r>
            <a:r>
              <a:rPr lang="cs-CZ" sz="1600" dirty="0"/>
              <a:t>systém – </a:t>
            </a:r>
            <a:r>
              <a:rPr lang="cs-CZ" sz="1600" dirty="0" err="1"/>
              <a:t>preskoringový</a:t>
            </a:r>
            <a:r>
              <a:rPr lang="cs-CZ" sz="1600" dirty="0"/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576075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Architektura 4.1.2 </a:t>
            </a:r>
            <a:r>
              <a:rPr lang="cs-CZ" dirty="0" err="1"/>
              <a:t>Analyticko</a:t>
            </a:r>
            <a:r>
              <a:rPr lang="cs-CZ" dirty="0"/>
              <a:t> – metodická podpora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Neexistuje přímá vazba na žádný národní zdroj financování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Ve vazbě na závazky plynoucí ze zelené dohody pro Evropu (EU taxonomii) roste potřeba metodicky uchopit zelenou a digitální tranzici, dále v návaznosti na budoucí očekávaný pokles dotačních zdrojů je nutné obohatit portfolio možných způsobů financování o PPP model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HARMONOGRAM (včetně plánu výzev):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2022 - 2026 – kompetenční a koordinační jednotka (od 1.1.2022 – 30.6.2026)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2022 – 2024 – opakované bloky školení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2022 - 2023 – IT 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2022 – 2023 - metodiky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090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046440"/>
          </a:xfrm>
        </p:spPr>
        <p:txBody>
          <a:bodyPr/>
          <a:lstStyle/>
          <a:p>
            <a:r>
              <a:rPr lang="cs-CZ" dirty="0"/>
              <a:t>Komponenta 1.3 </a:t>
            </a:r>
            <a:br>
              <a:rPr lang="cs-CZ" dirty="0"/>
            </a:br>
            <a:r>
              <a:rPr lang="cs-CZ" sz="2800" b="1" dirty="0"/>
              <a:t>Digitální vysokokapacitní sítě</a:t>
            </a:r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840B05F-9822-422F-8E35-D4B548867901}"/>
              </a:ext>
            </a:extLst>
          </p:cNvPr>
          <p:cNvSpPr txBox="1">
            <a:spLocks/>
          </p:cNvSpPr>
          <p:nvPr/>
        </p:nvSpPr>
        <p:spPr>
          <a:xfrm>
            <a:off x="363538" y="2912027"/>
            <a:ext cx="3161277" cy="1170991"/>
          </a:xfrm>
          <a:prstGeom prst="rect">
            <a:avLst/>
          </a:prstGeom>
        </p:spPr>
        <p:txBody>
          <a:bodyPr vert="horz" wrap="square" lIns="0" tIns="36000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400" dirty="0"/>
              <a:t>Ing.</a:t>
            </a:r>
            <a:r>
              <a:rPr lang="cs-CZ" sz="2000" dirty="0"/>
              <a:t> </a:t>
            </a:r>
            <a:r>
              <a:rPr lang="en-US" sz="1400" dirty="0"/>
              <a:t>Petr Očko, Ph.D. 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náměstek ministra průmyslu a obchodu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30. září 2021</a:t>
            </a:r>
            <a:endParaRPr lang="cs-CZ" sz="16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2769480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784559"/>
            <a:ext cx="5205133" cy="1728315"/>
          </a:xfrm>
        </p:spPr>
        <p:txBody>
          <a:bodyPr/>
          <a:lstStyle/>
          <a:p>
            <a:r>
              <a:rPr lang="cs-CZ" dirty="0"/>
              <a:t>Komponenta 4.2</a:t>
            </a:r>
          </a:p>
          <a:p>
            <a:r>
              <a:rPr lang="cs-CZ" dirty="0"/>
              <a:t>Nové kvazikapitálové nástroje na podporu podnikání a rozvoj ČMZRB v roli národní rozvojové banky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9052403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261680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Popis komponenty 4.2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1174" y="631012"/>
            <a:ext cx="8229600" cy="432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 </a:t>
            </a:r>
            <a:r>
              <a:rPr lang="cs-CZ" b="1" dirty="0"/>
              <a:t>Poskytování podřízených 		     úvěrů v souladu s principy udržitelného financování</a:t>
            </a:r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</a:t>
            </a:r>
            <a:r>
              <a:rPr lang="cs-CZ" b="1" dirty="0"/>
              <a:t>Rozšíření portfolia NRB o nové </a:t>
            </a:r>
            <a:r>
              <a:rPr lang="cs-CZ" b="1" dirty="0" err="1"/>
              <a:t>kvazikapitálové</a:t>
            </a:r>
            <a:r>
              <a:rPr lang="cs-CZ" b="1" dirty="0"/>
              <a:t> finanční nástroj a podpora klimaticky pozitivních investic MSP</a:t>
            </a:r>
            <a:r>
              <a:rPr lang="cs-CZ" dirty="0"/>
              <a:t>	 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Počet podpořených projektů a výše investovaných prostředků 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</a:t>
            </a:r>
            <a:r>
              <a:rPr lang="cs-CZ" dirty="0"/>
              <a:t> </a:t>
            </a:r>
            <a:r>
              <a:rPr lang="cs-CZ" b="1" dirty="0"/>
              <a:t>Malé a střední podniky</a:t>
            </a:r>
          </a:p>
          <a:p>
            <a:pPr marL="108000" indent="0">
              <a:spcAft>
                <a:spcPts val="400"/>
              </a:spcAft>
              <a:buNone/>
            </a:pPr>
            <a:endParaRPr lang="cs-CZ" b="1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Dotace národní rozvojové bance použitá na podřízené úvěry NRB poskytované konečným příjemcům (MSP), </a:t>
            </a:r>
            <a:r>
              <a:rPr lang="cs-CZ" b="1" dirty="0">
                <a:highlight>
                  <a:srgbClr val="F3F9FD"/>
                </a:highlight>
              </a:rPr>
              <a:t>technickou asistenci NRB a poplatky za správu FN</a:t>
            </a:r>
            <a:endParaRPr lang="cs-CZ" dirty="0">
              <a:highlight>
                <a:srgbClr val="F3F9FD"/>
              </a:highlight>
            </a:endParaRP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93679" y="553591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1 mld. Kč</a:t>
            </a:r>
          </a:p>
        </p:txBody>
      </p:sp>
    </p:spTree>
    <p:extLst>
      <p:ext uri="{BB962C8B-B14F-4D97-AF65-F5344CB8AC3E}">
        <p14:creationId xmlns:p14="http://schemas.microsoft.com/office/powerpoint/2010/main" val="351396234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261680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Architektura komponenty 4.2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641686"/>
            <a:ext cx="841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reformní části </a:t>
            </a:r>
            <a:r>
              <a:rPr lang="cs-CZ" dirty="0"/>
              <a:t>– </a:t>
            </a:r>
            <a:r>
              <a:rPr lang="cs-CZ" b="1" dirty="0"/>
              <a:t>Komponenta 4.2.1: </a:t>
            </a:r>
            <a:r>
              <a:rPr lang="cs-CZ" b="1" i="1" dirty="0"/>
              <a:t>„Rozvoj ČMZRB v roli národní rozvojové banky“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Rozšíření produktové řady skupiny NRB o nové kvazikapitálové produkty;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Integrace kritérií DNSH a zelených investic do procesů a strategie NRB;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Milníky: schválení úpravy strategie NRB a produktového plánu FN Mezanin.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Popis investiční části – Komponenta 4.2.2: „</a:t>
            </a:r>
            <a:r>
              <a:rPr lang="cs-CZ" b="1" i="1" dirty="0"/>
              <a:t>Nové kvazikapitálové nástroje na podporu podnikání“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NRB bude poskytovat podřízené úvěry na investiční projekty MSP v oblastech s minimálně 40 % klimatickým koeficientem dle nařízení RRF.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Výše úvěru NRB nepřesáhne 100 mil. Kč a 45 % předpokládaných celkových nákladů projektu (podle velikosti podniku) – spolufinancování komerčními </a:t>
            </a:r>
            <a:r>
              <a:rPr lang="cs-CZ" dirty="0" err="1"/>
              <a:t>seniorními</a:t>
            </a:r>
            <a:r>
              <a:rPr lang="cs-CZ" dirty="0"/>
              <a:t> úvěry.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Milník: podpis dohody o financování.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Target: investovat min. 825 mil. Kč do způsobilých projektů.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1128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261680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Návaznost komponenty 4.2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938521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Nepředpokládá se využití národních veřejných zdrojů.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Komponenta doplňuje již existující FN MPO (zejména aktivity programů OP PIK EXPANZE, ZÁRUKA, RIZIKOVÝ KAPITÁL) svým zaměřením na kvazikapitálové investice a udržitelné financování.</a:t>
            </a:r>
          </a:p>
          <a:p>
            <a:endParaRPr lang="cs-CZ" b="1" dirty="0"/>
          </a:p>
          <a:p>
            <a:r>
              <a:rPr lang="cs-CZ" b="1" dirty="0"/>
              <a:t>Harmonogram: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Aktualizace strategie NRB, podpis dohody o financování mezi MPO a NRB a vyhlášení výzvy do 12/2021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 žádostí od 1Q/2022 a nejdéle do 6/2024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040763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784559"/>
            <a:ext cx="8418512" cy="1728315"/>
          </a:xfrm>
        </p:spPr>
        <p:txBody>
          <a:bodyPr/>
          <a:lstStyle/>
          <a:p>
            <a:r>
              <a:rPr lang="cs-CZ" sz="2600" dirty="0"/>
              <a:t>Komponenta č. 4.3 – Protikorupční reformy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749439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sz="2400" dirty="0"/>
              <a:t>Komponenta č. 4.3 – Protikorupční reformy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998246"/>
            <a:ext cx="8229600" cy="347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Základní charakteristika aktivity</a:t>
            </a:r>
            <a:r>
              <a:rPr lang="cs-CZ" sz="1400" dirty="0"/>
              <a:t>:</a:t>
            </a:r>
          </a:p>
          <a:p>
            <a:endParaRPr lang="cs-CZ" sz="1400" dirty="0"/>
          </a:p>
          <a:p>
            <a:pPr marL="623888" indent="-515938" algn="just">
              <a:spcAft>
                <a:spcPts val="400"/>
              </a:spcAft>
              <a:buNone/>
            </a:pPr>
            <a:r>
              <a:rPr lang="cs-CZ" sz="1400" b="1" dirty="0"/>
              <a:t>CÍL:</a:t>
            </a:r>
            <a:r>
              <a:rPr lang="cs-CZ" dirty="0"/>
              <a:t>	</a:t>
            </a:r>
            <a:r>
              <a:rPr lang="cs-CZ" sz="1200" dirty="0"/>
              <a:t>Cílem komponenty je dosáhnout posílení protikorupčního rámce České republiky se zaměřením na oblasti prevence a odhalování korupce, obecně prostřednictvím ochrany oznamovatelů, tak i v konkrétních sektorech v souladu s mezinárodními doporučeními. Cílem je rozšíření vlastní datové a analytické základny, kterou by mohla následně Česká republika využít při navrhování a provádění účinnějších a lépe zacílených protikorupčních opatření. Ve vztahu k RRF by tak mělo dojít ke snížení rizika, že budou alokované finanční prostředky kvůli korupci čerpány nesprávně.</a:t>
            </a:r>
          </a:p>
          <a:p>
            <a:pPr marL="108000" indent="0">
              <a:spcAft>
                <a:spcPts val="400"/>
              </a:spcAft>
              <a:buNone/>
            </a:pPr>
            <a:r>
              <a:rPr lang="cs-CZ" sz="1400" b="1" dirty="0"/>
              <a:t>PODPOROVANÉ SUBJEKTY/CÍLOVÉ SKUPINY REFOREM: </a:t>
            </a:r>
          </a:p>
          <a:p>
            <a:pPr marL="108000" indent="0" algn="just">
              <a:spcAft>
                <a:spcPts val="400"/>
              </a:spcAft>
              <a:buNone/>
            </a:pPr>
            <a:r>
              <a:rPr lang="cs-CZ" sz="1200" dirty="0"/>
              <a:t>Komponenta 4.3 přímo nepodporuje žádné subjekty, nejsou v ní obsaženy výzvy. </a:t>
            </a:r>
          </a:p>
          <a:p>
            <a:pPr marL="108000" indent="0" algn="just">
              <a:spcAft>
                <a:spcPts val="400"/>
              </a:spcAft>
              <a:buNone/>
            </a:pPr>
            <a:r>
              <a:rPr lang="cs-CZ" sz="1200" b="1" dirty="0"/>
              <a:t>Cílové skupiny samotných reforem jsou: </a:t>
            </a:r>
            <a:r>
              <a:rPr lang="cs-CZ" sz="1200" dirty="0"/>
              <a:t>odborná a široká veřejnost, soudci, státní zástupci, soudní exekutoři a účastníci řízení, lobbisté a lobbistické skupiny až po samotné vlastníky komponent (reforma č.5 - kontrola a audit).</a:t>
            </a:r>
          </a:p>
          <a:p>
            <a:pPr marL="108000" indent="0">
              <a:spcAft>
                <a:spcPts val="400"/>
              </a:spcAft>
              <a:buNone/>
            </a:pPr>
            <a:r>
              <a:rPr lang="cs-CZ" sz="1400" b="1" dirty="0"/>
              <a:t>ZPŮSOB FINANCOVÁNÍ / UZNATELNÉ VÝDAJE: </a:t>
            </a:r>
          </a:p>
          <a:p>
            <a:pPr marL="108000" algn="just">
              <a:spcAft>
                <a:spcPts val="400"/>
              </a:spcAft>
            </a:pPr>
            <a:r>
              <a:rPr lang="cs-CZ" sz="1200" dirty="0"/>
              <a:t>Většina aktivit komponenty 4.3 je financována ze státního rozpočtu. Finance z RRF zde nejsou zapojeny.</a:t>
            </a:r>
          </a:p>
          <a:p>
            <a:pPr marL="108000" algn="just">
              <a:spcAft>
                <a:spcPts val="400"/>
              </a:spcAft>
            </a:pPr>
            <a:r>
              <a:rPr lang="cs-CZ" sz="1200" dirty="0"/>
              <a:t>Reforma č. 1 je spolufinancována z Norských fondů 2014-2021.</a:t>
            </a:r>
          </a:p>
          <a:p>
            <a:pPr marL="108000" indent="0">
              <a:spcAft>
                <a:spcPts val="400"/>
              </a:spcAft>
              <a:buNone/>
            </a:pPr>
            <a:endParaRPr lang="cs-CZ" sz="1050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33886" y="655660"/>
            <a:ext cx="2359252" cy="75222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 0 v mld. Kč</a:t>
            </a:r>
          </a:p>
        </p:txBody>
      </p:sp>
    </p:spTree>
    <p:extLst>
      <p:ext uri="{BB962C8B-B14F-4D97-AF65-F5344CB8AC3E}">
        <p14:creationId xmlns:p14="http://schemas.microsoft.com/office/powerpoint/2010/main" val="1267912863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sz="2400" dirty="0"/>
              <a:t>Komponenta č. 4.3 – Protikorupční reformy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8223" y="815678"/>
            <a:ext cx="8229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POPIS DÍLČÍCH PROGRAMŮ / REFOREM:</a:t>
            </a:r>
          </a:p>
          <a:p>
            <a:endParaRPr lang="cs-CZ" sz="1400" dirty="0"/>
          </a:p>
          <a:p>
            <a:r>
              <a:rPr lang="cs-CZ" sz="1400" b="1" dirty="0"/>
              <a:t>Do komponenty 4.3 patří celkem 5 reforem:</a:t>
            </a:r>
          </a:p>
          <a:p>
            <a:endParaRPr lang="cs-CZ" sz="1400" dirty="0"/>
          </a:p>
          <a:p>
            <a:pPr marL="228600" indent="-228600">
              <a:buAutoNum type="arabicParenR"/>
            </a:pPr>
            <a:r>
              <a:rPr lang="cs-CZ" sz="1200" dirty="0"/>
              <a:t>Ochrana oznamovatelů protiprávního jednání</a:t>
            </a:r>
          </a:p>
          <a:p>
            <a:endParaRPr lang="cs-CZ" sz="1200" dirty="0"/>
          </a:p>
          <a:p>
            <a:r>
              <a:rPr lang="cs-CZ" sz="1200" dirty="0"/>
              <a:t>     </a:t>
            </a:r>
            <a:r>
              <a:rPr lang="cs-CZ" sz="1200" u="sng" dirty="0"/>
              <a:t>Součástí této reformy 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Přijetí zákona o ochraně oznamovatelů a souvisejícího změnového zákona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Vytvoření vnějšího oznamovacího systému na Ministerstvu spravedlnosti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Realizace projektu </a:t>
            </a:r>
            <a:r>
              <a:rPr lang="cs-CZ" sz="1200" i="1" dirty="0"/>
              <a:t>„Zintenzivnění boje proti korupci zvyšováním povědomí veřejného sektoru se zaměřením na soudce, orgány činné v trestním řízení a veřejnou správu“ </a:t>
            </a:r>
          </a:p>
          <a:p>
            <a:endParaRPr lang="cs-CZ" sz="1200" dirty="0"/>
          </a:p>
          <a:p>
            <a:pPr algn="just"/>
            <a:r>
              <a:rPr lang="cs-CZ" sz="1200" dirty="0"/>
              <a:t>Cílem této reformy je přijmout zákon o ochraně oznamovatelů a doprovodný změnový zákon. V návaznosti na přijetí zákona je cílem reformy dále zřízení vnějšího oznamovacího systému v souladu se Směrnicí. V neposlední řadě je potřeba navázat nelegislativními kroky vedoucími ke zlepšení povědomí odborné a laické veřejnosti o problematice </a:t>
            </a:r>
            <a:r>
              <a:rPr lang="cs-CZ" sz="1200" dirty="0" err="1"/>
              <a:t>whistleblowingu</a:t>
            </a:r>
            <a:r>
              <a:rPr lang="cs-CZ" sz="1200" dirty="0"/>
              <a:t>. Za tímto účelem bude provedena komparativní studie a realizována mezinárodní konference k získání poznatků dobré praxe ze zahraničí. Odborná veřejnost pak bude o problematice proškolena. Široká veřejnost bude informována v rámci osvětové kampaně. 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400" dirty="0"/>
              <a:t>2</a:t>
            </a:r>
            <a:endParaRPr lang="cs-CZ" sz="105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63610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56E6C-B36E-484C-9F5D-C7F70D50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Komponenta č. 4.3 – Protikorupční reformy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096A04-C5E2-47DE-A522-1790B7565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789" y="631012"/>
            <a:ext cx="8840421" cy="37595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b="1" dirty="0">
                <a:solidFill>
                  <a:schemeClr val="tx1"/>
                </a:solidFill>
              </a:rPr>
              <a:t>POPIS DÍLČÍCH PROGRAMŮ / REFOREM:</a:t>
            </a:r>
          </a:p>
          <a:p>
            <a:pPr marL="228600" indent="-228600">
              <a:buAutoNum type="arabicParenR"/>
            </a:pPr>
            <a:endParaRPr lang="cs-CZ" sz="3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4800" dirty="0">
                <a:solidFill>
                  <a:schemeClr val="tx1"/>
                </a:solidFill>
              </a:rPr>
              <a:t>    2) Posílení legislativního rámce a transparentnosti v oblasti soudů, soudců, státních zástupců a soudních exekutorů</a:t>
            </a:r>
            <a:endParaRPr lang="cs-CZ" sz="48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4800" dirty="0">
                <a:solidFill>
                  <a:schemeClr val="tx1"/>
                </a:solidFill>
              </a:rPr>
              <a:t>        </a:t>
            </a:r>
            <a:r>
              <a:rPr lang="cs-CZ" sz="4800" u="sng" dirty="0">
                <a:solidFill>
                  <a:schemeClr val="tx1"/>
                </a:solidFill>
              </a:rPr>
              <a:t>Součástí této reformy je :</a:t>
            </a:r>
          </a:p>
          <a:p>
            <a:pPr lvl="1"/>
            <a:r>
              <a:rPr lang="cs-CZ" sz="4800" dirty="0">
                <a:solidFill>
                  <a:schemeClr val="tx1"/>
                </a:solidFill>
              </a:rPr>
              <a:t>Projekt novelizace zákona o soudech a soudcích </a:t>
            </a:r>
          </a:p>
          <a:p>
            <a:pPr lvl="1"/>
            <a:r>
              <a:rPr lang="cs-CZ" sz="4800" dirty="0">
                <a:solidFill>
                  <a:schemeClr val="tx1"/>
                </a:solidFill>
              </a:rPr>
              <a:t>Projekt novelizace zákona o řízení ve věcech soudců, státních zástupců a soudních exekutorů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4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4800" dirty="0">
                <a:solidFill>
                  <a:schemeClr val="tx1"/>
                </a:solidFill>
              </a:rPr>
              <a:t>Cílem této reformy je zakotvení objektivních pravidel pro výběr soudců a soudních funkcionářů, podrobnější úprava vedlejší činnosti           soudců a zefektivnění soudních řízení, na kterých se podílejí přísedící. Dále se jedná o posílení záruk zákonnosti řízení ve věcech soudců, státních zástupců a soudních exekutorů zavedením odvolacího přezkumu a zvýšení efektivity řízení ve věcech soudců, státních zástupců a soudních exekutorů.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4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4800" dirty="0">
                <a:solidFill>
                  <a:schemeClr val="tx1"/>
                </a:solidFill>
              </a:rPr>
              <a:t>      3) Sběr a analýza dat o korupci </a:t>
            </a:r>
          </a:p>
          <a:p>
            <a:pPr marL="0" indent="0" algn="just">
              <a:buNone/>
            </a:pPr>
            <a:r>
              <a:rPr lang="cs-CZ" sz="4800" dirty="0">
                <a:solidFill>
                  <a:schemeClr val="tx1"/>
                </a:solidFill>
              </a:rPr>
              <a:t>Česká republika v současné době nedisponuje vlastními dostatečně robustními daty o přímé a nepřímé zkušenosti s korupcí v různých sektorech. Korupce byla prozatím sledována převážně pomocí indikátorů třetích stran, které měří postoje, zkušenost a vnímání (percepci) tohoto fenoménu na celospolečenské úrovni (viz například </a:t>
            </a:r>
            <a:r>
              <a:rPr lang="cs-CZ" sz="4800" dirty="0" err="1">
                <a:solidFill>
                  <a:schemeClr val="tx1"/>
                </a:solidFill>
              </a:rPr>
              <a:t>Transparency</a:t>
            </a:r>
            <a:r>
              <a:rPr lang="cs-CZ" sz="4800" dirty="0">
                <a:solidFill>
                  <a:schemeClr val="tx1"/>
                </a:solidFill>
              </a:rPr>
              <a:t> International, Světová Banka, CVVM, </a:t>
            </a:r>
            <a:r>
              <a:rPr lang="cs-CZ" sz="4800" dirty="0" err="1">
                <a:solidFill>
                  <a:schemeClr val="tx1"/>
                </a:solidFill>
              </a:rPr>
              <a:t>Eurobarometer</a:t>
            </a:r>
            <a:r>
              <a:rPr lang="cs-CZ" sz="4800" dirty="0">
                <a:solidFill>
                  <a:schemeClr val="tx1"/>
                </a:solidFill>
              </a:rPr>
              <a:t> a další). Specifická metoda sociologického výzkumu, která by průzkum v jednotlivých rizikových sektorech umožnila, dosud chybí. Projekt bude realizovat Sociologický ústav Akademie věd ČR</a:t>
            </a:r>
          </a:p>
          <a:p>
            <a:pPr marL="0" indent="0">
              <a:buNone/>
            </a:pPr>
            <a:endParaRPr lang="cs-CZ" sz="4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4800" dirty="0">
                <a:solidFill>
                  <a:schemeClr val="tx1"/>
                </a:solidFill>
              </a:rPr>
              <a:t>Cílem je určit rozsah a formy korupce ve vybraných společenských sektorech v České republice a doporučit konkrétní opatření, která by mohla korupci v jednotlivých sektorech snížit. Předložit metodiku (sadu doporučených nástrojů) pro </a:t>
            </a:r>
            <a:r>
              <a:rPr lang="cs-CZ" sz="4800" dirty="0" err="1">
                <a:solidFill>
                  <a:schemeClr val="tx1"/>
                </a:solidFill>
              </a:rPr>
              <a:t>replikovatelné</a:t>
            </a:r>
            <a:r>
              <a:rPr lang="cs-CZ" sz="4800" dirty="0">
                <a:solidFill>
                  <a:schemeClr val="tx1"/>
                </a:solidFill>
              </a:rPr>
              <a:t> efektivní a validní měření přímé a nepřímé zkušenosti s korupcí ve společenských sektorech.</a:t>
            </a:r>
          </a:p>
          <a:p>
            <a:pPr marL="0" indent="0">
              <a:buNone/>
            </a:pPr>
            <a:endParaRPr lang="cs-CZ" sz="4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4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4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48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703288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9C1BA00-9A23-47B6-8042-A93DFE7417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372" y="815678"/>
            <a:ext cx="8773886" cy="369100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2200" dirty="0">
                <a:solidFill>
                  <a:schemeClr val="tx1"/>
                </a:solidFill>
              </a:rPr>
              <a:t>       4) Stanovení pravidel pro lobbování</a:t>
            </a:r>
          </a:p>
          <a:p>
            <a:pPr marL="0" indent="0"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 algn="just"/>
            <a:r>
              <a:rPr lang="cs-CZ" sz="2200" dirty="0">
                <a:solidFill>
                  <a:schemeClr val="tx1"/>
                </a:solidFill>
              </a:rPr>
              <a:t>Hlavní výzvu v oblasti stanovení pravidel pro lobbování představuje přijetí účinné a vymahatelné regulace, která bude reagovat na dosavadní neexistenci právního rámce v této oblasti a s tím související chybějící veřejnou kontrolu.</a:t>
            </a:r>
          </a:p>
          <a:p>
            <a:pPr marL="0" indent="0" algn="just">
              <a:buNone/>
            </a:pPr>
            <a:r>
              <a:rPr lang="cs-CZ" sz="2200" dirty="0">
                <a:solidFill>
                  <a:schemeClr val="tx1"/>
                </a:solidFill>
              </a:rPr>
              <a:t>Cílem této reformy je stanovení pravidel pro výkon lobbistické činnosti coby standardní aktivity v rámci legislativního procesu na centrální úrovni. Základními prvky regulace lobbování jsou zvýšení transparentnosti této činnosti a posílení transparentnosti celého legislativního procesu a umožnění veřejné kontroly v této oblasti.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/>
            <a:r>
              <a:rPr lang="cs-CZ" sz="2200" dirty="0">
                <a:solidFill>
                  <a:schemeClr val="tx1"/>
                </a:solidFill>
              </a:rPr>
              <a:t>       5) Kontrola a audit</a:t>
            </a:r>
          </a:p>
          <a:p>
            <a:pPr marL="0" indent="0" algn="just"/>
            <a:r>
              <a:rPr lang="cs-CZ" sz="2200" dirty="0">
                <a:solidFill>
                  <a:schemeClr val="tx1"/>
                </a:solidFill>
              </a:rPr>
              <a:t>Pravděpodobně </a:t>
            </a:r>
            <a:r>
              <a:rPr lang="cs-CZ" sz="2200" b="1" dirty="0">
                <a:solidFill>
                  <a:schemeClr val="tx1"/>
                </a:solidFill>
              </a:rPr>
              <a:t>nejdůležitější reforma celého NPO</a:t>
            </a:r>
            <a:r>
              <a:rPr lang="cs-CZ" sz="2200" dirty="0">
                <a:solidFill>
                  <a:schemeClr val="tx1"/>
                </a:solidFill>
              </a:rPr>
              <a:t>. Její včasnou realizací je přímo podmíněna možnost podání první souhrnné Žádosti o platbu z RRF za celé NPO. Termín pro její splnění je tedy do 30.06.2022. Tato reforma obsahuje celkem 8 milníků vydefinovaných Evropskou komisí, které jsou gesčně rozděleny mezi MSp, MPO-DU </a:t>
            </a:r>
            <a:br>
              <a:rPr lang="cs-CZ" sz="2200" dirty="0">
                <a:solidFill>
                  <a:schemeClr val="tx1"/>
                </a:solidFill>
              </a:rPr>
            </a:br>
            <a:r>
              <a:rPr lang="cs-CZ" sz="2200" dirty="0">
                <a:solidFill>
                  <a:schemeClr val="tx1"/>
                </a:solidFill>
              </a:rPr>
              <a:t>a MF-AO. </a:t>
            </a:r>
          </a:p>
          <a:p>
            <a:pPr marL="0" indent="0"/>
            <a:r>
              <a:rPr lang="cs-CZ" sz="2200" dirty="0">
                <a:solidFill>
                  <a:schemeClr val="tx1"/>
                </a:solidFill>
              </a:rPr>
              <a:t>Milníky se týkají: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sytému pro shromažďování a uchovávání údajů týkající se konečných příjemců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vytvoření akčního plánu pro správní systém koordinačního subjektu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opatření proti střetu zájmů prováděná koordinačním orgánem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systému úložišť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auditní strategie NPO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přezkum definice skutečného majitele v souvislosti se systémem kontroly NPO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pokynů pro předcházení střetům zájmů a jejich řešení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postupům pro předcházení střetu zájmů v souladu s článkem 61 finančního nařízení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/>
            <a:r>
              <a:rPr lang="cs-CZ" sz="2200" dirty="0">
                <a:solidFill>
                  <a:schemeClr val="tx1"/>
                </a:solidFill>
              </a:rPr>
              <a:t>Na realizaci a splnění jednotlivých milníků budou gesční subjekty vzájemně spolupracovat, tak aby se dosáhlo včasné realizace.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CB6AC7-75E2-454E-99B1-A7CF0AD4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Komponenta č. 4.3 – Protikorupční reformy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564316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en-US" dirty="0" err="1"/>
              <a:t>Komponenta</a:t>
            </a:r>
            <a:r>
              <a:rPr lang="en-US" dirty="0"/>
              <a:t> č. 4.3 – </a:t>
            </a:r>
            <a:r>
              <a:rPr lang="en-US" dirty="0" err="1"/>
              <a:t>Protikorupční</a:t>
            </a:r>
            <a:r>
              <a:rPr lang="en-US" dirty="0"/>
              <a:t> </a:t>
            </a:r>
            <a:r>
              <a:rPr lang="en-US" dirty="0" err="1"/>
              <a:t>reformy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55289"/>
            <a:ext cx="8229600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 </a:t>
            </a:r>
          </a:p>
          <a:p>
            <a:r>
              <a:rPr lang="cs-CZ" sz="1050" dirty="0"/>
              <a:t>Všechny reformy jsou financovány ze státního rozpočtu. </a:t>
            </a:r>
          </a:p>
          <a:p>
            <a:endParaRPr lang="cs-CZ" sz="1050" dirty="0"/>
          </a:p>
          <a:p>
            <a:r>
              <a:rPr lang="cs-CZ" sz="1050" dirty="0"/>
              <a:t>Pouze reforma č. 1 je spolufinancována z Norských fondů 2014-2021</a:t>
            </a:r>
          </a:p>
          <a:p>
            <a:endParaRPr lang="cs-CZ" sz="1050" dirty="0"/>
          </a:p>
          <a:p>
            <a:r>
              <a:rPr lang="cs-CZ" sz="1050" dirty="0"/>
              <a:t>Reforma č. 5 má vazbu na celé NPO v tom smyslu, že bez její realizace není přípustné podat první souhrnnou </a:t>
            </a:r>
            <a:r>
              <a:rPr lang="cs-CZ" sz="1050" dirty="0" err="1"/>
              <a:t>ŽoP</a:t>
            </a:r>
            <a:r>
              <a:rPr lang="cs-CZ" sz="1050" dirty="0"/>
              <a:t>.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HARMONOGRAM (včetně plánu výzev): </a:t>
            </a:r>
          </a:p>
          <a:p>
            <a:r>
              <a:rPr lang="cs-CZ" sz="1050" dirty="0"/>
              <a:t>V komponentě nejsou plánovány žádné výzvy. Jednotlivé reformy mají tyto termíny splnění:</a:t>
            </a:r>
          </a:p>
          <a:p>
            <a:endParaRPr lang="cs-CZ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50" dirty="0"/>
              <a:t>Ochrana oznamovatelů protiprávního jednání – 31.12.2025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50" dirty="0"/>
              <a:t>Posílení legislativního rámce a transparentnosti v oblasti soudů, soudců, státních zástupců a soudních exekutorů – 31.12.2025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50" dirty="0"/>
              <a:t>Sběr a analýza dat o korupci – 31.03.2026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50" dirty="0"/>
              <a:t>Stanovení pravidel pro lobbování – 31.03.2026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50" dirty="0"/>
              <a:t>Kontrola a audit – 30.06.2022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05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884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492443"/>
          </a:xfrm>
        </p:spPr>
        <p:txBody>
          <a:bodyPr/>
          <a:lstStyle/>
          <a:p>
            <a:r>
              <a:rPr lang="it-IT" sz="3200" dirty="0"/>
              <a:t>Základní charakteristika</a:t>
            </a:r>
            <a:r>
              <a:rPr lang="cs-CZ" sz="3200" dirty="0"/>
              <a:t> komponenty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726779"/>
            <a:ext cx="7505335" cy="362164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Cíl:</a:t>
            </a:r>
          </a:p>
          <a:p>
            <a:pPr lvl="1"/>
            <a:r>
              <a:rPr lang="cs-CZ" sz="1900" dirty="0"/>
              <a:t>Prostřednictvím sítí s velmi vysokou kapacitou (VHCN) zajistit přístup k datovým službám prostřednictvím připojení k internetu pro obyvatele, podnikatele, veřejnou správu a socioekonomické aktéry, zejména ve venkovských oblastech. </a:t>
            </a:r>
          </a:p>
          <a:p>
            <a:pPr lvl="1"/>
            <a:r>
              <a:rPr lang="cs-CZ" sz="1900" dirty="0"/>
              <a:t>Vytvořit podmínky podporující rozvoj sítí a služeb 5. generace (5G), zejména </a:t>
            </a:r>
            <a:br>
              <a:rPr lang="cs-CZ" sz="1900" dirty="0"/>
            </a:br>
            <a:r>
              <a:rPr lang="cs-CZ" sz="1900" dirty="0"/>
              <a:t>v oblastech doplňujících rozvojová kritéria stanovená aukcí kmitočtů.</a:t>
            </a:r>
          </a:p>
          <a:p>
            <a:pPr lvl="1"/>
            <a:r>
              <a:rPr lang="cs-CZ" sz="1900" dirty="0"/>
              <a:t>Komponenta by měla dosáhnout završení skokového procesu, kdy Českou republiku bude možné zařadit mezi země plně připravené na gigabitovou společnost.</a:t>
            </a:r>
          </a:p>
          <a:p>
            <a:pPr lvl="1"/>
            <a:endParaRPr lang="cs-CZ" sz="1900" dirty="0"/>
          </a:p>
          <a:p>
            <a:r>
              <a:rPr lang="cs-CZ" dirty="0"/>
              <a:t>Celková alokace:</a:t>
            </a:r>
          </a:p>
          <a:p>
            <a:pPr lvl="1"/>
            <a:r>
              <a:rPr lang="cs-CZ" sz="1900" dirty="0"/>
              <a:t>5,787 mld. Kč</a:t>
            </a:r>
          </a:p>
        </p:txBody>
      </p:sp>
    </p:spTree>
    <p:extLst>
      <p:ext uri="{BB962C8B-B14F-4D97-AF65-F5344CB8AC3E}">
        <p14:creationId xmlns:p14="http://schemas.microsoft.com/office/powerpoint/2010/main" val="2623912358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784559"/>
            <a:ext cx="8418512" cy="1728315"/>
          </a:xfrm>
        </p:spPr>
        <p:txBody>
          <a:bodyPr/>
          <a:lstStyle/>
          <a:p>
            <a:r>
              <a:rPr lang="cs-CZ" sz="2600" dirty="0"/>
              <a:t>Komponenta 4.4.</a:t>
            </a:r>
            <a:br>
              <a:rPr lang="cs-CZ" sz="2600" dirty="0"/>
            </a:br>
            <a:r>
              <a:rPr lang="cs-CZ" sz="2600" dirty="0"/>
              <a:t>„Zvýšení efektivity výkonu veřejné správy“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81056204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600" y="208574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4.4 – Zvýšení efektivity výkonu veřejné správy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9939" y="695901"/>
            <a:ext cx="8731834" cy="359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5938" algn="just">
              <a:spcAft>
                <a:spcPts val="400"/>
              </a:spcAft>
              <a:buNone/>
            </a:pPr>
            <a:r>
              <a:rPr lang="cs-CZ" sz="1600" b="1" dirty="0"/>
              <a:t>CÍLE KOMPONENTY:</a:t>
            </a:r>
            <a:endParaRPr lang="cs-CZ" sz="1600" dirty="0"/>
          </a:p>
          <a:p>
            <a:pPr marL="623888" indent="-515938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zvýšení pro-klientské orientace veřejné správy </a:t>
            </a:r>
          </a:p>
          <a:p>
            <a:pPr marL="107950" algn="just">
              <a:spcAft>
                <a:spcPts val="400"/>
              </a:spcAft>
            </a:pPr>
            <a:r>
              <a:rPr lang="cs-CZ" sz="1600" dirty="0"/>
              <a:t>	   –&gt;  </a:t>
            </a:r>
            <a:r>
              <a:rPr lang="cs-CZ" sz="1600" b="1" dirty="0"/>
              <a:t>posílení pozice občana jako klienta veřejné správy</a:t>
            </a:r>
          </a:p>
          <a:p>
            <a:pPr marL="623888" indent="-515938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zefektivnění činnosti orgánů veřejné správy</a:t>
            </a:r>
          </a:p>
          <a:p>
            <a:pPr marL="623888" indent="-515938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posílení koordinace centrálních orgánů vůči území i mezi jednotlivými centrálními orgány veřejné správy navzájem</a:t>
            </a:r>
          </a:p>
          <a:p>
            <a:pPr marL="107950" algn="just">
              <a:spcAft>
                <a:spcPts val="400"/>
              </a:spcAft>
            </a:pPr>
            <a:r>
              <a:rPr lang="cs-CZ" sz="1600" b="1" dirty="0"/>
              <a:t>SPOLEČNÝ INDIKÁTOR: </a:t>
            </a:r>
            <a:r>
              <a:rPr lang="cs-CZ" sz="1600" dirty="0"/>
              <a:t>„</a:t>
            </a:r>
            <a:r>
              <a:rPr lang="cs-CZ" sz="1600" dirty="0" err="1"/>
              <a:t>Number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participants</a:t>
            </a:r>
            <a:r>
              <a:rPr lang="cs-CZ" sz="1600" dirty="0"/>
              <a:t> in </a:t>
            </a:r>
            <a:r>
              <a:rPr lang="cs-CZ" sz="1600" dirty="0" err="1"/>
              <a:t>education</a:t>
            </a:r>
            <a:r>
              <a:rPr lang="cs-CZ" sz="1600" dirty="0"/>
              <a:t> </a:t>
            </a:r>
            <a:r>
              <a:rPr lang="cs-CZ" sz="1600" dirty="0" err="1"/>
              <a:t>or</a:t>
            </a:r>
            <a:r>
              <a:rPr lang="cs-CZ" sz="1600" dirty="0"/>
              <a:t> </a:t>
            </a:r>
            <a:r>
              <a:rPr lang="cs-CZ" sz="1600" dirty="0" err="1"/>
              <a:t>training</a:t>
            </a:r>
            <a:r>
              <a:rPr lang="cs-CZ" sz="1600" dirty="0"/>
              <a:t>“</a:t>
            </a:r>
          </a:p>
          <a:p>
            <a:pPr marL="623888" indent="-515938" algn="just">
              <a:spcAft>
                <a:spcPts val="400"/>
              </a:spcAft>
              <a:buNone/>
            </a:pPr>
            <a:r>
              <a:rPr lang="cs-CZ" sz="1600" b="1" dirty="0"/>
              <a:t>PODPOROVANÉ SUBJEKTY:</a:t>
            </a:r>
          </a:p>
          <a:p>
            <a:pPr marL="623888" indent="-515938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občané</a:t>
            </a:r>
          </a:p>
          <a:p>
            <a:pPr marL="623888" indent="-515938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ústřední orgány státní správy</a:t>
            </a:r>
          </a:p>
          <a:p>
            <a:pPr marL="623888" indent="-515938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územní orgány samosprávy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430270" y="971598"/>
            <a:ext cx="2219350" cy="845334"/>
          </a:xfrm>
          <a:prstGeom prst="round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ALOKACE:</a:t>
            </a:r>
            <a:br>
              <a:rPr lang="cs-CZ" sz="2000" b="1" cap="all" dirty="0"/>
            </a:br>
            <a:r>
              <a:rPr lang="cs-CZ" sz="2000" b="1" cap="all" dirty="0"/>
              <a:t>33,7 </a:t>
            </a:r>
            <a:r>
              <a:rPr lang="cs-CZ" sz="2000" b="1" dirty="0"/>
              <a:t>mil. Kč (bez DPH)</a:t>
            </a:r>
          </a:p>
        </p:txBody>
      </p:sp>
    </p:spTree>
    <p:extLst>
      <p:ext uri="{BB962C8B-B14F-4D97-AF65-F5344CB8AC3E}">
        <p14:creationId xmlns:p14="http://schemas.microsoft.com/office/powerpoint/2010/main" val="1037488186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390" y="555731"/>
            <a:ext cx="8622807" cy="399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600" b="1" dirty="0"/>
              <a:t>POPIS DÍLČÍCH AKTIVIT</a:t>
            </a:r>
            <a:r>
              <a:rPr lang="cs-CZ" sz="1600" dirty="0"/>
              <a:t>:</a:t>
            </a:r>
          </a:p>
          <a:p>
            <a:pPr lvl="0">
              <a:lnSpc>
                <a:spcPct val="120000"/>
              </a:lnSpc>
              <a:spcAft>
                <a:spcPts val="400"/>
              </a:spcAft>
            </a:pPr>
            <a:r>
              <a:rPr lang="cs-CZ" sz="1600" b="1" dirty="0">
                <a:solidFill>
                  <a:schemeClr val="accent4"/>
                </a:solidFill>
              </a:rPr>
              <a:t>Reforma 4.4.1 Zvýšení efektivity, pro-klientské orientace a využití principů evidence-informed ve veřejné správě </a:t>
            </a:r>
          </a:p>
          <a:p>
            <a:pPr marL="342900" lvl="0" indent="-342900">
              <a:lnSpc>
                <a:spcPct val="120000"/>
              </a:lnSpc>
              <a:spcAft>
                <a:spcPts val="400"/>
              </a:spcAft>
              <a:buFont typeface="+mj-lt"/>
              <a:buAutoNum type="alphaLcParenR"/>
            </a:pPr>
            <a:r>
              <a:rPr lang="cs-CZ" sz="1600" u="sng" dirty="0"/>
              <a:t>Zvýšení využívání principů evidence-informed</a:t>
            </a:r>
          </a:p>
          <a:p>
            <a:pPr marL="742950" lvl="1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zřízení centrálního analytického týmu</a:t>
            </a:r>
            <a:r>
              <a:rPr lang="cs-CZ" sz="1600" dirty="0"/>
              <a:t> – poskytování poradenství a metodické vedení věcným útvarům ve veřejné správě v oblasti správné aplikace kvantitativních i kvalitativních analytických metod</a:t>
            </a:r>
          </a:p>
          <a:p>
            <a:pPr marL="742950" lvl="1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vytvoření metodiky sběru dat</a:t>
            </a:r>
            <a:r>
              <a:rPr lang="cs-CZ" sz="1600" dirty="0"/>
              <a:t> o činnosti úřadů a jejich vzájemného sdílení mezi institucemi veřejné správy</a:t>
            </a:r>
          </a:p>
          <a:p>
            <a:pPr marL="742950" lvl="1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vznik elektronického nástroje sběru dat</a:t>
            </a:r>
            <a:r>
              <a:rPr lang="cs-CZ" sz="1600" dirty="0"/>
              <a:t> o činnosti veřejné správy</a:t>
            </a:r>
          </a:p>
          <a:p>
            <a:pPr marL="742950" lvl="1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vytvoření databáze </a:t>
            </a:r>
            <a:r>
              <a:rPr lang="cs-CZ" sz="1600" dirty="0"/>
              <a:t>relevantních údajů o procesech, výkonech, personálních kapacitách atd.</a:t>
            </a:r>
          </a:p>
          <a:p>
            <a:pPr marL="342900" lvl="0" indent="-342900" algn="just">
              <a:lnSpc>
                <a:spcPct val="120000"/>
              </a:lnSpc>
              <a:spcAft>
                <a:spcPts val="400"/>
              </a:spcAft>
              <a:buFont typeface="+mj-lt"/>
              <a:buAutoNum type="alphaLcParenR"/>
            </a:pPr>
            <a:r>
              <a:rPr lang="cs-CZ" sz="1600" u="sng" dirty="0"/>
              <a:t>Zlepšení pro-klientského způsobu výkonu veřejné správy v ČR</a:t>
            </a:r>
          </a:p>
          <a:p>
            <a:pPr marL="800100" lvl="1" indent="-342900" algn="just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školení pro front-office úředníky ÚSC v pro-klientském přístupu</a:t>
            </a:r>
            <a:endParaRPr lang="cs-CZ" sz="16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63538" y="186399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4.4 – Zvýšení efektivity výkonu veřejné správy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70513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724" y="1248032"/>
            <a:ext cx="8229600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sz="1600" b="1" dirty="0"/>
              <a:t>HARMONOGRAM (včetně plánu výzev):</a:t>
            </a:r>
          </a:p>
          <a:p>
            <a:pPr>
              <a:spcAft>
                <a:spcPts val="400"/>
              </a:spcAft>
            </a:pPr>
            <a:r>
              <a:rPr lang="cs-CZ" sz="1600" dirty="0">
                <a:solidFill>
                  <a:schemeClr val="accent4"/>
                </a:solidFill>
              </a:rPr>
              <a:t>Reforma 4.4.1 Zvýšení efektivity, pro-klientské orientace a využití principů evidence-informed ve veřejné správě </a:t>
            </a:r>
            <a:endParaRPr lang="cs-CZ" sz="1600" b="1" dirty="0">
              <a:solidFill>
                <a:schemeClr val="accent4"/>
              </a:solidFill>
            </a:endParaRPr>
          </a:p>
          <a:p>
            <a:pPr lvl="0" algn="just">
              <a:spcAft>
                <a:spcPts val="400"/>
              </a:spcAft>
            </a:pPr>
            <a:r>
              <a:rPr lang="cs-CZ" sz="1600" u="sng" dirty="0"/>
              <a:t>Milník 1:</a:t>
            </a:r>
            <a:r>
              <a:rPr lang="cs-CZ" sz="1600" dirty="0"/>
              <a:t> Ministerstvo vnitra dokončí </a:t>
            </a:r>
            <a:r>
              <a:rPr lang="cs-CZ" sz="1600" b="1" dirty="0"/>
              <a:t>databázi relevantních údajů </a:t>
            </a:r>
            <a:r>
              <a:rPr lang="cs-CZ" sz="1600" dirty="0"/>
              <a:t>o procesech, výkonech a personálních kapacitách ve veřejné správě v </a:t>
            </a:r>
            <a:r>
              <a:rPr lang="cs-CZ" sz="1600" b="1" dirty="0"/>
              <a:t>Q4 2025</a:t>
            </a:r>
            <a:endParaRPr lang="cs-CZ" sz="1600" dirty="0"/>
          </a:p>
          <a:p>
            <a:pPr lvl="0" algn="just">
              <a:spcAft>
                <a:spcPts val="400"/>
              </a:spcAft>
            </a:pPr>
            <a:r>
              <a:rPr lang="cs-CZ" sz="1600" u="sng" dirty="0"/>
              <a:t>Cíl 2:</a:t>
            </a:r>
            <a:r>
              <a:rPr lang="cs-CZ" sz="1600" dirty="0"/>
              <a:t> </a:t>
            </a:r>
            <a:r>
              <a:rPr lang="cs-CZ" sz="1600" b="1" dirty="0"/>
              <a:t>Proškolení 1000 front-office úředníků </a:t>
            </a:r>
            <a:r>
              <a:rPr lang="cs-CZ" sz="1600" dirty="0"/>
              <a:t>ústředních, krajských nebo místních orgánů v klientsky orientovaných přístupech v rámci vzdělávacího programu akreditovaného u Ministerstva vnitra v </a:t>
            </a:r>
            <a:r>
              <a:rPr lang="cs-CZ" sz="1600" b="1" dirty="0"/>
              <a:t>Q4 2025</a:t>
            </a:r>
            <a:endParaRPr lang="cs-CZ" dirty="0"/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63538" y="358059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4.4 – Zvýšení efektivity výkonu veřejné správy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0253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784559"/>
            <a:ext cx="8418512" cy="1728315"/>
          </a:xfrm>
        </p:spPr>
        <p:txBody>
          <a:bodyPr/>
          <a:lstStyle/>
          <a:p>
            <a:r>
              <a:rPr lang="cs-CZ" sz="2600" dirty="0"/>
              <a:t>Komponenta 4.5 Rozvoj kulturního </a:t>
            </a:r>
          </a:p>
          <a:p>
            <a:r>
              <a:rPr lang="cs-CZ" sz="2600" dirty="0"/>
              <a:t>		a kreativního průmyslu</a:t>
            </a:r>
          </a:p>
          <a:p>
            <a:r>
              <a:rPr lang="cs-CZ" sz="2600" dirty="0"/>
              <a:t>		Ministerstvo kultury ČR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95081630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Základní charakteristika aktivity</a:t>
            </a:r>
            <a:r>
              <a:rPr lang="cs-CZ" sz="1600" dirty="0"/>
              <a:t>: </a:t>
            </a:r>
          </a:p>
          <a:p>
            <a:endParaRPr lang="cs-CZ" sz="1600" dirty="0"/>
          </a:p>
          <a:p>
            <a:r>
              <a:rPr lang="cs-CZ" sz="1600" dirty="0"/>
              <a:t>Celková reforma přístupu ke </a:t>
            </a:r>
            <a:r>
              <a:rPr lang="cs-CZ" sz="1600" b="1" dirty="0"/>
              <a:t>kulturnímu a kreativnímu sektoru (KKS)</a:t>
            </a:r>
            <a:r>
              <a:rPr lang="cs-CZ" sz="1600" dirty="0"/>
              <a:t> v ČR. Založeno na novém strategickém rámci MK, který se soustředí na širší roli kultury.</a:t>
            </a:r>
          </a:p>
          <a:p>
            <a:endParaRPr lang="cs-CZ" sz="1600" dirty="0"/>
          </a:p>
          <a:p>
            <a:pPr marL="623888" indent="-515938">
              <a:spcAft>
                <a:spcPts val="400"/>
              </a:spcAft>
            </a:pPr>
            <a:r>
              <a:rPr lang="cs-CZ" sz="1600" b="1" dirty="0"/>
              <a:t>CÍL:</a:t>
            </a:r>
            <a:r>
              <a:rPr lang="cs-CZ" sz="1600" dirty="0"/>
              <a:t> 	Podpořit rozvoj KSS, jeho odolnost a postavení jako sektoru ekonomiky.</a:t>
            </a:r>
            <a:endParaRPr lang="cs-CZ" sz="1600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endParaRPr lang="cs-CZ" sz="1600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sz="1600" b="1" dirty="0"/>
              <a:t>INDIKÁTORY: </a:t>
            </a:r>
            <a:r>
              <a:rPr lang="cs-CZ" sz="1600" dirty="0"/>
              <a:t>např. počet vybudovaných KK center, počet podpořených subjektů, nová legislativa</a:t>
            </a:r>
          </a:p>
          <a:p>
            <a:pPr marL="108000" indent="0">
              <a:spcAft>
                <a:spcPts val="400"/>
              </a:spcAft>
              <a:buNone/>
            </a:pPr>
            <a:endParaRPr lang="cs-CZ" sz="1600" b="1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sz="1600" b="1" dirty="0"/>
              <a:t>PODPOROVANÉ SUBJEKTY: </a:t>
            </a:r>
            <a:r>
              <a:rPr lang="cs-CZ" sz="1600" dirty="0"/>
              <a:t>Muzea, Galerie, Knihovny, regionální KK centra, SFKMG</a:t>
            </a:r>
          </a:p>
          <a:p>
            <a:pPr marL="108000" indent="0">
              <a:spcAft>
                <a:spcPts val="400"/>
              </a:spcAft>
              <a:buNone/>
            </a:pPr>
            <a:endParaRPr lang="cs-CZ" sz="1600" b="1" dirty="0">
              <a:solidFill>
                <a:srgbClr val="428D96"/>
              </a:solidFill>
            </a:endParaRPr>
          </a:p>
          <a:p>
            <a:pPr marL="108000" indent="0">
              <a:spcAft>
                <a:spcPts val="400"/>
              </a:spcAft>
              <a:buNone/>
            </a:pPr>
            <a:r>
              <a:rPr lang="cs-CZ" sz="1600" b="1" dirty="0"/>
              <a:t>ZPŮSOB FINANCOVÁNÍ / UZNATELNÉ VÝDAJE: </a:t>
            </a:r>
            <a:r>
              <a:rPr lang="cs-CZ" sz="1600" dirty="0"/>
              <a:t>dotace, granty 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69281" y="690465"/>
            <a:ext cx="2437571" cy="10636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7,39 mld. Kč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1600" b="1" dirty="0"/>
              <a:t>bez DPH</a:t>
            </a:r>
          </a:p>
        </p:txBody>
      </p:sp>
    </p:spTree>
    <p:extLst>
      <p:ext uri="{BB962C8B-B14F-4D97-AF65-F5344CB8AC3E}">
        <p14:creationId xmlns:p14="http://schemas.microsoft.com/office/powerpoint/2010/main" val="260849147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Financováno z EU (5 450 mil. Kč bez DPH) </a:t>
            </a:r>
          </a:p>
          <a:p>
            <a:endParaRPr lang="cs-CZ" dirty="0"/>
          </a:p>
          <a:p>
            <a:r>
              <a:rPr lang="cs-CZ" b="1" dirty="0"/>
              <a:t>Rozvoj regionálních kulturních a kreativních center (I)		</a:t>
            </a:r>
            <a:r>
              <a:rPr lang="cs-CZ" dirty="0"/>
              <a:t>3 400 mil. Kč</a:t>
            </a:r>
          </a:p>
          <a:p>
            <a:endParaRPr lang="cs-CZ" dirty="0"/>
          </a:p>
          <a:p>
            <a:r>
              <a:rPr lang="cs-CZ" b="1" dirty="0"/>
              <a:t>Digitalizace kulturního a kreativního sektoru (I)			</a:t>
            </a:r>
            <a:r>
              <a:rPr lang="cs-CZ" dirty="0"/>
              <a:t>   800 mil. Kč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Status umělce (R)						</a:t>
            </a:r>
            <a:r>
              <a:rPr lang="cs-CZ" dirty="0"/>
              <a:t>   690 mil. Kč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Kreativní vouchery (I)				   	   </a:t>
            </a:r>
            <a:r>
              <a:rPr lang="cs-CZ" dirty="0"/>
              <a:t>560 mil.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422691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Financováno ze státního rozpočtu (1 940 mil. Kč bez DPH)</a:t>
            </a:r>
          </a:p>
          <a:p>
            <a:endParaRPr lang="cs-CZ" b="1" dirty="0"/>
          </a:p>
          <a:p>
            <a:r>
              <a:rPr lang="cs-CZ" b="1" dirty="0"/>
              <a:t>Transformace státního fondu kinematografie na Fond Audiovize (R) 	</a:t>
            </a:r>
            <a:r>
              <a:rPr lang="cs-CZ" dirty="0"/>
              <a:t>   620 mil. Kč</a:t>
            </a:r>
          </a:p>
          <a:p>
            <a:endParaRPr lang="cs-CZ" b="1" dirty="0"/>
          </a:p>
          <a:p>
            <a:r>
              <a:rPr lang="cs-CZ" b="1" dirty="0"/>
              <a:t>Modernizace kulturních institucí  (I)				   </a:t>
            </a:r>
            <a:r>
              <a:rPr lang="cs-CZ" dirty="0"/>
              <a:t>600 mil. Kč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Podpora výzkumu a vývoje v oblasti sociálních a humanitních věd (I)    </a:t>
            </a:r>
            <a:r>
              <a:rPr lang="cs-CZ" dirty="0"/>
              <a:t>720 mil. Kč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336783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/ </a:t>
            </a:r>
            <a:r>
              <a:rPr lang="cs-CZ" dirty="0" err="1"/>
              <a:t>subkomponenty</a:t>
            </a:r>
            <a:r>
              <a:rPr lang="cs-CZ" dirty="0"/>
              <a:t> / programu / reformy - název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VAZBA NA NÁRODNÍ ZDROJE (finanční i tematická)</a:t>
            </a:r>
          </a:p>
          <a:p>
            <a:endParaRPr lang="cs-CZ" b="1" dirty="0"/>
          </a:p>
          <a:p>
            <a:r>
              <a:rPr lang="cs-CZ" b="1" dirty="0"/>
              <a:t>Komplementární s grantovými </a:t>
            </a:r>
            <a:r>
              <a:rPr lang="cs-CZ" b="1"/>
              <a:t>výzvami MK</a:t>
            </a:r>
          </a:p>
          <a:p>
            <a:endParaRPr lang="cs-CZ" b="1" dirty="0"/>
          </a:p>
          <a:p>
            <a:r>
              <a:rPr lang="cs-CZ" b="1" u="sng" dirty="0"/>
              <a:t>HARMONOGRAM (včetně plánu výzev)</a:t>
            </a:r>
          </a:p>
          <a:p>
            <a:endParaRPr lang="cs-CZ" b="1" dirty="0"/>
          </a:p>
          <a:p>
            <a:r>
              <a:rPr lang="cs-CZ" b="1" dirty="0"/>
              <a:t>První výzvy zima 2021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/>
              <a:t>Realizaci plánujeme až do r. 2026 především u legislativních změn a investičních projektů je počítáno s milníky až do konce realizace NPO/RRF.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891524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031364"/>
            <a:ext cx="8418512" cy="1728315"/>
          </a:xfrm>
        </p:spPr>
        <p:txBody>
          <a:bodyPr/>
          <a:lstStyle/>
          <a:p>
            <a:r>
              <a:rPr lang="cs-CZ" sz="2600" dirty="0"/>
              <a:t>5.1 EXCELENTNÍ VÝZKUM A VÝVOJ V PRIORITNÍCH OBLASTECH VEŘEJNÉHO ZÁJMU VE ZDRAVOTNICTVÍ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97369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5539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it-IT" sz="3200" dirty="0"/>
              <a:t>Základní charakteristika</a:t>
            </a:r>
            <a:r>
              <a:rPr lang="cs-CZ" sz="3200" dirty="0"/>
              <a:t> komponenty </a:t>
            </a:r>
            <a:r>
              <a:rPr lang="cs-CZ" sz="2000" dirty="0"/>
              <a:t>(2)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986838"/>
            <a:ext cx="8418512" cy="3621645"/>
          </a:xfrm>
        </p:spPr>
        <p:txBody>
          <a:bodyPr>
            <a:normAutofit/>
          </a:bodyPr>
          <a:lstStyle/>
          <a:p>
            <a:r>
              <a:rPr lang="cs-CZ" dirty="0"/>
              <a:t>Reformy:</a:t>
            </a:r>
          </a:p>
          <a:p>
            <a:pPr lvl="1"/>
            <a:r>
              <a:rPr lang="cs-CZ" sz="1900" dirty="0"/>
              <a:t>1.3.1 Zlepšení prostředí pro budování sítí elektronických komunikací</a:t>
            </a:r>
          </a:p>
          <a:p>
            <a:pPr lvl="1"/>
            <a:r>
              <a:rPr lang="cs-CZ" sz="1900" dirty="0"/>
              <a:t>1.3.2 Podpora rozvoje ekosystému sítí 5G a dalšího rozvoje těchto sítí</a:t>
            </a:r>
          </a:p>
          <a:p>
            <a:pPr lvl="1"/>
            <a:endParaRPr lang="cs-CZ" sz="1900" dirty="0"/>
          </a:p>
          <a:p>
            <a:r>
              <a:rPr lang="pl-PL" dirty="0"/>
              <a:t>Investice:</a:t>
            </a:r>
          </a:p>
          <a:p>
            <a:pPr lvl="1"/>
            <a:r>
              <a:rPr lang="cs-CZ" sz="1900" dirty="0"/>
              <a:t>1.3.3 Vybudování vysokokapacitního připojení </a:t>
            </a:r>
          </a:p>
          <a:p>
            <a:pPr lvl="1"/>
            <a:r>
              <a:rPr lang="cs-CZ" sz="1900" dirty="0"/>
              <a:t>1.3.4 Dokrytí koridorů sítěmi 5G a podpora rozvoje sítí 5G</a:t>
            </a:r>
          </a:p>
          <a:p>
            <a:pPr lvl="1"/>
            <a:r>
              <a:rPr lang="cs-CZ" sz="1900" dirty="0"/>
              <a:t>1.3.5 Podpora rozvoje mobilní infrastruktury sítí 5G v investičně náročných bílých místech na venkově</a:t>
            </a:r>
          </a:p>
          <a:p>
            <a:pPr lvl="1"/>
            <a:r>
              <a:rPr lang="cs-CZ" sz="1900" dirty="0"/>
              <a:t>1.3.6 </a:t>
            </a:r>
            <a:r>
              <a:rPr lang="cs-CZ" sz="1900" dirty="0" err="1"/>
              <a:t>VaV</a:t>
            </a:r>
            <a:r>
              <a:rPr lang="cs-CZ" sz="1900" dirty="0"/>
              <a:t> činnosti související s rozvojem sítí a služeb 5G</a:t>
            </a:r>
          </a:p>
        </p:txBody>
      </p:sp>
    </p:spTree>
    <p:extLst>
      <p:ext uri="{BB962C8B-B14F-4D97-AF65-F5344CB8AC3E}">
        <p14:creationId xmlns:p14="http://schemas.microsoft.com/office/powerpoint/2010/main" val="3787492857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Autofit/>
          </a:bodyPr>
          <a:lstStyle/>
          <a:p>
            <a:r>
              <a:rPr lang="cs-CZ" dirty="0"/>
              <a:t>5.1 Excelentní výzkum a vývoj v prioritních oblastech veřejného zájmu ve zdravotnictví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	Realizace nového systémového nástroje na principu „top-</a:t>
            </a:r>
            <a:r>
              <a:rPr lang="cs-CZ" dirty="0" err="1"/>
              <a:t>down</a:t>
            </a:r>
            <a:r>
              <a:rPr lang="cs-CZ" dirty="0"/>
              <a:t>“, tj. programu podpory výzkumu a vývoje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</a:t>
            </a:r>
            <a:r>
              <a:rPr lang="cs-CZ" dirty="0"/>
              <a:t>vznik minimálně 4 národních konsorcií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výzkumné organizace, podniky zabývající se výzkumem</a:t>
            </a:r>
            <a:endParaRPr lang="cs-CZ" b="1" dirty="0"/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</a:t>
            </a:r>
            <a:r>
              <a:rPr lang="cs-CZ" dirty="0"/>
              <a:t> RRF / 5 mld. Kč bez DPH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475173" y="815678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5 mld. Kč</a:t>
            </a:r>
          </a:p>
        </p:txBody>
      </p:sp>
    </p:spTree>
    <p:extLst>
      <p:ext uri="{BB962C8B-B14F-4D97-AF65-F5344CB8AC3E}">
        <p14:creationId xmlns:p14="http://schemas.microsoft.com/office/powerpoint/2010/main" val="943044597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Autofit/>
          </a:bodyPr>
          <a:lstStyle/>
          <a:p>
            <a:r>
              <a:rPr lang="cs-CZ" dirty="0"/>
              <a:t>5.1 Excelentní výzkum a vývoj v prioritních oblastech veřejného zájmu ve zdravotnictví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r>
              <a:rPr lang="cs-CZ" u="sng" dirty="0"/>
              <a:t>Systémová podpora VaVaI pro prioritní oblasti lékařských věd a související společenskovědní disciplíny</a:t>
            </a:r>
          </a:p>
          <a:p>
            <a:pPr marL="285750" indent="-285750">
              <a:buFontTx/>
              <a:buChar char="-"/>
            </a:pPr>
            <a:r>
              <a:rPr lang="cs-CZ" dirty="0"/>
              <a:t>Spuštění nového programu podpory výzkumu a vývoje, vyhlášení veřejné soutěže</a:t>
            </a:r>
          </a:p>
          <a:p>
            <a:pPr marL="285750" indent="-285750">
              <a:buFontTx/>
              <a:buChar char="-"/>
            </a:pPr>
            <a:r>
              <a:rPr lang="cs-CZ" dirty="0"/>
              <a:t>Uzavření právních aktů s vybranými řešiteli a započetí realizace projektových záměrů</a:t>
            </a:r>
          </a:p>
          <a:p>
            <a:pPr marL="285750" indent="-285750">
              <a:buFontTx/>
              <a:buChar char="-"/>
            </a:pPr>
            <a:r>
              <a:rPr lang="cs-CZ" dirty="0"/>
              <a:t>Vznik 4 až 5 národních vědeckých autorit v oblasti výzkumu infekčních chorob, onkologie, metabolických poruch a kardiovaskulárních onemocnění, vč. výzkumu v oblasti neurověd, </a:t>
            </a:r>
            <a:r>
              <a:rPr lang="cs-CZ" dirty="0" err="1"/>
              <a:t>neurodegenerativního</a:t>
            </a:r>
            <a:r>
              <a:rPr lang="cs-CZ" dirty="0"/>
              <a:t> onemocnění a psychiatrie, a výzkumu socioekonomických dopadů vyjmenovaných nemocí</a:t>
            </a:r>
          </a:p>
        </p:txBody>
      </p:sp>
    </p:spTree>
    <p:extLst>
      <p:ext uri="{BB962C8B-B14F-4D97-AF65-F5344CB8AC3E}">
        <p14:creationId xmlns:p14="http://schemas.microsoft.com/office/powerpoint/2010/main" val="262662948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Autofit/>
          </a:bodyPr>
          <a:lstStyle/>
          <a:p>
            <a:r>
              <a:rPr lang="cs-CZ" dirty="0"/>
              <a:t>5.1 Excelentní výzkum a vývoj v prioritních oblastech veřejného zájmu ve zdravotnictví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986775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soustředění již stávajících nejlepších kapacit z ČR do konsorciálního projektu, tedy do národních vědeckých autorit vyšší kvality poskytujících interoperabilní sdílení vědecky ověřených informací;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dosažení vyšší míry internacionalizace národních týmů v prioritních oblastech VaVaI;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rozvoj lidských zdrojů a využití potenciálu mladých a začínajících výzkumníků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zohlednění genderových aspektů a zhodnocení jejich potenciálu;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potřebnou renovaci a modernizaci při zohlednění požadavků Evropské komise „do no </a:t>
            </a:r>
            <a:r>
              <a:rPr lang="cs-CZ" sz="1200" dirty="0" err="1"/>
              <a:t>significant</a:t>
            </a:r>
            <a:r>
              <a:rPr lang="cs-CZ" sz="1200" dirty="0"/>
              <a:t> </a:t>
            </a:r>
            <a:r>
              <a:rPr lang="cs-CZ" sz="1200" dirty="0" err="1"/>
              <a:t>harm</a:t>
            </a:r>
            <a:r>
              <a:rPr lang="cs-CZ" sz="1200" dirty="0"/>
              <a:t>“.</a:t>
            </a:r>
          </a:p>
          <a:p>
            <a:endParaRPr lang="cs-CZ" sz="1000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4Q/2021 – vyhlášení veřejné soutěže ve VaVaI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2Q/2022 – uzavření smluv o poskytnutí podpory s vybranými a pověřenými příjemci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3Q/2022 – zahájení poskytování podpory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2Q/2023 – meziroční monitoring podpořených projektů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2Q/2024 – meziroční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3Q/</a:t>
            </a:r>
            <a:r>
              <a:rPr lang="cs-CZ" sz="1200"/>
              <a:t>2024 – mid</a:t>
            </a:r>
            <a:r>
              <a:rPr lang="cs-CZ" sz="1200" dirty="0"/>
              <a:t>-term evaluace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2Q/2025 – meziroční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4Q/2025 – naplnění cíle komponenty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2Q/2026 – prověření fungování národních vědeckých autorit v podpořených prioritních oblastech VaVaI /závěrečné evaluace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049381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20401"/>
            <a:ext cx="7688262" cy="1728315"/>
          </a:xfrm>
        </p:spPr>
        <p:txBody>
          <a:bodyPr/>
          <a:lstStyle/>
          <a:p>
            <a:r>
              <a:rPr lang="cs-CZ" sz="2600" dirty="0"/>
              <a:t>Komponenta 5.2: Podpora výzkumu a vývoje v podnicích a zavádění inovací do podnikové praxe</a:t>
            </a:r>
          </a:p>
          <a:p>
            <a:endParaRPr lang="cs-CZ" sz="2600" dirty="0"/>
          </a:p>
          <a:p>
            <a:r>
              <a:rPr lang="cs-CZ" sz="2600" dirty="0"/>
              <a:t>Ing. Petr Očko, Ph.D.</a:t>
            </a:r>
          </a:p>
          <a:p>
            <a:r>
              <a:rPr lang="cs-CZ" sz="1800" dirty="0"/>
              <a:t>náměstek ministra průmyslu a obchodu</a:t>
            </a:r>
          </a:p>
          <a:p>
            <a:r>
              <a:rPr lang="cs-CZ" sz="1800" dirty="0"/>
              <a:t>pro řízení Sekce digitalizace a inovací</a:t>
            </a:r>
            <a:endParaRPr lang="en-US" sz="18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122030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1010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5.2: Podpora výzkumu a vývoje v podnicích a zavádění inovací do podnikové praxe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pPr marL="623888" indent="-515938">
              <a:spcAft>
                <a:spcPts val="18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zvýšení inovační výkonnosti podniků a zkvalitnění spolupráce v rámci inovačního ekosystému ČR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1800"/>
              </a:spcAft>
              <a:buNone/>
            </a:pPr>
            <a:r>
              <a:rPr lang="cs-CZ" b="1" dirty="0"/>
              <a:t>INDIKÁTORY: </a:t>
            </a:r>
            <a:r>
              <a:rPr lang="cs-CZ" dirty="0"/>
              <a:t>počty realizovaných projektů a zavedených výsledků výzkumu a inovací</a:t>
            </a:r>
          </a:p>
          <a:p>
            <a:pPr marL="108000" indent="0">
              <a:spcAft>
                <a:spcPts val="18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především podniky, dále výzkumné organizace aj.</a:t>
            </a:r>
          </a:p>
          <a:p>
            <a:pPr marL="108000" indent="0">
              <a:spcAft>
                <a:spcPts val="1800"/>
              </a:spcAft>
              <a:buNone/>
            </a:pPr>
            <a:r>
              <a:rPr lang="cs-CZ" b="1" dirty="0"/>
              <a:t>ZPŮSOB FINANCOVÁNÍ / UZNATELNÉ VÝDAJE: </a:t>
            </a:r>
            <a:r>
              <a:rPr lang="cs-CZ" dirty="0"/>
              <a:t>dotace ex-ante na schválené projekty výzkumu, vývoje a inovací (osobní náklady, provozní náklady, služby, režijní náklady)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026979" y="771442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8,2 mld. Kč</a:t>
            </a:r>
          </a:p>
        </p:txBody>
      </p:sp>
    </p:spTree>
    <p:extLst>
      <p:ext uri="{BB962C8B-B14F-4D97-AF65-F5344CB8AC3E}">
        <p14:creationId xmlns:p14="http://schemas.microsoft.com/office/powerpoint/2010/main" val="4267659672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1772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5.2: Podpora výzkumu a vývoje v podnicích a zavádění inovací do podnikové praxe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b="1" dirty="0"/>
              <a:t>POPIS DÍLČÍCH PROGRAMŮ</a:t>
            </a:r>
            <a:r>
              <a:rPr lang="cs-CZ" dirty="0"/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TREND </a:t>
            </a:r>
            <a:r>
              <a:rPr lang="cs-CZ" dirty="0"/>
              <a:t>- program na podporu průmyslového výzkumu v podnicích s cílem zaměřit v tuzemsku prováděný výzkum na prioritní oblasti RIS3 specializace, tvorbu inovací vyšších řádů a posun podniků v globálních hodnotových řetězcích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err="1"/>
              <a:t>The</a:t>
            </a:r>
            <a:r>
              <a:rPr lang="cs-CZ" b="1" dirty="0"/>
              <a:t> Country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Future</a:t>
            </a:r>
            <a:r>
              <a:rPr lang="cs-CZ" dirty="0"/>
              <a:t>, program zaměřující se na podporu zavádění inovací malých a středních podniků do praxe, s důrazem na soulad s definovanými standardy Průmyslu 4.0, na využívání prvků digitalizace a na další klíčové trendy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Národní centra kompetence </a:t>
            </a:r>
            <a:r>
              <a:rPr lang="cs-CZ" dirty="0"/>
              <a:t>– program zaměřený na podporu dlouhodobé spolupráce mezi výzkumnou a aplikační sférou, jeho cílem je zvýšení efektivity a kvality výsledků výzkumu a transferu technologií v klíčových oborech.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80095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1772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5.2: Podpora výzkumu a vývoje v podnicích a zavádění inovací do podnikové praxe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b="1" dirty="0"/>
              <a:t>POPIS DÍLČÍCH PROGRAMŮ</a:t>
            </a:r>
            <a:r>
              <a:rPr lang="cs-CZ" dirty="0"/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Prostředí pro život </a:t>
            </a:r>
            <a:r>
              <a:rPr lang="cs-CZ" dirty="0"/>
              <a:t>je program zaměřený na podporu projektů v souladu s aktualizovanou Státní politikou životního prostředí, zaměřující se na prioritní tematické oblasti, např. ochranu a udržitelné využívání přírodních zdrojů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DOPRAVA 2020+ </a:t>
            </a:r>
            <a:r>
              <a:rPr lang="cs-CZ" dirty="0"/>
              <a:t>je program zaměřený na podporu projektů v šesti hlavních tématech dopravního výzkumu – doprava udržitelná, interoperabilní, bezpečná, ekonomická, inteligentní a prostorová data v dopravě.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Synergické projekty s rámcovým programem EU </a:t>
            </a:r>
            <a:r>
              <a:rPr lang="cs-CZ" dirty="0"/>
              <a:t>na podporu výzkumu a inovací, zejména projekty, které obdrží značku </a:t>
            </a:r>
            <a:r>
              <a:rPr lang="cs-CZ" dirty="0" err="1"/>
              <a:t>Seal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Excellence EIC </a:t>
            </a:r>
            <a:r>
              <a:rPr lang="cs-CZ" dirty="0" err="1"/>
              <a:t>Accelerator</a:t>
            </a:r>
            <a:r>
              <a:rPr lang="cs-CZ" dirty="0"/>
              <a:t>, a dále projekty ERA NET </a:t>
            </a:r>
            <a:r>
              <a:rPr lang="cs-CZ" dirty="0" err="1"/>
              <a:t>Cofund</a:t>
            </a:r>
            <a:r>
              <a:rPr lang="cs-CZ" dirty="0"/>
              <a:t>, resp. Evropská partnerství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517337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15816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5.2: Podpora výzkumu a vývoje v podnicích a zavádění inovací do podnikové praxe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b="1" dirty="0"/>
              <a:t>VAZBA NA NÁRODNÍ ZDROJE (finanční i tematická): </a:t>
            </a:r>
            <a:r>
              <a:rPr lang="cs-CZ" dirty="0"/>
              <a:t>Podporovány budou projekty realizované v rámci stávajících vládou schválených programů, dosud financovaných ze státního rozpočtu ČR. Zdroje NPO budou sloužit na posílení rozpočtů těchto programů a jejich veřejných soutěží a k vyhlašování speciálních výzev. Podstatná část aktivit komponenty 5.2 bude financována ze zdrojů státního rozpočtu (celkem 5 mld. Kč z celkových 8,2 mld. Kč).</a:t>
            </a:r>
            <a:endParaRPr lang="cs-CZ" b="1" dirty="0"/>
          </a:p>
          <a:p>
            <a:pPr>
              <a:spcAft>
                <a:spcPts val="1200"/>
              </a:spcAft>
            </a:pPr>
            <a:r>
              <a:rPr lang="cs-CZ" b="1" dirty="0"/>
              <a:t>HARMONOGRAM (včetně plánu výzev): </a:t>
            </a:r>
            <a:r>
              <a:rPr lang="cs-CZ" dirty="0"/>
              <a:t>Výzvy je možné vyhlásit ihned po vydání prováděcích metodik NPO, následném přijetí potřebných delegačních právních aktů a také po nalezení potřebných zdrojů státního rozpočtu na financování „české části“ NPO. Soutěže ve většině programů byly plánovány vyhlásit v letech 2021 a 2022.</a:t>
            </a:r>
          </a:p>
          <a:p>
            <a:pPr>
              <a:spcAft>
                <a:spcPts val="1200"/>
              </a:spcAft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131773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0406" y="1519664"/>
            <a:ext cx="8418512" cy="1728315"/>
          </a:xfrm>
        </p:spPr>
        <p:txBody>
          <a:bodyPr/>
          <a:lstStyle/>
          <a:p>
            <a:r>
              <a:rPr lang="cs-CZ" sz="2600" dirty="0"/>
              <a:t>Komponenta 6.1</a:t>
            </a:r>
          </a:p>
          <a:p>
            <a:r>
              <a:rPr lang="cs-CZ" dirty="0"/>
              <a:t>Zvýšení odolnosti systému zdravotní péče</a:t>
            </a:r>
            <a:endParaRPr lang="cs-CZ" sz="2600" dirty="0"/>
          </a:p>
          <a:p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4370349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- Zvýšení odolnosti systému zdravotní péče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7148" y="1070218"/>
            <a:ext cx="8229600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b="1" dirty="0"/>
              <a:t>CÍL:</a:t>
            </a:r>
            <a:r>
              <a:rPr lang="cs-CZ" dirty="0"/>
              <a:t>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rozvoj systému vzdělávání lékařského a nelékařského personálu v oblasti intenzivní medicíny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zvýšení dostupnosti a rozvoj komplexní rehabilitační péče pro pacienty po kritických stavech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zlepšení možností plánování personálních kapacit na národní i regionální úrovni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zlepšení organizace a průchodnosti postgraduálního vzdělávání zdravotnických pracovníků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zlepšení infrastruktury pro zajištění specializačního vzdělávání zdravotnických pracovníků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rozvoj vysoce specializované péče – vybudování centra kardiovaskulární a transplantační medicíny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69281" y="825446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3,9 mld. Kč</a:t>
            </a:r>
          </a:p>
        </p:txBody>
      </p:sp>
    </p:spTree>
    <p:extLst>
      <p:ext uri="{BB962C8B-B14F-4D97-AF65-F5344CB8AC3E}">
        <p14:creationId xmlns:p14="http://schemas.microsoft.com/office/powerpoint/2010/main" val="1119308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it-IT" sz="2400" dirty="0"/>
              <a:t>1.3.1 </a:t>
            </a:r>
            <a:r>
              <a:rPr lang="cs-CZ" sz="2400" dirty="0"/>
              <a:t>	</a:t>
            </a:r>
            <a:r>
              <a:rPr lang="it-IT" sz="2400" dirty="0"/>
              <a:t>Zlepšení prostředí pro budování sítí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	</a:t>
            </a:r>
            <a:r>
              <a:rPr lang="it-IT" sz="2400" dirty="0"/>
              <a:t>elektronických komunikací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37772" y="798999"/>
            <a:ext cx="8418512" cy="3718713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Alokace</a:t>
            </a:r>
          </a:p>
          <a:p>
            <a:pPr lvl="1"/>
            <a:r>
              <a:rPr lang="cs-CZ" sz="1600" dirty="0"/>
              <a:t>1,6 mld. Kč</a:t>
            </a:r>
          </a:p>
          <a:p>
            <a:pPr lvl="1"/>
            <a:endParaRPr lang="cs-CZ" sz="1600" dirty="0"/>
          </a:p>
          <a:p>
            <a:r>
              <a:rPr lang="cs-CZ" sz="2000" dirty="0"/>
              <a:t>Indikátory</a:t>
            </a:r>
          </a:p>
          <a:p>
            <a:pPr lvl="1"/>
            <a:r>
              <a:rPr lang="cs-CZ" sz="1600" dirty="0"/>
              <a:t>Počet pořízených informačních systémů</a:t>
            </a:r>
          </a:p>
          <a:p>
            <a:pPr lvl="1"/>
            <a:r>
              <a:rPr lang="cs-CZ" sz="1600" dirty="0"/>
              <a:t>Okresy pokryté měřením</a:t>
            </a:r>
          </a:p>
          <a:p>
            <a:pPr lvl="1"/>
            <a:r>
              <a:rPr lang="cs-CZ" sz="1600" dirty="0"/>
              <a:t>Počet pořízených digitálních technických map</a:t>
            </a:r>
          </a:p>
          <a:p>
            <a:pPr lvl="1"/>
            <a:endParaRPr lang="cs-CZ" sz="1600" dirty="0"/>
          </a:p>
          <a:p>
            <a:r>
              <a:rPr lang="pl-PL" sz="2000" dirty="0"/>
              <a:t>Podporované subjekty</a:t>
            </a:r>
          </a:p>
          <a:p>
            <a:pPr lvl="1"/>
            <a:r>
              <a:rPr lang="cs-CZ" sz="1600" dirty="0"/>
              <a:t>ČTÚ, kraje, obce, svazky obcí, stát</a:t>
            </a:r>
          </a:p>
          <a:p>
            <a:pPr lvl="1"/>
            <a:endParaRPr lang="cs-CZ" sz="1600" dirty="0"/>
          </a:p>
          <a:p>
            <a:r>
              <a:rPr lang="cs-CZ" sz="2000" dirty="0"/>
              <a:t>Uznatelné výdaje</a:t>
            </a:r>
            <a:endParaRPr lang="cs-CZ" sz="1600" dirty="0"/>
          </a:p>
          <a:p>
            <a:pPr lvl="1"/>
            <a:r>
              <a:rPr lang="cs-CZ" sz="1600" dirty="0"/>
              <a:t>Nákup měřicí techniky, dlouhodobý nehmotný majetek, software, data, služby poradců, expertů, studie atd.</a:t>
            </a:r>
          </a:p>
        </p:txBody>
      </p:sp>
    </p:spTree>
    <p:extLst>
      <p:ext uri="{BB962C8B-B14F-4D97-AF65-F5344CB8AC3E}">
        <p14:creationId xmlns:p14="http://schemas.microsoft.com/office/powerpoint/2010/main" val="1217547510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- Zvýšení odolnosti systému zdravotní péče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4286" y="836528"/>
            <a:ext cx="8229600" cy="480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REFORMY / INVESTICE - INDIKÁTORY:    </a:t>
            </a:r>
            <a:endParaRPr lang="cs-CZ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6.1.1.0 r</a:t>
            </a:r>
            <a:r>
              <a:rPr lang="cs-CZ" dirty="0"/>
              <a:t>eforma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Optimalizace systému vzdělávání</a:t>
            </a:r>
          </a:p>
          <a:p>
            <a:pPr marL="914400" lvl="1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milník - elektronický systém pro řízení, správu a hodnocení vzdělávání zdravotnických pracovníků </a:t>
            </a:r>
            <a:r>
              <a:rPr lang="cs-CZ" dirty="0"/>
              <a:t>	</a:t>
            </a:r>
            <a:endParaRPr lang="cs-CZ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6.1.1.1 investice –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Vznik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simulačního centra intenzivní medicíny</a:t>
            </a:r>
          </a:p>
          <a:p>
            <a:pPr marL="914400" lvl="1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milník - výzva k podávání návrhů na výstavbu sim. centra intenzivní medicíny	</a:t>
            </a:r>
          </a:p>
          <a:p>
            <a:pPr marL="914400" lvl="1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milník - zahájení provozu simulačního centra intenzivní medicíny</a:t>
            </a:r>
          </a:p>
          <a:p>
            <a:pPr algn="just"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6.1.2 investice –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Rehabilitační péče pro pacienty po kritických stavech</a:t>
            </a:r>
          </a:p>
          <a:p>
            <a:pPr marL="914400" lvl="1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cíl - podpora rehabilitační péče </a:t>
            </a:r>
            <a:r>
              <a:rPr lang="cs-CZ" dirty="0"/>
              <a:t>	</a:t>
            </a:r>
            <a:endParaRPr lang="cs-CZ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6.1.3 investice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Vybudování centra kardiovaskulární a transplantační medicíny </a:t>
            </a:r>
            <a:endParaRPr lang="cs-CZ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milník - plně funkční centrum kardiovaskulární a transplantační medicíny </a:t>
            </a:r>
            <a:r>
              <a:rPr lang="cs-CZ" dirty="0"/>
              <a:t>	</a:t>
            </a:r>
          </a:p>
          <a:p>
            <a:pPr lvl="1" algn="just">
              <a:spcAft>
                <a:spcPts val="600"/>
              </a:spcAft>
            </a:pPr>
            <a:endParaRPr lang="cs-CZ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>
              <a:spcAft>
                <a:spcPts val="400"/>
              </a:spcAft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050416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- Zvýšení odolnosti systému zdravotní péče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895310"/>
            <a:ext cx="8229600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/>
              <a:t>PODPOROVANÉ SUBJEKTY: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6.1.1.0 - Ministerstvo zdravotnictví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6.1.1.1 - IPVZ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6.1.2 - PŘO MZ, PŘO MO, ostatní poskytovatelé zdravotní péče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6.1.3 - CKTCH</a:t>
            </a:r>
          </a:p>
          <a:p>
            <a:pPr algn="just">
              <a:spcAft>
                <a:spcPts val="600"/>
              </a:spcAft>
            </a:pPr>
            <a:endParaRPr lang="cs-CZ" b="1" dirty="0"/>
          </a:p>
          <a:p>
            <a:pPr algn="just">
              <a:spcAft>
                <a:spcPts val="600"/>
              </a:spcAft>
            </a:pPr>
            <a:r>
              <a:rPr lang="cs-CZ" b="1" dirty="0"/>
              <a:t>ZPŮSOB FINANCOVÁNÍ / UZNATELNÉ VÝDAJE: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EX POST (u přímo řízených organizací MZ EX ANTE)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stavba včetně rekonstrukce, přístrojová technika, IT systém</a:t>
            </a:r>
          </a:p>
          <a:p>
            <a:pPr>
              <a:spcAft>
                <a:spcPts val="600"/>
              </a:spcAft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21516088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- Zvýšení odolnosti systému zdravotní péče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815678"/>
            <a:ext cx="8229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6.1.1.0 + 6.1.1.1 - zlepšení infrastruktury pro zajištění specializačního vzdělávání zdravotnických pracovníků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6.1.2 - zvýšení dostupnosti a rozvoj komplexní rehabilitační péče pro pacienty po kritických stavech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6.1.3 - rozvoj vysoce specializované péče s nadregionální působností</a:t>
            </a:r>
          </a:p>
          <a:p>
            <a:pPr>
              <a:spcAft>
                <a:spcPts val="600"/>
              </a:spcAft>
            </a:pPr>
            <a:endParaRPr lang="cs-CZ" b="1" dirty="0"/>
          </a:p>
          <a:p>
            <a:pPr>
              <a:spcAft>
                <a:spcPts val="600"/>
              </a:spcAft>
            </a:pPr>
            <a:r>
              <a:rPr lang="cs-CZ" b="1" dirty="0"/>
              <a:t>VAZBA NA NÁRODNÍ/EVROPSKÉ ZDROJE (finanční i tematická):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Strategický rámec rozvoje péče o zdraví v České republice do roku 2030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Integrovaný regionální a operační program 2021-2027 včetně nástroje </a:t>
            </a:r>
            <a:r>
              <a:rPr lang="cs-CZ" dirty="0" err="1"/>
              <a:t>ReactEU</a:t>
            </a:r>
            <a:endParaRPr lang="cs-CZ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Operační program Zaměstnanost plus 2021-2027</a:t>
            </a:r>
          </a:p>
          <a:p>
            <a:pPr>
              <a:spcAft>
                <a:spcPts val="600"/>
              </a:spcAft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412671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588DD-BDC3-4766-8917-77CE85E3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738664"/>
          </a:xfrm>
        </p:spPr>
        <p:txBody>
          <a:bodyPr/>
          <a:lstStyle/>
          <a:p>
            <a:r>
              <a:rPr lang="cs-CZ" dirty="0"/>
              <a:t>Architektura komponenty - Zvýšení odolnosti systému zdravotní péče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ABAD7B-0FB3-4624-A694-FDC3C263A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744" y="1086949"/>
            <a:ext cx="8418512" cy="326869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cs-CZ" sz="1800" b="1" dirty="0">
                <a:solidFill>
                  <a:schemeClr val="tx1"/>
                </a:solidFill>
              </a:rPr>
              <a:t>HARMONOGRAM (včetně plánu výzev):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cs-CZ" sz="1800" dirty="0">
                <a:solidFill>
                  <a:schemeClr val="tx1"/>
                </a:solidFill>
              </a:rPr>
              <a:t>projekty přímého přidělení – předpoklad vyhlášení výzev v průběhu roku 2022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cs-CZ" sz="1800" dirty="0">
                <a:solidFill>
                  <a:schemeClr val="tx1"/>
                </a:solidFill>
              </a:rPr>
              <a:t>projekty v rámci dotačního titulu (soutěžní výzva) – první polovina roku 2022 </a:t>
            </a:r>
          </a:p>
          <a:p>
            <a:pPr marL="0" indent="0">
              <a:spcAft>
                <a:spcPts val="600"/>
              </a:spcAft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118722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724109"/>
            <a:ext cx="8418512" cy="1728315"/>
          </a:xfrm>
        </p:spPr>
        <p:txBody>
          <a:bodyPr/>
          <a:lstStyle/>
          <a:p>
            <a:r>
              <a:rPr lang="cs-CZ" sz="2600" dirty="0"/>
              <a:t>Komponenta 6.2</a:t>
            </a:r>
          </a:p>
          <a:p>
            <a:r>
              <a:rPr lang="cs-CZ" dirty="0"/>
              <a:t>Národní plán na posílení onkologické prevence a péče</a:t>
            </a:r>
            <a:endParaRPr lang="cs-CZ" sz="2600" dirty="0"/>
          </a:p>
          <a:p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48668673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236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- Národní plán na posílení onkologické prevence a péče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690354" y="1219443"/>
            <a:ext cx="7534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aktivity:</a:t>
            </a:r>
          </a:p>
          <a:p>
            <a:endParaRPr lang="cs-CZ" dirty="0"/>
          </a:p>
          <a:p>
            <a:pPr lvl="0"/>
            <a:r>
              <a:rPr lang="cs-CZ" b="1" dirty="0"/>
              <a:t>CÍL: </a:t>
            </a:r>
          </a:p>
          <a:p>
            <a:endParaRPr lang="cs-CZ" dirty="0"/>
          </a:p>
          <a:p>
            <a:pPr algn="just"/>
            <a:r>
              <a:rPr lang="cs-CZ" dirty="0"/>
              <a:t>Cílem je pomocí reforem a investic přispět ke zvýšení odolnosti systému onkologické prevence a péče, který bude dlouhodobě zatížen negativními dopady pandemie COVID-19 a adaptovat tento systém na budoucí krize a očekávatelný nárůst incidence nádorů a jejich pokročilých forem.</a:t>
            </a:r>
          </a:p>
          <a:p>
            <a:endParaRPr lang="cs-CZ" dirty="0"/>
          </a:p>
          <a:p>
            <a:pPr marL="623888" indent="-515938">
              <a:spcAft>
                <a:spcPts val="400"/>
              </a:spcAft>
            </a:pPr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5935906" y="940029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8,54 mld. Kč</a:t>
            </a:r>
          </a:p>
        </p:txBody>
      </p:sp>
    </p:spTree>
    <p:extLst>
      <p:ext uri="{BB962C8B-B14F-4D97-AF65-F5344CB8AC3E}">
        <p14:creationId xmlns:p14="http://schemas.microsoft.com/office/powerpoint/2010/main" val="2781025768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236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- Národní plán na posílení onkologické prevence a péče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2692" y="957739"/>
            <a:ext cx="8229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5938">
              <a:spcAft>
                <a:spcPts val="600"/>
              </a:spcAft>
              <a:buNone/>
            </a:pPr>
            <a:r>
              <a:rPr lang="cs-CZ" b="1" dirty="0"/>
              <a:t>REFORMY / INVESTICE - INDIKÁTORY: </a:t>
            </a:r>
          </a:p>
          <a:p>
            <a:pPr algn="just"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6.2.1  reforma -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onkologický program ČR 2022-2030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milník</a:t>
            </a: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1600" dirty="0"/>
              <a:t>Národní onkologický program České republiky na období 2022–2030 </a:t>
            </a:r>
            <a:endParaRPr lang="cs-CZ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6.2.2  reforma -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a zvyšování kvality preventivních screeningových programů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milník - jmenování orgánu </a:t>
            </a:r>
            <a:r>
              <a:rPr lang="cs-CZ" sz="1600" dirty="0" err="1"/>
              <a:t>odpověd</a:t>
            </a:r>
            <a:r>
              <a:rPr lang="cs-CZ" sz="1600" dirty="0"/>
              <a:t>. za koordinaci onkologických </a:t>
            </a:r>
            <a:r>
              <a:rPr lang="cs-CZ" sz="1600" dirty="0" err="1"/>
              <a:t>screen</a:t>
            </a:r>
            <a:r>
              <a:rPr lang="cs-CZ" sz="1600" dirty="0"/>
              <a:t>. programů	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cíl - zvýšit pokrytí cílové populace screeningovým programem zaměřeným na karcinom tlustého střeva a konečníku 	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cíl - počet účastníků v novém programu včasného záchytu karcinomu plic </a:t>
            </a:r>
          </a:p>
          <a:p>
            <a:pPr algn="just"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2.3 investice -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Vybudování Českého onkologického institutu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milník - studie proveditelnosti ověřena nezávislým orgánem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milník - zahájení provozu Českého onkologického institutu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00606315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236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- Národní plán na posílení onkologické prevence a péče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2692" y="972247"/>
            <a:ext cx="82296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6.2.4  investice -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 vysoce specializované </a:t>
            </a:r>
            <a:r>
              <a:rPr lang="cs-CZ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hematoonkologické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onkologické péče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 - počet podpořených zařízení poskytujících onkologickou a </a:t>
            </a:r>
            <a:r>
              <a:rPr lang="cs-CZ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hematoonkologickou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péči</a:t>
            </a:r>
          </a:p>
          <a:p>
            <a:pPr algn="just"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6.2.5. i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nvestice -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Vznik a rozvoj Centra onkologické prevence a infrastruktury </a:t>
            </a:r>
            <a:b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 inovativní a podpůrnou péči v Masarykově onkologickém ústavu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milník - </a:t>
            </a:r>
            <a:r>
              <a:rPr lang="cs-CZ" sz="1600" dirty="0"/>
              <a:t>Centrum onkologické prevence v Masarykově onkologickém ústavu 	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milník - rozšíření zařízení pro inovativní a podpůrnou péči v Masarykově onkologickém ústavu</a:t>
            </a:r>
          </a:p>
          <a:p>
            <a:pPr marL="21600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623888" indent="-515938">
              <a:spcAft>
                <a:spcPts val="600"/>
              </a:spcAft>
            </a:pPr>
            <a:r>
              <a:rPr lang="cs-CZ" b="1" dirty="0"/>
              <a:t>PODPOROVANÉ SUBJEKTY:</a:t>
            </a: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 6.2.1 - Ministerstvo zdravotnictví 		6.2.2 - ÚZIS</a:t>
            </a: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6.2.3 - PŘO MZ				</a:t>
            </a:r>
            <a:r>
              <a:rPr lang="cs-CZ"/>
              <a:t>6.2.5 - MOÚ</a:t>
            </a:r>
            <a:endParaRPr lang="cs-CZ" dirty="0"/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6.2.4 - PŘO MZ, PŘO MO, ostatní poskytovatelé zdravotní péče</a:t>
            </a:r>
          </a:p>
          <a:p>
            <a:pPr algn="just"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844934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komponenty - Národní plán na posílení onkologické prevence a péče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965363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0">
              <a:spcAft>
                <a:spcPts val="600"/>
              </a:spcAft>
              <a:buNone/>
            </a:pPr>
            <a:r>
              <a:rPr lang="cs-CZ" b="1" dirty="0"/>
              <a:t>ZPŮSOB FINANCOVÁNÍ / UZNATELNÉ VÝDAJE:</a:t>
            </a: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EX POST (u přímo řízených organizací MZ EX ANTE)</a:t>
            </a: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stavba včetně rekonstrukce, přístrojová technika včetně softwarů, osobní náklady</a:t>
            </a: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108000">
              <a:spcAft>
                <a:spcPts val="600"/>
              </a:spcAft>
            </a:pPr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6.2.1 - vytvoření nového Národního onkologického programu České republiky na období 2022–2030 </a:t>
            </a: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6.2.2 - rozšíření programů onkologické prevence a zvýšení jejich kvality s cílem snížit morbiditu i mortalitu nádorových onemocnění, omezit náklady na léčbu pokročilých stádií onemocnění a zvýšit délku a kvalitu života lidí </a:t>
            </a:r>
          </a:p>
          <a:p>
            <a:pPr marL="108000">
              <a:spcAft>
                <a:spcPts val="600"/>
              </a:spcAft>
            </a:pPr>
            <a:endParaRPr lang="cs-CZ" dirty="0"/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spcAft>
                <a:spcPts val="600"/>
              </a:spcAft>
            </a:pP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11532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10E2F-DD69-45E6-ABB3-99585D27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738664"/>
          </a:xfrm>
        </p:spPr>
        <p:txBody>
          <a:bodyPr/>
          <a:lstStyle/>
          <a:p>
            <a:r>
              <a:rPr lang="cs-CZ" dirty="0"/>
              <a:t>Architektura komponenty - Národní plán na posílení onkologické prevence a péče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BBAB44-1BE9-4BF4-8C92-2958C28C2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452" y="1297404"/>
            <a:ext cx="8418512" cy="2236823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cs-CZ" sz="2900" dirty="0">
                <a:solidFill>
                  <a:schemeClr val="tx1"/>
                </a:solidFill>
              </a:rPr>
              <a:t>6.2.3 - vybudování Českého onkologického institutu zaměřeného na prevenci, diagnostiku a léčbu onkologických onemocnění ve všech léčebných modalitách v jednom centru péče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cs-CZ" sz="2900" dirty="0">
                <a:solidFill>
                  <a:schemeClr val="tx1"/>
                </a:solidFill>
              </a:rPr>
              <a:t>6.2.4 – posílení vysoce specializované onkologické péče v komplexních onkologických centrech i v centrech vysoce specializované </a:t>
            </a:r>
            <a:r>
              <a:rPr lang="cs-CZ" sz="2900" dirty="0" err="1">
                <a:solidFill>
                  <a:schemeClr val="tx1"/>
                </a:solidFill>
              </a:rPr>
              <a:t>hematoonkologie</a:t>
            </a:r>
            <a:r>
              <a:rPr lang="cs-CZ" sz="2900" dirty="0">
                <a:solidFill>
                  <a:schemeClr val="tx1"/>
                </a:solidFill>
              </a:rPr>
              <a:t> prostřednictvím nákupu špičkových technologií a vybavení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cs-CZ" sz="2900" dirty="0">
                <a:solidFill>
                  <a:schemeClr val="tx1"/>
                </a:solidFill>
              </a:rPr>
              <a:t>6.2.5 - zvýšení kapacity a rozvoj inovativní onkologické prevence a péče v Masarykově onkologickém ústavu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cs-CZ" sz="5500" b="1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cs-CZ" sz="5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23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it-IT" sz="2400" dirty="0"/>
              <a:t>1.3.1 </a:t>
            </a:r>
            <a:r>
              <a:rPr lang="cs-CZ" sz="2400" dirty="0"/>
              <a:t>	</a:t>
            </a:r>
            <a:r>
              <a:rPr lang="it-IT" sz="2400" dirty="0"/>
              <a:t>Zlepšení prostředí pro budování</a:t>
            </a:r>
            <a:r>
              <a:rPr lang="cs-CZ" sz="2400" dirty="0"/>
              <a:t> </a:t>
            </a:r>
            <a:r>
              <a:rPr lang="it-IT" sz="2400" dirty="0"/>
              <a:t>sítí </a:t>
            </a:r>
            <a:br>
              <a:rPr lang="cs-CZ" sz="2400" dirty="0"/>
            </a:br>
            <a:r>
              <a:rPr lang="cs-CZ" sz="2400" dirty="0"/>
              <a:t>	</a:t>
            </a:r>
            <a:r>
              <a:rPr lang="it-IT" sz="2400" dirty="0"/>
              <a:t>elektronických komunikací</a:t>
            </a:r>
            <a:r>
              <a:rPr lang="cs-CZ" sz="2400" dirty="0"/>
              <a:t> </a:t>
            </a:r>
            <a:r>
              <a:rPr lang="cs-CZ" sz="1800" dirty="0"/>
              <a:t>(2)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738230"/>
            <a:ext cx="8418512" cy="3870523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Popis dílčích programů</a:t>
            </a:r>
          </a:p>
          <a:p>
            <a:pPr lvl="1"/>
            <a:r>
              <a:rPr lang="cs-CZ" sz="1400" dirty="0"/>
              <a:t>Realizace opatření, včetně nezbytných legislativních změn a vytvoření databáze záměrů investic​</a:t>
            </a:r>
          </a:p>
          <a:p>
            <a:pPr lvl="1"/>
            <a:r>
              <a:rPr lang="cs-CZ" sz="1400" dirty="0"/>
              <a:t>Zvýšení počtu měření kvality sítí elektronických komunikací pomocí nakoupené měřicí techniky </a:t>
            </a:r>
          </a:p>
          <a:p>
            <a:pPr lvl="1"/>
            <a:r>
              <a:rPr lang="cs-CZ" sz="1400" dirty="0"/>
              <a:t>Mapování dosud nezmapovaných zastavěných území, ​vytvoření konektorů v informačních systémech obcí (GIS/DTM obcí) pro jejich napojení na DTM krajů/IS DMVS​, centralizace úložišť dat pro obce​ atd.</a:t>
            </a:r>
          </a:p>
          <a:p>
            <a:pPr lvl="1"/>
            <a:endParaRPr lang="cs-CZ" sz="1400" dirty="0"/>
          </a:p>
          <a:p>
            <a:r>
              <a:rPr lang="pl-PL" sz="1800" dirty="0"/>
              <a:t>Vazba na národní zdroje (finanční i tematická)</a:t>
            </a:r>
          </a:p>
          <a:p>
            <a:pPr lvl="1"/>
            <a:r>
              <a:rPr lang="cs-CZ" sz="1400" dirty="0"/>
              <a:t>Příprava realizace opatření včetně nezbytných legislativních změn (ve spolupráci s ČTÚ) </a:t>
            </a:r>
          </a:p>
          <a:p>
            <a:pPr lvl="1"/>
            <a:r>
              <a:rPr lang="cs-CZ" sz="1400" dirty="0"/>
              <a:t>Nákup měřicích vozů (nezpůsobilé výdaje pro RRF) je financován z rozpočtové kapitoly ČTÚ</a:t>
            </a:r>
          </a:p>
          <a:p>
            <a:pPr lvl="1"/>
            <a:r>
              <a:rPr lang="cs-CZ" sz="1400" dirty="0"/>
              <a:t>Spolufinancování aktivit zaměřených na DTM z krajských a obecních rozpočtů</a:t>
            </a:r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Zřízení databáze záměrů investic do konce roku 2025</a:t>
            </a:r>
          </a:p>
          <a:p>
            <a:pPr lvl="1"/>
            <a:r>
              <a:rPr lang="cs-CZ" sz="1400" dirty="0"/>
              <a:t>Výzva pro ČTÚ na nákup měřicí techniky na začátku roku 2022</a:t>
            </a:r>
          </a:p>
          <a:p>
            <a:pPr lvl="1"/>
            <a:r>
              <a:rPr lang="cs-CZ" sz="1400" dirty="0"/>
              <a:t>Výzva DTM v roce 2022</a:t>
            </a:r>
          </a:p>
        </p:txBody>
      </p:sp>
    </p:spTree>
    <p:extLst>
      <p:ext uri="{BB962C8B-B14F-4D97-AF65-F5344CB8AC3E}">
        <p14:creationId xmlns:p14="http://schemas.microsoft.com/office/powerpoint/2010/main" val="3674557441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F7B02-AD71-427E-8035-3A7D7883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738664"/>
          </a:xfrm>
        </p:spPr>
        <p:txBody>
          <a:bodyPr/>
          <a:lstStyle/>
          <a:p>
            <a:r>
              <a:rPr lang="cs-CZ" dirty="0"/>
              <a:t>Architektura komponenty - Národní plán na posílení onkologické prevence a péče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3EF94A-BEC5-436C-9AE4-E9330A624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1000344"/>
            <a:ext cx="8418512" cy="361519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cs-CZ" sz="1900" b="1" dirty="0">
                <a:solidFill>
                  <a:schemeClr val="tx1"/>
                </a:solidFill>
              </a:rPr>
              <a:t>VAZBA NA NÁRODNÍ/EVROPSKÉ ZDROJE (finanční i tematická):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cs-CZ" sz="1900" dirty="0" err="1">
                <a:solidFill>
                  <a:schemeClr val="tx1"/>
                </a:solidFill>
              </a:rPr>
              <a:t>Europe's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Beating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Cancer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Plan</a:t>
            </a:r>
            <a:r>
              <a:rPr lang="cs-CZ" sz="1900" dirty="0">
                <a:solidFill>
                  <a:schemeClr val="tx1"/>
                </a:solidFill>
              </a:rPr>
              <a:t>, </a:t>
            </a:r>
            <a:r>
              <a:rPr lang="cs-CZ" sz="1900" dirty="0" err="1">
                <a:solidFill>
                  <a:schemeClr val="tx1"/>
                </a:solidFill>
              </a:rPr>
              <a:t>Mission</a:t>
            </a:r>
            <a:r>
              <a:rPr lang="cs-CZ" sz="1900" dirty="0">
                <a:solidFill>
                  <a:schemeClr val="tx1"/>
                </a:solidFill>
              </a:rPr>
              <a:t> on </a:t>
            </a:r>
            <a:r>
              <a:rPr lang="cs-CZ" sz="1900" dirty="0" err="1">
                <a:solidFill>
                  <a:schemeClr val="tx1"/>
                </a:solidFill>
              </a:rPr>
              <a:t>Cancer</a:t>
            </a:r>
            <a:endParaRPr lang="cs-CZ" sz="19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cs-CZ" sz="1900" dirty="0">
                <a:solidFill>
                  <a:schemeClr val="tx1"/>
                </a:solidFill>
              </a:rPr>
              <a:t>Strategický rámec rozvoje péče o zdraví v České republice do roku 2030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cs-CZ" sz="1900" dirty="0">
                <a:solidFill>
                  <a:schemeClr val="tx1"/>
                </a:solidFill>
              </a:rPr>
              <a:t>Národní onkologický program České onkologické společnosti ČLS JEP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cs-CZ" sz="1900" dirty="0">
                <a:solidFill>
                  <a:schemeClr val="tx1"/>
                </a:solidFill>
              </a:rPr>
              <a:t>Integrovaný regionální a operační program 2021-2027 včetně nástroje </a:t>
            </a:r>
            <a:r>
              <a:rPr lang="cs-CZ" sz="1900" dirty="0" err="1">
                <a:solidFill>
                  <a:schemeClr val="tx1"/>
                </a:solidFill>
              </a:rPr>
              <a:t>ReactEU</a:t>
            </a:r>
            <a:endParaRPr lang="cs-CZ" sz="19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cs-CZ" sz="1900" dirty="0">
                <a:solidFill>
                  <a:schemeClr val="tx1"/>
                </a:solidFill>
              </a:rPr>
              <a:t>Operační program Zaměstnanost plus 2021-2027</a:t>
            </a:r>
            <a:endParaRPr lang="cs-CZ" sz="1900" b="1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cs-CZ" sz="1900" b="1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cs-CZ" sz="1900" b="1" dirty="0">
                <a:solidFill>
                  <a:schemeClr val="tx1"/>
                </a:solidFill>
              </a:rPr>
              <a:t>HARMONOGRAM (včetně plánu výzev):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</a:pPr>
            <a:r>
              <a:rPr lang="cs-CZ" sz="1900" dirty="0">
                <a:solidFill>
                  <a:schemeClr val="tx1"/>
                </a:solidFill>
              </a:rPr>
              <a:t>projekty přímého přidělení – předpoklad vyhlášení výzev v průběhu roku 2022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</a:pPr>
            <a:r>
              <a:rPr lang="cs-CZ" sz="1900" dirty="0">
                <a:solidFill>
                  <a:schemeClr val="tx1"/>
                </a:solidFill>
              </a:rPr>
              <a:t>projekty v rámci dotačního titulu (soutěžní výzva) – druhá polovina roku 2022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29751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2EEC3-B5DC-4619-B866-F19FAA05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506483"/>
            <a:ext cx="8418512" cy="3693319"/>
          </a:xfrm>
        </p:spPr>
        <p:txBody>
          <a:bodyPr/>
          <a:lstStyle/>
          <a:p>
            <a:r>
              <a:rPr lang="cs-CZ" dirty="0"/>
              <a:t>Komponenty představené zástupci vlastníků na ustavujícím </a:t>
            </a:r>
            <a:br>
              <a:rPr lang="cs-CZ" dirty="0"/>
            </a:br>
            <a:r>
              <a:rPr lang="cs-CZ" dirty="0"/>
              <a:t>zasedání Řídícího výboru </a:t>
            </a:r>
            <a:br>
              <a:rPr lang="cs-CZ" dirty="0"/>
            </a:br>
            <a:r>
              <a:rPr lang="cs-CZ" dirty="0"/>
              <a:t>NPO 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3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369332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it-IT" sz="2400" dirty="0"/>
              <a:t>1.3.</a:t>
            </a:r>
            <a:r>
              <a:rPr lang="cs-CZ" sz="2400" dirty="0"/>
              <a:t>2</a:t>
            </a:r>
            <a:r>
              <a:rPr lang="it-IT" sz="2400" dirty="0"/>
              <a:t> </a:t>
            </a:r>
            <a:r>
              <a:rPr lang="cs-CZ" sz="2400" dirty="0"/>
              <a:t>	</a:t>
            </a:r>
            <a:r>
              <a:rPr lang="it-IT" sz="2400" dirty="0"/>
              <a:t>Podpora rozvoje ekosystému sítí 5G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04884" y="813731"/>
            <a:ext cx="8418512" cy="3989207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Alokace</a:t>
            </a:r>
          </a:p>
          <a:p>
            <a:pPr lvl="1"/>
            <a:r>
              <a:rPr lang="cs-CZ" sz="1600" dirty="0"/>
              <a:t>37 mil. Kč</a:t>
            </a:r>
          </a:p>
          <a:p>
            <a:pPr lvl="1"/>
            <a:endParaRPr lang="cs-CZ" sz="1600" dirty="0"/>
          </a:p>
          <a:p>
            <a:r>
              <a:rPr lang="cs-CZ" sz="2000" dirty="0"/>
              <a:t>Indikátory</a:t>
            </a:r>
          </a:p>
          <a:p>
            <a:pPr lvl="1"/>
            <a:r>
              <a:rPr lang="cs-CZ" sz="1600" dirty="0"/>
              <a:t>Počet odborných analýz a návrhů, jenž umožní kontinuální provázanost rozvoje sítí 5G </a:t>
            </a:r>
            <a:br>
              <a:rPr lang="cs-CZ" sz="1600" dirty="0"/>
            </a:br>
            <a:r>
              <a:rPr lang="cs-CZ" sz="1600" dirty="0"/>
              <a:t>na specializované sektorové koncepce a strategie</a:t>
            </a:r>
          </a:p>
          <a:p>
            <a:pPr lvl="1"/>
            <a:r>
              <a:rPr lang="cs-CZ" sz="1600" dirty="0"/>
              <a:t>Vypracovány návrhů sdílení pasivní a aktivní infrastruktury s cílem usnadnit zavádění sítí 5G </a:t>
            </a:r>
            <a:br>
              <a:rPr lang="cs-CZ" sz="1600" dirty="0"/>
            </a:br>
            <a:r>
              <a:rPr lang="cs-CZ" sz="1600" dirty="0"/>
              <a:t>s přihlédnutím ke směrnici 2014/61/EU, zprávě RSPG21-016 </a:t>
            </a:r>
            <a:r>
              <a:rPr lang="cs-CZ" sz="1600" dirty="0" err="1"/>
              <a:t>Final</a:t>
            </a:r>
            <a:r>
              <a:rPr lang="cs-CZ" sz="1600" dirty="0"/>
              <a:t> a zákona č. 143/2001 Sb.</a:t>
            </a:r>
          </a:p>
          <a:p>
            <a:pPr lvl="1"/>
            <a:endParaRPr lang="cs-CZ" sz="1600" dirty="0"/>
          </a:p>
          <a:p>
            <a:r>
              <a:rPr lang="pl-PL" sz="2000" dirty="0"/>
              <a:t>Podporované subjekty</a:t>
            </a:r>
          </a:p>
          <a:p>
            <a:pPr lvl="1"/>
            <a:r>
              <a:rPr lang="cs-CZ" sz="1600" dirty="0"/>
              <a:t>MPO, ČTÚ</a:t>
            </a:r>
          </a:p>
          <a:p>
            <a:pPr lvl="1"/>
            <a:endParaRPr lang="cs-CZ" sz="1600" dirty="0"/>
          </a:p>
          <a:p>
            <a:r>
              <a:rPr lang="cs-CZ" sz="2000" dirty="0"/>
              <a:t>Uznatelné výdaje</a:t>
            </a:r>
            <a:endParaRPr lang="cs-CZ" sz="1600" dirty="0"/>
          </a:p>
          <a:p>
            <a:pPr lvl="1"/>
            <a:r>
              <a:rPr lang="cs-CZ" sz="1600" dirty="0"/>
              <a:t>Náklady spojené s technickou pomocí</a:t>
            </a:r>
          </a:p>
          <a:p>
            <a:pPr lvl="1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83643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369332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cs-CZ" sz="2400" dirty="0"/>
              <a:t>1.3.2</a:t>
            </a:r>
            <a:r>
              <a:rPr lang="it-IT" sz="2400" dirty="0"/>
              <a:t> </a:t>
            </a:r>
            <a:r>
              <a:rPr lang="cs-CZ" sz="2400" dirty="0"/>
              <a:t>	</a:t>
            </a:r>
            <a:r>
              <a:rPr lang="it-IT" sz="2400" dirty="0"/>
              <a:t>Podpora rozvoje ekosystému sítí 5G</a:t>
            </a:r>
            <a:r>
              <a:rPr lang="cs-CZ" sz="2400" dirty="0"/>
              <a:t> </a:t>
            </a:r>
            <a:r>
              <a:rPr lang="cs-CZ" sz="1800" dirty="0"/>
              <a:t>(2)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88037" y="636488"/>
            <a:ext cx="8418512" cy="3870523"/>
          </a:xfrm>
        </p:spPr>
        <p:txBody>
          <a:bodyPr>
            <a:normAutofit/>
          </a:bodyPr>
          <a:lstStyle/>
          <a:p>
            <a:r>
              <a:rPr lang="cs-CZ" sz="1800" dirty="0"/>
              <a:t>Popis dílčích programů</a:t>
            </a:r>
          </a:p>
          <a:p>
            <a:pPr lvl="1"/>
            <a:r>
              <a:rPr lang="cs-CZ" sz="1400" dirty="0"/>
              <a:t>Přezkum národního plánu využití rádiového spektra a vyhodnocení stávajících procesů přidělování práv </a:t>
            </a:r>
            <a:br>
              <a:rPr lang="cs-CZ" sz="1400" dirty="0"/>
            </a:br>
            <a:r>
              <a:rPr lang="cs-CZ" sz="1400" dirty="0"/>
              <a:t>k využívání rádiového spektra a strategických plánů týkajících se tohoto přidělování ve vazbě na </a:t>
            </a:r>
            <a:r>
              <a:rPr lang="cs-CZ" sz="1400" dirty="0" err="1"/>
              <a:t>Connectivity</a:t>
            </a:r>
            <a:r>
              <a:rPr lang="cs-CZ" sz="1400" dirty="0"/>
              <a:t> </a:t>
            </a:r>
            <a:r>
              <a:rPr lang="cs-CZ" sz="1400" dirty="0" err="1"/>
              <a:t>Toolbox</a:t>
            </a:r>
            <a:endParaRPr lang="cs-CZ" sz="1400" dirty="0"/>
          </a:p>
          <a:p>
            <a:pPr lvl="1"/>
            <a:r>
              <a:rPr lang="cs-CZ" sz="1400" dirty="0"/>
              <a:t>Analýza proveditelnosti možnosti, že by provozovatelé hradili poplatky za přidělení rádiového spektra ve splátkách s cílem usnadnit investice do infrastruktury 5G</a:t>
            </a:r>
          </a:p>
          <a:p>
            <a:pPr lvl="1"/>
            <a:r>
              <a:rPr lang="cs-CZ" sz="1400" dirty="0"/>
              <a:t>Identifikace a formulování výzev vyplývajících z kybernetické bezpečnosti, výstavba sítí elektronických komunikací v obcích a městech a rozvoj menších i velkých měst</a:t>
            </a:r>
          </a:p>
          <a:p>
            <a:pPr lvl="1"/>
            <a:endParaRPr lang="cs-CZ" sz="1400" dirty="0"/>
          </a:p>
          <a:p>
            <a:r>
              <a:rPr lang="pl-PL" sz="1800" dirty="0"/>
              <a:t>Vazba na národní zdroje (finanční i tematická)</a:t>
            </a:r>
          </a:p>
          <a:p>
            <a:pPr lvl="1"/>
            <a:r>
              <a:rPr lang="cs-CZ" sz="1400" dirty="0"/>
              <a:t>Aktivity prováděné v rámci 5G Aliance a její pracovní skupiny </a:t>
            </a:r>
          </a:p>
          <a:p>
            <a:pPr lvl="1"/>
            <a:r>
              <a:rPr lang="cs-CZ" sz="1400" dirty="0"/>
              <a:t>Další možnosti rozvoje ekosystému 5G</a:t>
            </a:r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Vyhlášení prvních veřejných zakázek na vypracování studii  - na začátku roku 2022</a:t>
            </a:r>
          </a:p>
        </p:txBody>
      </p:sp>
    </p:spTree>
    <p:extLst>
      <p:ext uri="{BB962C8B-B14F-4D97-AF65-F5344CB8AC3E}">
        <p14:creationId xmlns:p14="http://schemas.microsoft.com/office/powerpoint/2010/main" val="1492132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369332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it-IT" sz="2400" dirty="0"/>
              <a:t>1.3.</a:t>
            </a:r>
            <a:r>
              <a:rPr lang="cs-CZ" sz="2400" dirty="0"/>
              <a:t>3</a:t>
            </a:r>
            <a:r>
              <a:rPr lang="it-IT" sz="2400" dirty="0"/>
              <a:t> </a:t>
            </a:r>
            <a:r>
              <a:rPr lang="cs-CZ" sz="2400" dirty="0"/>
              <a:t>	</a:t>
            </a:r>
            <a:r>
              <a:rPr lang="it-IT" sz="2400" dirty="0"/>
              <a:t>Vybudování vysokokapacitního připojení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04884" y="714893"/>
            <a:ext cx="8418512" cy="3851460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Alokace</a:t>
            </a:r>
          </a:p>
          <a:p>
            <a:pPr lvl="1"/>
            <a:r>
              <a:rPr lang="cs-CZ" sz="1600" dirty="0"/>
              <a:t>2,85 mld. Kč</a:t>
            </a:r>
          </a:p>
          <a:p>
            <a:pPr lvl="1"/>
            <a:endParaRPr lang="cs-CZ" sz="1600" dirty="0"/>
          </a:p>
          <a:p>
            <a:r>
              <a:rPr lang="cs-CZ" sz="2000" dirty="0"/>
              <a:t>Indikátory</a:t>
            </a:r>
          </a:p>
          <a:p>
            <a:pPr lvl="1"/>
            <a:r>
              <a:rPr lang="cs-CZ" sz="1600" dirty="0"/>
              <a:t>Objekty s nově zřízeným disponibilním přístupem k VHCN</a:t>
            </a:r>
          </a:p>
          <a:p>
            <a:pPr lvl="1"/>
            <a:r>
              <a:rPr lang="cs-CZ" sz="1600" dirty="0"/>
              <a:t>Obydlí (domácnosti) s nově zřízeným přístupem k VHCN</a:t>
            </a:r>
          </a:p>
          <a:p>
            <a:pPr lvl="1"/>
            <a:endParaRPr lang="cs-CZ" sz="1600" dirty="0"/>
          </a:p>
          <a:p>
            <a:r>
              <a:rPr lang="pl-PL" sz="2000" dirty="0"/>
              <a:t>Podporované subjekty</a:t>
            </a:r>
          </a:p>
          <a:p>
            <a:pPr lvl="1"/>
            <a:r>
              <a:rPr lang="cs-CZ" sz="1600" dirty="0"/>
              <a:t>podnikatelé v elektronických komunikacích</a:t>
            </a:r>
          </a:p>
          <a:p>
            <a:pPr lvl="1"/>
            <a:endParaRPr lang="cs-CZ" sz="1600" dirty="0"/>
          </a:p>
          <a:p>
            <a:r>
              <a:rPr lang="cs-CZ" sz="2000" dirty="0"/>
              <a:t>Uznatelné výdaje</a:t>
            </a:r>
            <a:endParaRPr lang="cs-CZ" sz="1600" dirty="0"/>
          </a:p>
          <a:p>
            <a:pPr lvl="1"/>
            <a:r>
              <a:rPr lang="cs-CZ" sz="1600" dirty="0"/>
              <a:t>Investiční náklady: </a:t>
            </a:r>
          </a:p>
          <a:p>
            <a:pPr lvl="2"/>
            <a:r>
              <a:rPr lang="cs-CZ" sz="1600" dirty="0"/>
              <a:t>na vybudování pasivní síťové infrastruktury VHCN, </a:t>
            </a:r>
          </a:p>
          <a:p>
            <a:pPr lvl="2"/>
            <a:r>
              <a:rPr lang="cs-CZ" sz="1600" dirty="0"/>
              <a:t>na stavební a inženýrské práce související s výstavbou nebo modernizací stávající infrastruktury VHCN, </a:t>
            </a:r>
          </a:p>
          <a:p>
            <a:pPr lvl="2"/>
            <a:r>
              <a:rPr lang="cs-CZ" sz="1600" dirty="0"/>
              <a:t>Na pořízení fyzické a síťové infrastruktury formou koupě atd.</a:t>
            </a:r>
          </a:p>
        </p:txBody>
      </p:sp>
    </p:spTree>
    <p:extLst>
      <p:ext uri="{BB962C8B-B14F-4D97-AF65-F5344CB8AC3E}">
        <p14:creationId xmlns:p14="http://schemas.microsoft.com/office/powerpoint/2010/main" val="4203642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369332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cs-CZ" sz="2400" dirty="0"/>
              <a:t>1.3.3</a:t>
            </a:r>
            <a:r>
              <a:rPr lang="it-IT" sz="2400" dirty="0"/>
              <a:t> </a:t>
            </a:r>
            <a:r>
              <a:rPr lang="cs-CZ" sz="2400" dirty="0"/>
              <a:t>	</a:t>
            </a:r>
            <a:r>
              <a:rPr lang="it-IT" sz="2400" dirty="0"/>
              <a:t> Vybudování vysokokapacitního připojení</a:t>
            </a:r>
            <a:r>
              <a:rPr lang="cs-CZ" sz="2400" dirty="0"/>
              <a:t> </a:t>
            </a:r>
            <a:r>
              <a:rPr lang="cs-CZ" sz="1800" dirty="0"/>
              <a:t>(2)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88037" y="465589"/>
            <a:ext cx="8418512" cy="3870523"/>
          </a:xfrm>
        </p:spPr>
        <p:txBody>
          <a:bodyPr>
            <a:normAutofit/>
          </a:bodyPr>
          <a:lstStyle/>
          <a:p>
            <a:r>
              <a:rPr lang="cs-CZ" sz="1800" dirty="0"/>
              <a:t>Popis dílčích programů</a:t>
            </a:r>
          </a:p>
          <a:p>
            <a:pPr lvl="1"/>
            <a:r>
              <a:rPr lang="cs-CZ" sz="1400" dirty="0"/>
              <a:t>pro obydlené adresní místa (OBAM) a socioekonomické aktéry (SE-A) ve 30 </a:t>
            </a:r>
            <a:r>
              <a:rPr lang="cs-CZ" sz="1400" dirty="0" err="1"/>
              <a:t>Mb</a:t>
            </a:r>
            <a:r>
              <a:rPr lang="cs-CZ" sz="1400" dirty="0"/>
              <a:t>/s bílých místech,</a:t>
            </a:r>
          </a:p>
          <a:p>
            <a:pPr lvl="1"/>
            <a:r>
              <a:rPr lang="cs-CZ" sz="1400" dirty="0"/>
              <a:t>pro OBAM a SE-A ve 100 </a:t>
            </a:r>
            <a:r>
              <a:rPr lang="cs-CZ" sz="1400" dirty="0" err="1"/>
              <a:t>Mb</a:t>
            </a:r>
            <a:r>
              <a:rPr lang="cs-CZ" sz="1400" dirty="0"/>
              <a:t>/s bílých místech, které zároveň nejsou 30 </a:t>
            </a:r>
            <a:r>
              <a:rPr lang="cs-CZ" sz="1400" dirty="0" err="1"/>
              <a:t>Mb</a:t>
            </a:r>
            <a:r>
              <a:rPr lang="cs-CZ" sz="1400" dirty="0"/>
              <a:t>/s bílé,</a:t>
            </a:r>
          </a:p>
          <a:p>
            <a:pPr lvl="1"/>
            <a:r>
              <a:rPr lang="cs-CZ" sz="1400" dirty="0"/>
              <a:t>pro SE-A v takových ZSJ, kde je jeden provozovatel 100 </a:t>
            </a:r>
            <a:r>
              <a:rPr lang="cs-CZ" sz="1400" dirty="0" err="1"/>
              <a:t>Mb</a:t>
            </a:r>
            <a:r>
              <a:rPr lang="cs-CZ" sz="1400" dirty="0"/>
              <a:t>/s, ale není dosaženo 300 </a:t>
            </a:r>
            <a:r>
              <a:rPr lang="cs-CZ" sz="1400" dirty="0" err="1"/>
              <a:t>Mb</a:t>
            </a:r>
            <a:r>
              <a:rPr lang="cs-CZ" sz="1400" dirty="0"/>
              <a:t>/s</a:t>
            </a:r>
          </a:p>
          <a:p>
            <a:pPr lvl="1"/>
            <a:endParaRPr lang="cs-CZ" sz="1400" dirty="0"/>
          </a:p>
          <a:p>
            <a:r>
              <a:rPr lang="pl-PL" sz="1800" dirty="0"/>
              <a:t>Vazba na národní zdroje (finanční i tematická)</a:t>
            </a:r>
          </a:p>
          <a:p>
            <a:pPr lvl="1"/>
            <a:r>
              <a:rPr lang="cs-CZ" sz="1400" dirty="0"/>
              <a:t>Podobné schéma podpory budování vysokokapacitního připojení bude prioritní ose 3 OP TAK.</a:t>
            </a:r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11/2021 – vyhlášení výzvy</a:t>
            </a:r>
          </a:p>
          <a:p>
            <a:pPr lvl="1"/>
            <a:r>
              <a:rPr lang="cs-CZ" sz="1400" dirty="0"/>
              <a:t>1-4/2022 – příjem žádostí o podporu</a:t>
            </a:r>
          </a:p>
          <a:p>
            <a:pPr marL="360362" lvl="1" indent="0">
              <a:buNone/>
            </a:pPr>
            <a:r>
              <a:rPr lang="cs-CZ" sz="1400" dirty="0"/>
              <a:t>Další výzva bude vyhlášena na základě ukončení procesu notifikace podpory u EK a vyhodnocení první výzvy.</a:t>
            </a:r>
          </a:p>
        </p:txBody>
      </p:sp>
    </p:spTree>
    <p:extLst>
      <p:ext uri="{BB962C8B-B14F-4D97-AF65-F5344CB8AC3E}">
        <p14:creationId xmlns:p14="http://schemas.microsoft.com/office/powerpoint/2010/main" val="411016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600" y="208574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Architektura komponenty 1.1 – Digitální služby občanům a firmám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0034" y="554320"/>
            <a:ext cx="873183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5938" algn="just">
              <a:spcAft>
                <a:spcPts val="400"/>
              </a:spcAft>
              <a:buNone/>
            </a:pPr>
            <a:r>
              <a:rPr lang="cs-CZ" sz="1600" b="1" dirty="0"/>
              <a:t>CÍLE KOMPONENTY:</a:t>
            </a:r>
            <a:endParaRPr lang="cs-CZ" sz="1600" dirty="0"/>
          </a:p>
          <a:p>
            <a:pPr marL="623888" indent="-515938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zřízení portálů zaměřených na občana</a:t>
            </a:r>
            <a:r>
              <a:rPr lang="cs-CZ" sz="1600" dirty="0"/>
              <a:t> </a:t>
            </a:r>
          </a:p>
          <a:p>
            <a:pPr marL="107950" algn="just">
              <a:spcAft>
                <a:spcPts val="400"/>
              </a:spcAft>
            </a:pPr>
            <a:r>
              <a:rPr lang="cs-CZ" sz="1600" dirty="0"/>
              <a:t>           (Portál občana, Portál justice, Portál podnikatele, Portál zdravotnictví)</a:t>
            </a:r>
          </a:p>
          <a:p>
            <a:pPr marL="623888" indent="-515938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podpora </a:t>
            </a:r>
            <a:r>
              <a:rPr lang="cs-CZ" sz="1600" b="1" dirty="0"/>
              <a:t>usnadnění sdílení a správy dat </a:t>
            </a:r>
            <a:r>
              <a:rPr lang="cs-CZ" sz="1600" dirty="0"/>
              <a:t>v rámci veřejné správy tak, aby bylo dosaženo souladu se zásadou „pouze jednou“</a:t>
            </a:r>
          </a:p>
          <a:p>
            <a:pPr marL="623888" indent="-515938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vznik komplexních závazných pravidel </a:t>
            </a:r>
            <a:r>
              <a:rPr lang="cs-CZ" sz="1600" dirty="0"/>
              <a:t>pro správu dat institucemi státní a veřejné správy</a:t>
            </a:r>
          </a:p>
          <a:p>
            <a:pPr marL="107950" algn="just">
              <a:spcAft>
                <a:spcPts val="400"/>
              </a:spcAft>
            </a:pPr>
            <a:r>
              <a:rPr lang="cs-CZ" sz="1600" b="1" dirty="0"/>
              <a:t>SPOLEČNÝ INDIKÁTOR: </a:t>
            </a:r>
            <a:r>
              <a:rPr lang="cs-CZ" sz="1600" dirty="0"/>
              <a:t>„</a:t>
            </a:r>
            <a:r>
              <a:rPr lang="cs-CZ" sz="1600" dirty="0" err="1"/>
              <a:t>Users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new</a:t>
            </a:r>
            <a:r>
              <a:rPr lang="cs-CZ" sz="1600" dirty="0"/>
              <a:t> and </a:t>
            </a:r>
            <a:r>
              <a:rPr lang="cs-CZ" sz="1600" dirty="0" err="1"/>
              <a:t>upgraded</a:t>
            </a:r>
            <a:r>
              <a:rPr lang="cs-CZ" sz="1600" dirty="0"/>
              <a:t> public </a:t>
            </a:r>
            <a:r>
              <a:rPr lang="cs-CZ" sz="1600" dirty="0" err="1"/>
              <a:t>digital</a:t>
            </a:r>
            <a:r>
              <a:rPr lang="cs-CZ" sz="1600" dirty="0"/>
              <a:t> </a:t>
            </a:r>
            <a:r>
              <a:rPr lang="cs-CZ" sz="1600" dirty="0" err="1"/>
              <a:t>services</a:t>
            </a:r>
            <a:r>
              <a:rPr lang="cs-CZ" sz="1600" dirty="0"/>
              <a:t>, </a:t>
            </a:r>
            <a:r>
              <a:rPr lang="cs-CZ" sz="1600" dirty="0" err="1"/>
              <a:t>products</a:t>
            </a:r>
            <a:r>
              <a:rPr lang="cs-CZ" sz="1600" dirty="0"/>
              <a:t> and </a:t>
            </a:r>
            <a:r>
              <a:rPr lang="cs-CZ" sz="1600" dirty="0" err="1"/>
              <a:t>processes</a:t>
            </a:r>
            <a:r>
              <a:rPr lang="cs-CZ" sz="1600" dirty="0"/>
              <a:t>“</a:t>
            </a:r>
            <a:endParaRPr lang="cs-CZ" sz="1600" b="1" dirty="0"/>
          </a:p>
          <a:p>
            <a:pPr marL="107950" algn="just">
              <a:spcAft>
                <a:spcPts val="400"/>
              </a:spcAft>
            </a:pPr>
            <a:r>
              <a:rPr lang="cs-CZ" sz="1600" b="1" dirty="0"/>
              <a:t>PODPOROVANÉ SUBJEKTY:  </a:t>
            </a:r>
            <a:r>
              <a:rPr lang="cs-CZ" sz="1600" dirty="0"/>
              <a:t>Ústřední správní orgány, příspěvkové organizace státu, státní podniky</a:t>
            </a:r>
          </a:p>
          <a:p>
            <a:pPr marL="107950" algn="just">
              <a:spcAft>
                <a:spcPts val="400"/>
              </a:spcAft>
            </a:pPr>
            <a:r>
              <a:rPr lang="cs-CZ" sz="1600" b="1" dirty="0"/>
              <a:t>ZPŮSOB FINANCOVÁNÍ / UZNATELNÉ VÝDAJE: </a:t>
            </a:r>
          </a:p>
          <a:p>
            <a:pPr marL="623888" indent="-515938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Jedná se převážně o předem definované projekty, v rámci kterých jsou uznatelné investiční výdaje a provozní výdaje nezbytně spojené s investičními (mzdové náklady realizátora projektu nejsou uznatelné s výjimkou Kompetenčních center, které podporují realizaci projektů v rámci NPO)</a:t>
            </a:r>
          </a:p>
          <a:p>
            <a:pPr marL="107950" algn="just">
              <a:spcAft>
                <a:spcPts val="400"/>
              </a:spcAft>
            </a:pPr>
            <a:endParaRPr lang="cs-CZ" sz="1600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710896" y="577906"/>
            <a:ext cx="2219350" cy="845334"/>
          </a:xfrm>
          <a:prstGeom prst="round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ALOKACE:</a:t>
            </a:r>
            <a:br>
              <a:rPr lang="cs-CZ" sz="2000" b="1" cap="all" dirty="0"/>
            </a:br>
            <a:r>
              <a:rPr lang="cs-CZ" sz="2000" b="1" cap="all" dirty="0"/>
              <a:t>2,857 </a:t>
            </a:r>
            <a:r>
              <a:rPr lang="cs-CZ" sz="2000" b="1" dirty="0"/>
              <a:t>mld. Kč (bez DPH)</a:t>
            </a:r>
          </a:p>
        </p:txBody>
      </p:sp>
    </p:spTree>
    <p:extLst>
      <p:ext uri="{BB962C8B-B14F-4D97-AF65-F5344CB8AC3E}">
        <p14:creationId xmlns:p14="http://schemas.microsoft.com/office/powerpoint/2010/main" val="3030612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369332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it-IT" sz="2400" dirty="0"/>
              <a:t>1.3.</a:t>
            </a:r>
            <a:r>
              <a:rPr lang="cs-CZ" sz="2400" dirty="0"/>
              <a:t>4</a:t>
            </a:r>
            <a:r>
              <a:rPr lang="it-IT" sz="2400" dirty="0"/>
              <a:t> </a:t>
            </a:r>
            <a:r>
              <a:rPr lang="cs-CZ" sz="2400" dirty="0"/>
              <a:t>	</a:t>
            </a:r>
            <a:r>
              <a:rPr lang="it-IT" sz="2400" dirty="0"/>
              <a:t>Dokrytí 5G koridorů a podpora rozvoje 5G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04884" y="459029"/>
            <a:ext cx="8418512" cy="4075221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Alokace</a:t>
            </a:r>
          </a:p>
          <a:p>
            <a:pPr lvl="1"/>
            <a:r>
              <a:rPr lang="cs-CZ" sz="1600" dirty="0"/>
              <a:t>0,7 mld. Kč</a:t>
            </a:r>
          </a:p>
          <a:p>
            <a:pPr lvl="1"/>
            <a:endParaRPr lang="cs-CZ" sz="1600" dirty="0"/>
          </a:p>
          <a:p>
            <a:r>
              <a:rPr lang="cs-CZ" sz="2000" dirty="0"/>
              <a:t>Indikátory</a:t>
            </a:r>
          </a:p>
          <a:p>
            <a:pPr lvl="1"/>
            <a:r>
              <a:rPr lang="cs-CZ" sz="1600" dirty="0"/>
              <a:t>Pokrytí železničních koridorů lepší úrovní signálu 5G (km)</a:t>
            </a:r>
          </a:p>
          <a:p>
            <a:pPr lvl="1"/>
            <a:r>
              <a:rPr lang="cs-CZ" sz="1600" dirty="0"/>
              <a:t>Vybavení železničních vagonů opakovači signálu nebo pasivními stěnami/okny pro 5G signál</a:t>
            </a:r>
          </a:p>
          <a:p>
            <a:pPr lvl="1"/>
            <a:r>
              <a:rPr lang="cs-CZ" sz="1600" dirty="0"/>
              <a:t>Vybudování a otestování kooperativního inteligentního dopravního systému pro železniční koridory (C-ITS) v sítích 5G.</a:t>
            </a:r>
          </a:p>
          <a:p>
            <a:pPr lvl="1"/>
            <a:endParaRPr lang="cs-CZ" sz="1600" dirty="0"/>
          </a:p>
          <a:p>
            <a:r>
              <a:rPr lang="pl-PL" sz="2000" dirty="0"/>
              <a:t>Podporované subjekty</a:t>
            </a:r>
          </a:p>
          <a:p>
            <a:pPr lvl="1"/>
            <a:r>
              <a:rPr lang="cs-CZ" sz="1600" dirty="0"/>
              <a:t>Správa železnic, železniční přepravci, podnikatelé v elektronických komunikacích</a:t>
            </a:r>
          </a:p>
          <a:p>
            <a:pPr lvl="1"/>
            <a:endParaRPr lang="cs-CZ" sz="1600" dirty="0"/>
          </a:p>
          <a:p>
            <a:r>
              <a:rPr lang="cs-CZ" sz="2000" dirty="0"/>
              <a:t>Uznatelné výdaje</a:t>
            </a:r>
            <a:endParaRPr lang="cs-CZ" sz="1600" dirty="0"/>
          </a:p>
          <a:p>
            <a:pPr lvl="1"/>
            <a:r>
              <a:rPr lang="cs-CZ" sz="1600" dirty="0"/>
              <a:t>Investiční náklady: </a:t>
            </a:r>
          </a:p>
          <a:p>
            <a:pPr lvl="2"/>
            <a:r>
              <a:rPr lang="cs-CZ" sz="1600" dirty="0"/>
              <a:t>na vybudování pasivní síťové infrastruktury pro 5G sítě v koridorech, </a:t>
            </a:r>
          </a:p>
          <a:p>
            <a:pPr lvl="2"/>
            <a:r>
              <a:rPr lang="cs-CZ" sz="1600" dirty="0"/>
              <a:t>na stavební a inženýrské práce související s výstavbou nebo modernizací stávající infrastruktury pro 5G sítě v koridorech.</a:t>
            </a:r>
          </a:p>
        </p:txBody>
      </p:sp>
    </p:spTree>
    <p:extLst>
      <p:ext uri="{BB962C8B-B14F-4D97-AF65-F5344CB8AC3E}">
        <p14:creationId xmlns:p14="http://schemas.microsoft.com/office/powerpoint/2010/main" val="293524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369332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cs-CZ" sz="2400" dirty="0"/>
              <a:t>1.3. 4</a:t>
            </a:r>
            <a:r>
              <a:rPr lang="it-IT" sz="2400" dirty="0"/>
              <a:t> </a:t>
            </a:r>
            <a:r>
              <a:rPr lang="cs-CZ" sz="2400" dirty="0"/>
              <a:t>	</a:t>
            </a:r>
            <a:r>
              <a:rPr lang="it-IT" sz="2400" dirty="0"/>
              <a:t>Dokrytí 5G koridorů a podpora rozvoje 5G </a:t>
            </a:r>
            <a:r>
              <a:rPr lang="cs-CZ" sz="1800" dirty="0"/>
              <a:t>(2)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88037" y="465589"/>
            <a:ext cx="8418512" cy="3870523"/>
          </a:xfrm>
        </p:spPr>
        <p:txBody>
          <a:bodyPr>
            <a:normAutofit/>
          </a:bodyPr>
          <a:lstStyle/>
          <a:p>
            <a:r>
              <a:rPr lang="cs-CZ" sz="1800" dirty="0"/>
              <a:t>Popis dílčích programů</a:t>
            </a:r>
          </a:p>
          <a:p>
            <a:pPr lvl="1"/>
            <a:r>
              <a:rPr lang="cs-CZ" sz="1400" dirty="0"/>
              <a:t>Na základě mapování pokrytí 4G pokrýt minimálně 210 km koridorů lepší úrovní signálu 5G ,</a:t>
            </a:r>
          </a:p>
          <a:p>
            <a:pPr lvl="1"/>
            <a:r>
              <a:rPr lang="cs-CZ" sz="1400" dirty="0"/>
              <a:t>Vybavit nejméně 350 železničních vagonů opakovači signálu nebo pasivními stěnami pro 5G.</a:t>
            </a:r>
          </a:p>
          <a:p>
            <a:pPr lvl="1"/>
            <a:r>
              <a:rPr lang="cs-CZ" sz="1400" dirty="0"/>
              <a:t>Zřídit C.ITS pro železniční koridory pro potřeby testování</a:t>
            </a:r>
          </a:p>
          <a:p>
            <a:pPr lvl="1"/>
            <a:endParaRPr lang="cs-CZ" sz="1400" dirty="0"/>
          </a:p>
          <a:p>
            <a:r>
              <a:rPr lang="pl-PL" sz="1800" dirty="0"/>
              <a:t>Vazba na národní zdroje (finanční i tematická)</a:t>
            </a:r>
          </a:p>
          <a:p>
            <a:pPr lvl="1"/>
            <a:r>
              <a:rPr lang="cs-CZ" sz="1400" dirty="0"/>
              <a:t>Urychlení pokrytí železničních koridorů ve vazbě na záměr EK definován v CEF DIGITAL</a:t>
            </a:r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Začátek r. 2021 </a:t>
            </a:r>
          </a:p>
          <a:p>
            <a:pPr lvl="2"/>
            <a:r>
              <a:rPr lang="cs-CZ" sz="1400" dirty="0"/>
              <a:t>vyhlášení výzvy (výzev) na výstavbu základnových stanic BTS</a:t>
            </a:r>
          </a:p>
          <a:p>
            <a:pPr lvl="2"/>
            <a:r>
              <a:rPr lang="cs-CZ" sz="1400" dirty="0"/>
              <a:t>vyhlášení výzvy na úpravu železničních vagonů</a:t>
            </a:r>
          </a:p>
          <a:p>
            <a:pPr lvl="1"/>
            <a:r>
              <a:rPr lang="cs-CZ" sz="1400" dirty="0"/>
              <a:t>Konec roku 2025 – ukončení aktivit 1.3.4</a:t>
            </a:r>
          </a:p>
          <a:p>
            <a:pPr marL="360362" lvl="1" indent="0">
              <a:buNone/>
            </a:pPr>
            <a:r>
              <a:rPr lang="cs-CZ" sz="1400" dirty="0"/>
              <a:t>Případná další výzva bude vyhlášena dle potřeby a rovněž na základě vyhodnocení první výzvy.</a:t>
            </a:r>
          </a:p>
        </p:txBody>
      </p:sp>
    </p:spTree>
    <p:extLst>
      <p:ext uri="{BB962C8B-B14F-4D97-AF65-F5344CB8AC3E}">
        <p14:creationId xmlns:p14="http://schemas.microsoft.com/office/powerpoint/2010/main" val="355017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it-IT" sz="2400" dirty="0"/>
              <a:t>1.3.</a:t>
            </a:r>
            <a:r>
              <a:rPr lang="cs-CZ" sz="2400" dirty="0"/>
              <a:t>5</a:t>
            </a:r>
            <a:r>
              <a:rPr lang="it-IT" sz="2400" dirty="0"/>
              <a:t> </a:t>
            </a:r>
            <a:r>
              <a:rPr lang="cs-CZ" sz="2400" dirty="0"/>
              <a:t>	</a:t>
            </a:r>
            <a:r>
              <a:rPr lang="it-IT" sz="2400" dirty="0"/>
              <a:t>Podpora rozvoje mobilní infrastruktury sítí 5G </a:t>
            </a:r>
            <a:br>
              <a:rPr lang="cs-CZ" sz="2400" dirty="0"/>
            </a:br>
            <a:r>
              <a:rPr lang="cs-CZ" sz="2400" dirty="0"/>
              <a:t>	</a:t>
            </a:r>
            <a:r>
              <a:rPr lang="it-IT" sz="2400" dirty="0"/>
              <a:t>v investičně náročných bílých místech na venkově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725110"/>
            <a:ext cx="8418512" cy="4075221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Alokace</a:t>
            </a:r>
          </a:p>
          <a:p>
            <a:pPr lvl="1"/>
            <a:r>
              <a:rPr lang="cs-CZ" sz="1600" dirty="0"/>
              <a:t>0,3 mld. Kč</a:t>
            </a:r>
          </a:p>
          <a:p>
            <a:pPr lvl="1"/>
            <a:endParaRPr lang="cs-CZ" sz="1600" dirty="0"/>
          </a:p>
          <a:p>
            <a:r>
              <a:rPr lang="cs-CZ" sz="2000" dirty="0"/>
              <a:t>Indikátory</a:t>
            </a:r>
          </a:p>
          <a:p>
            <a:pPr lvl="1"/>
            <a:r>
              <a:rPr lang="cs-CZ" sz="1600" dirty="0"/>
              <a:t>Zlepšit pokrytí sítí 5G v tzv. „bílých místech“, tedy v oblastech, </a:t>
            </a:r>
          </a:p>
          <a:p>
            <a:pPr lvl="2"/>
            <a:r>
              <a:rPr lang="cs-CZ" sz="1600" dirty="0"/>
              <a:t>které doposud nikdy nebyly pokryty mobilním signálem vyšším než 3G a </a:t>
            </a:r>
          </a:p>
          <a:p>
            <a:pPr lvl="2"/>
            <a:r>
              <a:rPr lang="cs-CZ" sz="1600" dirty="0"/>
              <a:t>u kterých lze předpokládat, že v budoucnu nebudou pokryty základními sítěmi 5G z důvodu nízké předpokládané ziskovosti investice.</a:t>
            </a:r>
          </a:p>
          <a:p>
            <a:pPr lvl="1"/>
            <a:endParaRPr lang="cs-CZ" sz="1600" dirty="0"/>
          </a:p>
          <a:p>
            <a:r>
              <a:rPr lang="pl-PL" sz="2000" dirty="0"/>
              <a:t>Podporované subjekty</a:t>
            </a:r>
          </a:p>
          <a:p>
            <a:pPr lvl="1"/>
            <a:r>
              <a:rPr lang="cs-CZ" sz="1600" dirty="0"/>
              <a:t>podnikatelé v elektronických komunikacích</a:t>
            </a:r>
          </a:p>
          <a:p>
            <a:r>
              <a:rPr lang="cs-CZ" sz="2000" dirty="0"/>
              <a:t>Uznatelné výdaje</a:t>
            </a:r>
            <a:endParaRPr lang="cs-CZ" sz="1600" dirty="0"/>
          </a:p>
          <a:p>
            <a:pPr lvl="1"/>
            <a:r>
              <a:rPr lang="cs-CZ" sz="1600" dirty="0"/>
              <a:t>Investiční náklady: </a:t>
            </a:r>
          </a:p>
          <a:p>
            <a:pPr lvl="2"/>
            <a:r>
              <a:rPr lang="cs-CZ" sz="1600" dirty="0"/>
              <a:t>na vybudování pasivní síťové infrastruktury pro 5G sítě, </a:t>
            </a:r>
          </a:p>
          <a:p>
            <a:pPr lvl="2"/>
            <a:r>
              <a:rPr lang="cs-CZ" sz="1600" dirty="0"/>
              <a:t>na stavební a inženýrské práce související s výstavbou nebo modernizací stávající infrastruktury pro 5G sítě.</a:t>
            </a:r>
          </a:p>
        </p:txBody>
      </p:sp>
    </p:spTree>
    <p:extLst>
      <p:ext uri="{BB962C8B-B14F-4D97-AF65-F5344CB8AC3E}">
        <p14:creationId xmlns:p14="http://schemas.microsoft.com/office/powerpoint/2010/main" val="3326733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cs-CZ" sz="2400" dirty="0"/>
              <a:t>1.3.5</a:t>
            </a:r>
            <a:r>
              <a:rPr lang="it-IT" sz="2400" dirty="0"/>
              <a:t> </a:t>
            </a:r>
            <a:r>
              <a:rPr lang="cs-CZ" sz="2400" dirty="0"/>
              <a:t>	</a:t>
            </a:r>
            <a:r>
              <a:rPr lang="it-IT" sz="2400" dirty="0"/>
              <a:t> Podpora rozvoje mobilní infrastruktury sítí 5G </a:t>
            </a:r>
            <a:br>
              <a:rPr lang="cs-CZ" sz="2400" dirty="0"/>
            </a:br>
            <a:r>
              <a:rPr lang="cs-CZ" sz="2400" dirty="0"/>
              <a:t>	</a:t>
            </a:r>
            <a:r>
              <a:rPr lang="it-IT" sz="2400" dirty="0"/>
              <a:t>v investičně náročných bílých místech na venkově</a:t>
            </a:r>
            <a:r>
              <a:rPr lang="cs-CZ" sz="1400" dirty="0"/>
              <a:t>(2)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88037" y="636488"/>
            <a:ext cx="8000286" cy="3870523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Popis dílčího programu</a:t>
            </a:r>
          </a:p>
          <a:p>
            <a:pPr lvl="1"/>
            <a:r>
              <a:rPr lang="cs-CZ" sz="1400" dirty="0"/>
              <a:t>Podpora 20 vědeckých výzkumných činností (projektů) souvisejících s technologickým rozvojem sítí 5G </a:t>
            </a:r>
          </a:p>
          <a:p>
            <a:pPr lvl="2"/>
            <a:r>
              <a:rPr lang="cs-CZ" sz="1400" dirty="0"/>
              <a:t>Finanční pomoc jako doplněk k pobídkám k investicím je v souladu s CZ </a:t>
            </a:r>
            <a:r>
              <a:rPr lang="cs-CZ" sz="1400" dirty="0" err="1"/>
              <a:t>Roadmap</a:t>
            </a:r>
            <a:r>
              <a:rPr lang="cs-CZ" sz="1400" dirty="0"/>
              <a:t> to </a:t>
            </a:r>
            <a:r>
              <a:rPr lang="cs-CZ" sz="1400" dirty="0" err="1"/>
              <a:t>the</a:t>
            </a:r>
            <a:r>
              <a:rPr lang="cs-CZ" sz="1400" dirty="0"/>
              <a:t> EU </a:t>
            </a:r>
            <a:r>
              <a:rPr lang="cs-CZ" sz="1400" dirty="0" err="1"/>
              <a:t>Connectivity</a:t>
            </a:r>
            <a:r>
              <a:rPr lang="cs-CZ" sz="1400" dirty="0"/>
              <a:t> </a:t>
            </a:r>
            <a:r>
              <a:rPr lang="cs-CZ" sz="1400" dirty="0" err="1"/>
              <a:t>Toolbox</a:t>
            </a:r>
            <a:r>
              <a:rPr lang="cs-CZ" sz="1400" dirty="0"/>
              <a:t>.</a:t>
            </a:r>
          </a:p>
          <a:p>
            <a:pPr lvl="1"/>
            <a:endParaRPr lang="cs-CZ" sz="1400" dirty="0"/>
          </a:p>
          <a:p>
            <a:r>
              <a:rPr lang="pl-PL" sz="1800" dirty="0"/>
              <a:t>Vazba na národní zdroje (finanční i tematická)</a:t>
            </a:r>
          </a:p>
          <a:p>
            <a:pPr lvl="1"/>
            <a:r>
              <a:rPr lang="cs-CZ" sz="1400" dirty="0"/>
              <a:t>Program podpory TREND</a:t>
            </a:r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Začátek r. 2021 </a:t>
            </a:r>
          </a:p>
          <a:p>
            <a:pPr lvl="2"/>
            <a:r>
              <a:rPr lang="cs-CZ" sz="1400" dirty="0"/>
              <a:t>vyhlášení výzvy (výzev) na rozvoj síti 5G v intervenčních oblastech</a:t>
            </a:r>
          </a:p>
          <a:p>
            <a:pPr lvl="2"/>
            <a:r>
              <a:rPr lang="cs-CZ" sz="1400" dirty="0"/>
              <a:t>Konec roku 2025 – ukončení aktivit 1.3.5</a:t>
            </a:r>
          </a:p>
          <a:p>
            <a:pPr marL="360362" lvl="1" indent="0">
              <a:buNone/>
            </a:pPr>
            <a:endParaRPr lang="cs-CZ" sz="1400" dirty="0"/>
          </a:p>
          <a:p>
            <a:pPr marL="360362" lvl="1" indent="0">
              <a:buNone/>
            </a:pPr>
            <a:r>
              <a:rPr lang="cs-CZ" sz="1400" dirty="0"/>
              <a:t>Případná další výzva bude vyhlášena dle potřeby a rovněž na základě vyhodnocení první výzvy.</a:t>
            </a:r>
          </a:p>
        </p:txBody>
      </p:sp>
    </p:spTree>
    <p:extLst>
      <p:ext uri="{BB962C8B-B14F-4D97-AF65-F5344CB8AC3E}">
        <p14:creationId xmlns:p14="http://schemas.microsoft.com/office/powerpoint/2010/main" val="2134471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990600" algn="l"/>
              </a:tabLst>
            </a:pPr>
            <a:r>
              <a:rPr lang="it-IT" sz="2400" dirty="0"/>
              <a:t>1.3.</a:t>
            </a:r>
            <a:r>
              <a:rPr lang="cs-CZ" sz="2400" dirty="0"/>
              <a:t>6</a:t>
            </a:r>
            <a:r>
              <a:rPr lang="it-IT" sz="2400" dirty="0"/>
              <a:t> </a:t>
            </a:r>
            <a:r>
              <a:rPr lang="cs-CZ" sz="2400" dirty="0"/>
              <a:t>	</a:t>
            </a:r>
            <a:r>
              <a:rPr lang="it-IT" sz="2400" dirty="0"/>
              <a:t>V</a:t>
            </a:r>
            <a:r>
              <a:rPr lang="cs-CZ" sz="2400" dirty="0" err="1"/>
              <a:t>aV</a:t>
            </a:r>
            <a:r>
              <a:rPr lang="cs-CZ" sz="2400" dirty="0"/>
              <a:t> </a:t>
            </a:r>
            <a:r>
              <a:rPr lang="it-IT" sz="2400" dirty="0"/>
              <a:t>činnosti související s rozvojem sítí </a:t>
            </a:r>
            <a:br>
              <a:rPr lang="cs-CZ" sz="2400" dirty="0"/>
            </a:br>
            <a:r>
              <a:rPr lang="cs-CZ" sz="2400" dirty="0"/>
              <a:t>	</a:t>
            </a:r>
            <a:r>
              <a:rPr lang="it-IT" sz="2400" dirty="0"/>
              <a:t>a služeb 5G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725110"/>
            <a:ext cx="8418512" cy="3922391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/>
              <a:t>Alokace</a:t>
            </a:r>
          </a:p>
          <a:p>
            <a:pPr lvl="1"/>
            <a:r>
              <a:rPr lang="cs-CZ" sz="1400" dirty="0"/>
              <a:t>0,3 mld. Kč</a:t>
            </a:r>
          </a:p>
          <a:p>
            <a:pPr lvl="1"/>
            <a:endParaRPr lang="cs-CZ" sz="1400" dirty="0"/>
          </a:p>
          <a:p>
            <a:r>
              <a:rPr lang="cs-CZ" sz="1800" dirty="0"/>
              <a:t>Indikátory</a:t>
            </a:r>
          </a:p>
          <a:p>
            <a:pPr lvl="1"/>
            <a:r>
              <a:rPr lang="cs-CZ" sz="1400" dirty="0" err="1"/>
              <a:t>VaV</a:t>
            </a:r>
            <a:r>
              <a:rPr lang="cs-CZ" sz="1400" dirty="0"/>
              <a:t> činnosti (projekty) souvisejících s technologickým rozvojem sítí 5G</a:t>
            </a:r>
          </a:p>
          <a:p>
            <a:pPr lvl="1"/>
            <a:endParaRPr lang="cs-CZ" sz="1400" dirty="0"/>
          </a:p>
          <a:p>
            <a:r>
              <a:rPr lang="pl-PL" sz="1800" dirty="0"/>
              <a:t>Podporované subjekty</a:t>
            </a:r>
          </a:p>
          <a:p>
            <a:pPr lvl="1"/>
            <a:r>
              <a:rPr lang="cs-CZ" sz="1400" dirty="0"/>
              <a:t>právnické i fyzické osoby, které podle Nařízení Komise (EU)651/2014 vykonávají hospodářskou činnost, </a:t>
            </a:r>
          </a:p>
          <a:p>
            <a:pPr lvl="1"/>
            <a:r>
              <a:rPr lang="cs-CZ" sz="1400" dirty="0"/>
              <a:t>výzkumné organizace – organizační složky státu nebo organizační jednotky ministerstev zabývající se </a:t>
            </a:r>
            <a:r>
              <a:rPr lang="cs-CZ" sz="1400" dirty="0" err="1"/>
              <a:t>VaV</a:t>
            </a:r>
            <a:r>
              <a:rPr lang="cs-CZ" sz="1400" dirty="0"/>
              <a:t> činností,</a:t>
            </a:r>
          </a:p>
          <a:p>
            <a:pPr lvl="1"/>
            <a:r>
              <a:rPr lang="cs-CZ" sz="1400" dirty="0"/>
              <a:t>právnické osoby, které splňují definici organizace pro výzkum a šíření znalostí podle Nařízení Komise (EU)651/2014 ,</a:t>
            </a:r>
          </a:p>
          <a:p>
            <a:pPr lvl="1"/>
            <a:r>
              <a:rPr lang="cs-CZ" sz="1400" dirty="0"/>
              <a:t>podnik, který řeší projekt samostatně, anebo řeší projekt ve spolupráci s dalšími podniky a/nebo ve spolupráci s VO </a:t>
            </a:r>
            <a:br>
              <a:rPr lang="cs-CZ" sz="1400" dirty="0"/>
            </a:br>
            <a:r>
              <a:rPr lang="cs-CZ" sz="1400" dirty="0"/>
              <a:t>(formou </a:t>
            </a:r>
            <a:r>
              <a:rPr lang="cs-CZ" sz="1400" dirty="0" err="1"/>
              <a:t>kolaborativního</a:t>
            </a:r>
            <a:r>
              <a:rPr lang="cs-CZ" sz="1400" dirty="0"/>
              <a:t> výzkumu). </a:t>
            </a:r>
          </a:p>
          <a:p>
            <a:pPr lvl="1"/>
            <a:endParaRPr lang="cs-CZ" sz="1400" dirty="0"/>
          </a:p>
          <a:p>
            <a:r>
              <a:rPr lang="cs-CZ" sz="1800" dirty="0"/>
              <a:t>Uznatelné výdaje</a:t>
            </a:r>
            <a:endParaRPr lang="cs-CZ" sz="1400" dirty="0"/>
          </a:p>
          <a:p>
            <a:pPr lvl="1"/>
            <a:r>
              <a:rPr lang="cs-CZ" sz="1400" dirty="0"/>
              <a:t>Budou definovány v souladu s konkrétním programem podpory</a:t>
            </a:r>
          </a:p>
        </p:txBody>
      </p:sp>
    </p:spTree>
    <p:extLst>
      <p:ext uri="{BB962C8B-B14F-4D97-AF65-F5344CB8AC3E}">
        <p14:creationId xmlns:p14="http://schemas.microsoft.com/office/powerpoint/2010/main" val="1557831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896938" algn="l"/>
              </a:tabLst>
            </a:pPr>
            <a:r>
              <a:rPr lang="cs-CZ" sz="2400" dirty="0"/>
              <a:t>1.3.6</a:t>
            </a:r>
            <a:r>
              <a:rPr lang="it-IT" sz="2400" dirty="0"/>
              <a:t> </a:t>
            </a:r>
            <a:r>
              <a:rPr lang="cs-CZ" sz="2400" dirty="0"/>
              <a:t>	</a:t>
            </a:r>
            <a:r>
              <a:rPr lang="it-IT" sz="2400" dirty="0"/>
              <a:t>V</a:t>
            </a:r>
            <a:r>
              <a:rPr lang="cs-CZ" sz="2400" dirty="0" err="1"/>
              <a:t>aV</a:t>
            </a:r>
            <a:r>
              <a:rPr lang="cs-CZ" sz="2400" dirty="0"/>
              <a:t> </a:t>
            </a:r>
            <a:r>
              <a:rPr lang="it-IT" sz="2400" dirty="0"/>
              <a:t>činnosti související s rozvojem sítí </a:t>
            </a:r>
            <a:br>
              <a:rPr lang="cs-CZ" sz="2400" dirty="0"/>
            </a:br>
            <a:r>
              <a:rPr lang="cs-CZ" sz="2400" dirty="0"/>
              <a:t>	</a:t>
            </a:r>
            <a:r>
              <a:rPr lang="it-IT" sz="2400" dirty="0"/>
              <a:t>a služeb 5G</a:t>
            </a:r>
            <a:r>
              <a:rPr lang="cs-CZ" sz="2400" dirty="0"/>
              <a:t> </a:t>
            </a:r>
            <a:r>
              <a:rPr lang="cs-CZ" sz="1400" dirty="0"/>
              <a:t>(2)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88037" y="779101"/>
            <a:ext cx="8000286" cy="3870523"/>
          </a:xfrm>
        </p:spPr>
        <p:txBody>
          <a:bodyPr>
            <a:normAutofit/>
          </a:bodyPr>
          <a:lstStyle/>
          <a:p>
            <a:r>
              <a:rPr lang="cs-CZ" sz="1800" dirty="0"/>
              <a:t>Popis dílčích programů</a:t>
            </a:r>
          </a:p>
          <a:p>
            <a:pPr lvl="1"/>
            <a:r>
              <a:rPr lang="cs-CZ" sz="1400" dirty="0"/>
              <a:t>Na základě mapování pokrytí 4G vybudovat minimálně 120 základnových stanic pro síť 5G ,</a:t>
            </a:r>
          </a:p>
          <a:p>
            <a:pPr lvl="1"/>
            <a:endParaRPr lang="cs-CZ" sz="1400" dirty="0"/>
          </a:p>
          <a:p>
            <a:r>
              <a:rPr lang="pl-PL" sz="1800" dirty="0"/>
              <a:t>Vazba na národní zdroje (finanční i tematická)</a:t>
            </a:r>
          </a:p>
          <a:p>
            <a:pPr lvl="1"/>
            <a:r>
              <a:rPr lang="cs-CZ" sz="1400" dirty="0"/>
              <a:t>Dokrytí území České republiky nad rámec povinností stanovených v rozhodnutí o udělení přídělu rádiových kmitočtů pro sítě 5G (tato povinnost se nevztahuje na ta bílá místa, kde je pokrytí možné dosáhnout pouze za předpokladu neúměrně vysokých investičních nákladů).</a:t>
            </a:r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Začátek r. 2021 </a:t>
            </a:r>
          </a:p>
          <a:p>
            <a:pPr lvl="2"/>
            <a:r>
              <a:rPr lang="cs-CZ" sz="1400" dirty="0"/>
              <a:t>vyhlášení výzvy (výzev) na rozvoj síti 5G v intervenčních oblastech</a:t>
            </a:r>
          </a:p>
          <a:p>
            <a:pPr lvl="2"/>
            <a:r>
              <a:rPr lang="cs-CZ" sz="1400" dirty="0"/>
              <a:t>Konec roku 2025 – ukončení aktivit 1.3.6</a:t>
            </a:r>
          </a:p>
          <a:p>
            <a:pPr marL="360362" lvl="1" indent="0">
              <a:buNone/>
            </a:pPr>
            <a:endParaRPr lang="cs-CZ" sz="1400" dirty="0"/>
          </a:p>
          <a:p>
            <a:pPr marL="360362" lvl="1" indent="0">
              <a:buNone/>
            </a:pPr>
            <a:r>
              <a:rPr lang="cs-CZ" sz="1400" dirty="0"/>
              <a:t>Případná další výzva bude vyhlášena dle potřeby a rovněž na základě vyhodnocení první výzvy.</a:t>
            </a:r>
          </a:p>
        </p:txBody>
      </p:sp>
    </p:spTree>
    <p:extLst>
      <p:ext uri="{BB962C8B-B14F-4D97-AF65-F5344CB8AC3E}">
        <p14:creationId xmlns:p14="http://schemas.microsoft.com/office/powerpoint/2010/main" val="3074997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046440"/>
          </a:xfrm>
        </p:spPr>
        <p:txBody>
          <a:bodyPr/>
          <a:lstStyle/>
          <a:p>
            <a:r>
              <a:rPr lang="cs-CZ" dirty="0"/>
              <a:t>Komponenta 1.4 </a:t>
            </a:r>
            <a:br>
              <a:rPr lang="cs-CZ" dirty="0"/>
            </a:br>
            <a:r>
              <a:rPr lang="cs-CZ" sz="2800" b="1" dirty="0"/>
              <a:t>Digitální ekonomika a společnost</a:t>
            </a:r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840B05F-9822-422F-8E35-D4B548867901}"/>
              </a:ext>
            </a:extLst>
          </p:cNvPr>
          <p:cNvSpPr txBox="1">
            <a:spLocks/>
          </p:cNvSpPr>
          <p:nvPr/>
        </p:nvSpPr>
        <p:spPr>
          <a:xfrm>
            <a:off x="363538" y="2912027"/>
            <a:ext cx="3161277" cy="1170991"/>
          </a:xfrm>
          <a:prstGeom prst="rect">
            <a:avLst/>
          </a:prstGeom>
        </p:spPr>
        <p:txBody>
          <a:bodyPr vert="horz" wrap="square" lIns="0" tIns="36000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400" dirty="0"/>
              <a:t>Ing.</a:t>
            </a:r>
            <a:r>
              <a:rPr lang="cs-CZ" sz="2000" dirty="0"/>
              <a:t> </a:t>
            </a:r>
            <a:r>
              <a:rPr lang="en-US" sz="1400" dirty="0"/>
              <a:t>Petr Očko, Ph.D. 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náměstek ministra průmyslu a obchodu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30. září 2021</a:t>
            </a:r>
            <a:endParaRPr lang="cs-CZ" sz="1600" dirty="0"/>
          </a:p>
          <a:p>
            <a:endParaRPr lang="cs-CZ" sz="14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17B810E-E8E4-491A-8020-F7BF69B3C8EE}"/>
              </a:ext>
            </a:extLst>
          </p:cNvPr>
          <p:cNvSpPr/>
          <p:nvPr/>
        </p:nvSpPr>
        <p:spPr>
          <a:xfrm>
            <a:off x="363538" y="1927351"/>
            <a:ext cx="5087923" cy="729841"/>
          </a:xfrm>
          <a:prstGeom prst="rect">
            <a:avLst/>
          </a:prstGeom>
        </p:spPr>
        <p:txBody>
          <a:bodyPr vert="horz" wrap="square" lIns="0" tIns="360000" rIns="0" bIns="0" rtlCol="0" anchor="ctr">
            <a:noAutofit/>
          </a:bodyPr>
          <a:lstStyle/>
          <a:p>
            <a:pPr>
              <a:buClr>
                <a:schemeClr val="tx2"/>
              </a:buClr>
            </a:pP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64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492443"/>
          </a:xfrm>
        </p:spPr>
        <p:txBody>
          <a:bodyPr/>
          <a:lstStyle/>
          <a:p>
            <a:r>
              <a:rPr lang="it-IT" sz="3200" dirty="0"/>
              <a:t>Základní charakteristika</a:t>
            </a:r>
            <a:r>
              <a:rPr lang="cs-CZ" sz="3200" dirty="0"/>
              <a:t> komponenty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726779"/>
            <a:ext cx="7505335" cy="3621645"/>
          </a:xfrm>
        </p:spPr>
        <p:txBody>
          <a:bodyPr>
            <a:normAutofit/>
          </a:bodyPr>
          <a:lstStyle/>
          <a:p>
            <a:r>
              <a:rPr lang="cs-CZ" dirty="0"/>
              <a:t>Cíl:</a:t>
            </a:r>
          </a:p>
          <a:p>
            <a:pPr lvl="1"/>
            <a:r>
              <a:rPr lang="cs-CZ" sz="1900" dirty="0"/>
              <a:t>Skokově posunout českou ekonomiku v oblasti moderních digitálních technologií, které budou motorem hospodářského oživení a návratu k hospodářskému růstu. Tyto technologie jsou základem digitální transformace podniků (navazující komponenta 1.5), především malých a středních (SME).</a:t>
            </a:r>
          </a:p>
          <a:p>
            <a:r>
              <a:rPr lang="cs-CZ" dirty="0"/>
              <a:t>Celková alokace:</a:t>
            </a:r>
          </a:p>
          <a:p>
            <a:pPr lvl="1"/>
            <a:r>
              <a:rPr lang="cs-CZ" sz="1900" dirty="0"/>
              <a:t>5,71 mld. Kč</a:t>
            </a:r>
          </a:p>
        </p:txBody>
      </p:sp>
    </p:spTree>
    <p:extLst>
      <p:ext uri="{BB962C8B-B14F-4D97-AF65-F5344CB8AC3E}">
        <p14:creationId xmlns:p14="http://schemas.microsoft.com/office/powerpoint/2010/main" val="3790464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492443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it-IT" sz="3200" dirty="0"/>
              <a:t>Základní charakteristika</a:t>
            </a:r>
            <a:r>
              <a:rPr lang="cs-CZ" sz="3200" dirty="0"/>
              <a:t> komponenty </a:t>
            </a:r>
            <a:r>
              <a:rPr lang="cs-CZ" sz="2000" dirty="0"/>
              <a:t>(2)</a:t>
            </a:r>
            <a:endParaRPr lang="cs-CZ" sz="3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41F7990E-F1B9-DC4C-A198-9CBD6B73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8" y="880845"/>
            <a:ext cx="6004151" cy="3466226"/>
          </a:xfrm>
          <a:prstGeom prst="rect">
            <a:avLst/>
          </a:prstGeom>
        </p:spPr>
      </p:pic>
      <p:sp>
        <p:nvSpPr>
          <p:cNvPr id="109" name="Zástupný symbol pro text 2">
            <a:extLst>
              <a:ext uri="{FF2B5EF4-FFF2-40B4-BE49-F238E27FC236}">
                <a16:creationId xmlns:a16="http://schemas.microsoft.com/office/drawing/2014/main" id="{FD2F70E3-8D90-7C48-BB5E-5D30A9C94E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9333" y="1053625"/>
            <a:ext cx="2545408" cy="3294799"/>
          </a:xfrm>
        </p:spPr>
        <p:txBody>
          <a:bodyPr>
            <a:normAutofit/>
          </a:bodyPr>
          <a:lstStyle/>
          <a:p>
            <a:r>
              <a:rPr lang="cs-CZ" sz="1900" dirty="0"/>
              <a:t>Přímá </a:t>
            </a:r>
            <a:r>
              <a:rPr lang="cs-CZ" sz="1900" dirty="0" err="1"/>
              <a:t>provazba</a:t>
            </a:r>
            <a:r>
              <a:rPr lang="cs-CZ" sz="1900" dirty="0"/>
              <a:t> s 1.5</a:t>
            </a:r>
          </a:p>
          <a:p>
            <a:endParaRPr lang="cs-CZ" sz="1900" dirty="0"/>
          </a:p>
          <a:p>
            <a:r>
              <a:rPr lang="cs-CZ" sz="1900" dirty="0"/>
              <a:t>Tři skupiny reforem a investic</a:t>
            </a:r>
          </a:p>
          <a:p>
            <a:pPr marL="0" indent="0">
              <a:buNone/>
            </a:pPr>
            <a:endParaRPr lang="cs-CZ" sz="1900" dirty="0"/>
          </a:p>
          <a:p>
            <a:r>
              <a:rPr lang="cs-CZ" sz="1900" dirty="0"/>
              <a:t>Zastřešující reforma 1.4.1 </a:t>
            </a:r>
          </a:p>
          <a:p>
            <a:pPr lvl="1"/>
            <a:r>
              <a:rPr lang="cs-CZ" sz="1900" dirty="0"/>
              <a:t>navazuje 1.4.2</a:t>
            </a:r>
          </a:p>
          <a:p>
            <a:pPr lvl="1"/>
            <a:r>
              <a:rPr lang="cs-CZ" sz="1900" dirty="0"/>
              <a:t>navazuje 1.5.1</a:t>
            </a:r>
          </a:p>
        </p:txBody>
      </p:sp>
    </p:spTree>
    <p:extLst>
      <p:ext uri="{BB962C8B-B14F-4D97-AF65-F5344CB8AC3E}">
        <p14:creationId xmlns:p14="http://schemas.microsoft.com/office/powerpoint/2010/main" val="88554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59" y="71091"/>
            <a:ext cx="8702791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es-ES" sz="2400" dirty="0"/>
              <a:t>1.4.1 Institucionální reforma systému koordinace a </a:t>
            </a:r>
            <a:br>
              <a:rPr lang="cs-CZ" sz="2400" dirty="0"/>
            </a:br>
            <a:r>
              <a:rPr lang="es-ES" sz="2400" dirty="0"/>
              <a:t>podpory digitální agendy a digitální transformace, vč. </a:t>
            </a:r>
            <a:r>
              <a:rPr lang="cs-CZ" sz="2400" dirty="0"/>
              <a:t>RIS3</a:t>
            </a:r>
            <a:endParaRPr lang="es-ES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712393"/>
            <a:ext cx="8418512" cy="3718713"/>
          </a:xfrm>
        </p:spPr>
        <p:txBody>
          <a:bodyPr>
            <a:normAutofit/>
          </a:bodyPr>
          <a:lstStyle/>
          <a:p>
            <a:r>
              <a:rPr lang="cs-CZ" sz="2000" dirty="0"/>
              <a:t>Alokace</a:t>
            </a:r>
          </a:p>
          <a:p>
            <a:pPr lvl="1"/>
            <a:r>
              <a:rPr lang="cs-CZ" sz="1600" dirty="0"/>
              <a:t>9 mil. Kč</a:t>
            </a:r>
          </a:p>
          <a:p>
            <a:pPr lvl="1"/>
            <a:endParaRPr lang="cs-CZ" sz="1600" dirty="0"/>
          </a:p>
          <a:p>
            <a:r>
              <a:rPr lang="cs-CZ" sz="2000" dirty="0"/>
              <a:t>Indikátory</a:t>
            </a:r>
          </a:p>
          <a:p>
            <a:pPr lvl="1"/>
            <a:r>
              <a:rPr lang="es-ES" sz="1600" dirty="0" err="1"/>
              <a:t>Vytvoření</a:t>
            </a:r>
            <a:r>
              <a:rPr lang="es-ES" sz="1600" dirty="0"/>
              <a:t> </a:t>
            </a:r>
            <a:r>
              <a:rPr lang="es-ES" sz="1600" dirty="0" err="1"/>
              <a:t>jednotné</a:t>
            </a:r>
            <a:r>
              <a:rPr lang="es-ES" sz="1600" dirty="0"/>
              <a:t> </a:t>
            </a:r>
            <a:r>
              <a:rPr lang="es-ES" sz="1600" dirty="0" err="1"/>
              <a:t>platformy</a:t>
            </a:r>
            <a:r>
              <a:rPr lang="es-ES" sz="1600" dirty="0"/>
              <a:t> pro </a:t>
            </a:r>
            <a:r>
              <a:rPr lang="es-ES" sz="1600" dirty="0" err="1"/>
              <a:t>digitalizaci</a:t>
            </a:r>
            <a:r>
              <a:rPr lang="es-ES" sz="1600" dirty="0"/>
              <a:t> </a:t>
            </a:r>
            <a:r>
              <a:rPr lang="es-ES" sz="1600" dirty="0" err="1"/>
              <a:t>hospodářství</a:t>
            </a:r>
            <a:r>
              <a:rPr lang="es-ES" sz="1600" dirty="0"/>
              <a:t> – </a:t>
            </a:r>
            <a:r>
              <a:rPr lang="es-ES" sz="1600" dirty="0" err="1"/>
              <a:t>sloučení</a:t>
            </a:r>
            <a:r>
              <a:rPr lang="es-ES" sz="1600" dirty="0"/>
              <a:t> do </a:t>
            </a:r>
            <a:r>
              <a:rPr lang="es-ES" sz="1600" dirty="0" err="1"/>
              <a:t>společného</a:t>
            </a:r>
            <a:r>
              <a:rPr lang="es-ES" sz="1600" dirty="0"/>
              <a:t> </a:t>
            </a:r>
            <a:br>
              <a:rPr lang="es-ES" sz="1600" dirty="0"/>
            </a:br>
            <a:r>
              <a:rPr lang="es-ES" sz="1600" dirty="0" err="1"/>
              <a:t>Výboru</a:t>
            </a:r>
            <a:r>
              <a:rPr lang="es-ES" sz="1600" dirty="0"/>
              <a:t> pro </a:t>
            </a:r>
            <a:r>
              <a:rPr lang="es-ES" sz="1600" dirty="0" err="1"/>
              <a:t>digitální</a:t>
            </a:r>
            <a:r>
              <a:rPr lang="es-ES" sz="1600" dirty="0"/>
              <a:t> </a:t>
            </a:r>
            <a:r>
              <a:rPr lang="es-ES" sz="1600" dirty="0" err="1"/>
              <a:t>transformaci</a:t>
            </a:r>
            <a:r>
              <a:rPr lang="es-ES" sz="1600" dirty="0"/>
              <a:t> s </a:t>
            </a:r>
            <a:r>
              <a:rPr lang="es-ES" sz="1600" dirty="0" err="1"/>
              <a:t>tématickými</a:t>
            </a:r>
            <a:r>
              <a:rPr lang="es-ES" sz="1600" dirty="0"/>
              <a:t> </a:t>
            </a:r>
            <a:r>
              <a:rPr lang="es-ES" sz="1600" dirty="0" err="1"/>
              <a:t>pracovními</a:t>
            </a:r>
            <a:r>
              <a:rPr lang="es-ES" sz="1600" dirty="0"/>
              <a:t> </a:t>
            </a:r>
            <a:r>
              <a:rPr lang="es-ES" sz="1600" dirty="0" err="1"/>
              <a:t>skupinami</a:t>
            </a:r>
            <a:endParaRPr lang="cs-CZ" sz="1600" dirty="0"/>
          </a:p>
          <a:p>
            <a:pPr lvl="1"/>
            <a:endParaRPr lang="cs-CZ" sz="1600" dirty="0"/>
          </a:p>
          <a:p>
            <a:r>
              <a:rPr lang="pl-PL" sz="2000" dirty="0"/>
              <a:t>Podporované subjekty</a:t>
            </a:r>
          </a:p>
          <a:p>
            <a:pPr lvl="1"/>
            <a:r>
              <a:rPr lang="cs-CZ" sz="1600" dirty="0"/>
              <a:t>N/A (jedná se o reformu, o kterou se opírají další investice)</a:t>
            </a:r>
          </a:p>
          <a:p>
            <a:pPr lvl="1"/>
            <a:endParaRPr lang="cs-CZ" sz="1600" dirty="0"/>
          </a:p>
          <a:p>
            <a:r>
              <a:rPr lang="cs-CZ" sz="2000" dirty="0"/>
              <a:t>Uznatelné výdaje</a:t>
            </a:r>
            <a:endParaRPr lang="cs-CZ" sz="1600" dirty="0"/>
          </a:p>
          <a:p>
            <a:pPr lvl="1"/>
            <a:r>
              <a:rPr lang="cs-CZ" sz="1600" dirty="0"/>
              <a:t>Nákup služeb (analýzy / studie)</a:t>
            </a:r>
          </a:p>
        </p:txBody>
      </p:sp>
    </p:spTree>
    <p:extLst>
      <p:ext uri="{BB962C8B-B14F-4D97-AF65-F5344CB8AC3E}">
        <p14:creationId xmlns:p14="http://schemas.microsoft.com/office/powerpoint/2010/main" val="270905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390" y="669243"/>
            <a:ext cx="8622807" cy="370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600" b="1" dirty="0"/>
              <a:t>POPIS DÍLČÍCH AKTIVIT</a:t>
            </a:r>
            <a:r>
              <a:rPr lang="cs-CZ" sz="1600" dirty="0"/>
              <a:t>:</a:t>
            </a:r>
          </a:p>
          <a:p>
            <a:pPr lvl="0">
              <a:lnSpc>
                <a:spcPct val="120000"/>
              </a:lnSpc>
              <a:spcAft>
                <a:spcPts val="400"/>
              </a:spcAft>
            </a:pPr>
            <a:r>
              <a:rPr lang="cs-CZ" sz="1600" b="1" dirty="0">
                <a:solidFill>
                  <a:schemeClr val="accent4"/>
                </a:solidFill>
              </a:rPr>
              <a:t>Reforma 1.1.1 Podmínky pro kvalitní správu datových fondů a zajištění řízeného přístupu k datům</a:t>
            </a:r>
          </a:p>
          <a:p>
            <a:pPr marL="285750" lvl="0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vytvoření komplexního legislativního, normalizačního a organizačního rámce </a:t>
            </a:r>
            <a:r>
              <a:rPr lang="cs-CZ" sz="1600" dirty="0"/>
              <a:t>pro vysoce kvalitní správu údajů v oblasti řízení a veřejné správy</a:t>
            </a:r>
          </a:p>
          <a:p>
            <a:pPr lvl="0">
              <a:lnSpc>
                <a:spcPct val="120000"/>
              </a:lnSpc>
              <a:spcAft>
                <a:spcPts val="400"/>
              </a:spcAft>
            </a:pPr>
            <a:r>
              <a:rPr lang="cs-CZ" sz="1600" b="1" dirty="0">
                <a:solidFill>
                  <a:schemeClr val="accent4"/>
                </a:solidFill>
              </a:rPr>
              <a:t>Reforma 1.1.2 Služby elektronického zdravotnictví (</a:t>
            </a:r>
            <a:r>
              <a:rPr lang="cs-CZ" sz="1600" b="1" dirty="0" err="1">
                <a:solidFill>
                  <a:schemeClr val="accent4"/>
                </a:solidFill>
              </a:rPr>
              <a:t>eHealth</a:t>
            </a:r>
            <a:r>
              <a:rPr lang="cs-CZ" sz="1600" b="1" dirty="0">
                <a:solidFill>
                  <a:schemeClr val="accent4"/>
                </a:solidFill>
              </a:rPr>
              <a:t>)</a:t>
            </a:r>
          </a:p>
          <a:p>
            <a:pPr marL="285750" lvl="0" indent="-285750" algn="just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usnadnění poskytování řešení v oblasti elektronického zdravotnictví – </a:t>
            </a:r>
            <a:r>
              <a:rPr lang="cs-CZ" sz="1600" b="1" dirty="0"/>
              <a:t>vývoj portálu elektronického zdravotnictví</a:t>
            </a:r>
          </a:p>
          <a:p>
            <a:pPr marL="285750" lvl="0" indent="-285750" algn="just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větší vzájemné propojení a interoperabilita </a:t>
            </a:r>
            <a:r>
              <a:rPr lang="cs-CZ" sz="1600" dirty="0"/>
              <a:t>poskytovatelů zdravotní péče a centrálních záznamů, telemedicíny a druhotného využívání údajů o zdravotním stavu</a:t>
            </a:r>
            <a:endParaRPr lang="cs-CZ" sz="1600" u="sng" dirty="0"/>
          </a:p>
          <a:p>
            <a:pPr lvl="0">
              <a:lnSpc>
                <a:spcPct val="120000"/>
              </a:lnSpc>
              <a:spcAft>
                <a:spcPts val="400"/>
              </a:spcAft>
            </a:pPr>
            <a:r>
              <a:rPr lang="cs-CZ" sz="1600" b="1" dirty="0">
                <a:solidFill>
                  <a:schemeClr val="accent4"/>
                </a:solidFill>
              </a:rPr>
              <a:t>Investice 1.1.3 Digitální služby pro koncové uživatele</a:t>
            </a:r>
          </a:p>
          <a:p>
            <a:pPr marL="285750" lvl="0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realizace vzájemně propojených projektů s cílem </a:t>
            </a:r>
            <a:r>
              <a:rPr lang="cs-CZ" sz="1600" b="1" dirty="0"/>
              <a:t>zvýšení počtu služeb elektronické veřejné správy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26600" y="208574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Architektura komponenty 1.1 – Digitální služby občanům a firmám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49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738230"/>
            <a:ext cx="8418512" cy="3870523"/>
          </a:xfrm>
        </p:spPr>
        <p:txBody>
          <a:bodyPr>
            <a:normAutofit/>
          </a:bodyPr>
          <a:lstStyle/>
          <a:p>
            <a:r>
              <a:rPr lang="cs-CZ" sz="1800" dirty="0"/>
              <a:t>Popis dílčích programů</a:t>
            </a:r>
          </a:p>
          <a:p>
            <a:pPr lvl="1"/>
            <a:r>
              <a:rPr lang="cs-CZ" sz="1400" dirty="0"/>
              <a:t>Institucionální reforma, bude podléhat schválení RVIS případně vládou ČR</a:t>
            </a:r>
          </a:p>
          <a:p>
            <a:pPr lvl="1"/>
            <a:endParaRPr lang="cs-CZ" sz="1400" dirty="0"/>
          </a:p>
          <a:p>
            <a:r>
              <a:rPr lang="pl-PL" sz="1800" dirty="0"/>
              <a:t>Vazba na národní zdroje (finanční i tematická)</a:t>
            </a:r>
          </a:p>
          <a:p>
            <a:pPr lvl="1"/>
            <a:r>
              <a:rPr lang="cs-CZ" sz="1400" dirty="0"/>
              <a:t>tematicky naváže na DES a NAIS</a:t>
            </a:r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Zřízení platformy Q1/2022</a:t>
            </a:r>
          </a:p>
          <a:p>
            <a:pPr lvl="1"/>
            <a:r>
              <a:rPr lang="cs-CZ" sz="1400" dirty="0"/>
              <a:t>Následně zajištění expertních analýz a studií na podporu činnosti platformy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34547758-81DC-D945-815C-55EC7CDB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9" y="71091"/>
            <a:ext cx="8702791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es-ES" sz="2400" dirty="0"/>
              <a:t>1.4.1 Institucionální reforma systému koordinace a </a:t>
            </a:r>
            <a:br>
              <a:rPr lang="cs-CZ" sz="2400" dirty="0"/>
            </a:br>
            <a:r>
              <a:rPr lang="es-ES" sz="2400" dirty="0"/>
              <a:t>podpory digitální agendy a digitální transformace, vč. </a:t>
            </a:r>
            <a:r>
              <a:rPr lang="cs-CZ" sz="2400" dirty="0"/>
              <a:t>RIS3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27826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2744" y="712393"/>
            <a:ext cx="8418512" cy="3718713"/>
          </a:xfrm>
        </p:spPr>
        <p:txBody>
          <a:bodyPr>
            <a:normAutofit/>
          </a:bodyPr>
          <a:lstStyle/>
          <a:p>
            <a:r>
              <a:rPr lang="cs-CZ" sz="2000" dirty="0"/>
              <a:t>Alokace</a:t>
            </a:r>
          </a:p>
          <a:p>
            <a:pPr lvl="1"/>
            <a:r>
              <a:rPr lang="cs-CZ" sz="1600" dirty="0"/>
              <a:t>1.887 mil. Kč</a:t>
            </a:r>
          </a:p>
          <a:p>
            <a:pPr lvl="1"/>
            <a:endParaRPr lang="cs-CZ" sz="1600" dirty="0"/>
          </a:p>
          <a:p>
            <a:r>
              <a:rPr lang="cs-CZ" sz="2000" dirty="0"/>
              <a:t>Indikátory</a:t>
            </a:r>
          </a:p>
          <a:p>
            <a:pPr lvl="1"/>
            <a:r>
              <a:rPr lang="es-ES" sz="1600" dirty="0" err="1"/>
              <a:t>Kofinancování</a:t>
            </a:r>
            <a:r>
              <a:rPr lang="es-ES" sz="1600" dirty="0"/>
              <a:t> </a:t>
            </a:r>
            <a:r>
              <a:rPr lang="es-ES" sz="1600" dirty="0" err="1"/>
              <a:t>projektů</a:t>
            </a:r>
            <a:r>
              <a:rPr lang="es-ES" sz="1600" dirty="0"/>
              <a:t> z Digital/</a:t>
            </a:r>
            <a:r>
              <a:rPr lang="es-ES" sz="1600" dirty="0" err="1"/>
              <a:t>Horizon</a:t>
            </a:r>
            <a:r>
              <a:rPr lang="es-ES" sz="1600" dirty="0"/>
              <a:t> </a:t>
            </a:r>
            <a:r>
              <a:rPr lang="es-ES" sz="1600" dirty="0" err="1"/>
              <a:t>Europe</a:t>
            </a:r>
            <a:r>
              <a:rPr lang="es-ES" sz="1600" dirty="0"/>
              <a:t> /CEF, </a:t>
            </a:r>
            <a:r>
              <a:rPr lang="es-ES" sz="1600" dirty="0" err="1"/>
              <a:t>podpora</a:t>
            </a:r>
            <a:r>
              <a:rPr lang="es-ES" sz="1600" dirty="0"/>
              <a:t> </a:t>
            </a:r>
            <a:r>
              <a:rPr lang="es-ES" sz="1600" dirty="0" err="1"/>
              <a:t>rozvoje</a:t>
            </a:r>
            <a:r>
              <a:rPr lang="es-ES" sz="1600" dirty="0"/>
              <a:t> </a:t>
            </a:r>
            <a:r>
              <a:rPr lang="es-ES" sz="1600" dirty="0" err="1"/>
              <a:t>start</a:t>
            </a:r>
            <a:r>
              <a:rPr lang="es-ES" sz="1600" dirty="0"/>
              <a:t>-up </a:t>
            </a:r>
            <a:r>
              <a:rPr lang="es-ES" sz="1600" dirty="0" err="1"/>
              <a:t>prostředí</a:t>
            </a:r>
            <a:endParaRPr lang="cs-CZ" sz="1600" dirty="0"/>
          </a:p>
          <a:p>
            <a:pPr lvl="1"/>
            <a:endParaRPr lang="cs-CZ" sz="1600" dirty="0"/>
          </a:p>
          <a:p>
            <a:r>
              <a:rPr lang="pl-PL" sz="2000" dirty="0"/>
              <a:t>Podporované subjekty</a:t>
            </a:r>
          </a:p>
          <a:p>
            <a:pPr lvl="1"/>
            <a:r>
              <a:rPr lang="cs-CZ" sz="1600" dirty="0"/>
              <a:t>Akademická pracoviště, inovační ekosystém a neziskový sektor, inovativní firmy a týmy, </a:t>
            </a:r>
            <a:br>
              <a:rPr lang="cs-CZ" sz="1600" dirty="0"/>
            </a:br>
            <a:r>
              <a:rPr lang="cs-CZ" sz="1600" dirty="0"/>
              <a:t>kraje a místní samosprávy, </a:t>
            </a:r>
          </a:p>
          <a:p>
            <a:pPr lvl="1"/>
            <a:endParaRPr lang="cs-CZ" sz="1600" dirty="0"/>
          </a:p>
          <a:p>
            <a:r>
              <a:rPr lang="cs-CZ" sz="2000" dirty="0"/>
              <a:t>Uznatelné výdaje</a:t>
            </a:r>
            <a:endParaRPr lang="cs-CZ" sz="1600" dirty="0"/>
          </a:p>
          <a:p>
            <a:pPr lvl="1"/>
            <a:r>
              <a:rPr lang="cs-CZ" sz="1600" dirty="0"/>
              <a:t>Nákup služeb, expertní činnost, nákup nezbytných zařízení HW, SW,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B1CD42C-9B6A-5048-A645-DA493110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es-ES" sz="2400" dirty="0"/>
              <a:t>1.4.1 </a:t>
            </a:r>
            <a:r>
              <a:rPr lang="es-ES" sz="2400" dirty="0" err="1"/>
              <a:t>Infrastruktura</a:t>
            </a:r>
            <a:r>
              <a:rPr lang="es-ES" sz="2400" dirty="0"/>
              <a:t> </a:t>
            </a:r>
            <a:r>
              <a:rPr lang="es-ES" sz="2400" dirty="0" err="1"/>
              <a:t>digitální</a:t>
            </a:r>
            <a:r>
              <a:rPr lang="es-ES" sz="2400" dirty="0"/>
              <a:t> </a:t>
            </a:r>
            <a:r>
              <a:rPr lang="es-ES" sz="2400" dirty="0" err="1"/>
              <a:t>transformace</a:t>
            </a:r>
            <a:br>
              <a:rPr lang="es-ES" sz="2400" dirty="0"/>
            </a:br>
            <a:r>
              <a:rPr lang="cs-CZ" sz="2400" dirty="0"/>
              <a:t>(navazující investice)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20105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660400"/>
            <a:ext cx="8418512" cy="3948353"/>
          </a:xfrm>
        </p:spPr>
        <p:txBody>
          <a:bodyPr>
            <a:normAutofit/>
          </a:bodyPr>
          <a:lstStyle/>
          <a:p>
            <a:r>
              <a:rPr lang="cs-CZ" sz="1600" dirty="0"/>
              <a:t>Dílčí </a:t>
            </a:r>
            <a:r>
              <a:rPr lang="cs-CZ" sz="1600" dirty="0" err="1"/>
              <a:t>subkomponenty</a:t>
            </a:r>
            <a:r>
              <a:rPr lang="cs-CZ" sz="1600" dirty="0"/>
              <a:t>/programy</a:t>
            </a:r>
          </a:p>
          <a:p>
            <a:pPr lvl="1"/>
            <a:r>
              <a:rPr lang="cs-CZ" sz="1200" dirty="0"/>
              <a:t>1.4.1.1 Zahájení činnosti Evropského centra excelence v AI „pro bezpečnější společnost“</a:t>
            </a:r>
          </a:p>
          <a:p>
            <a:pPr lvl="1"/>
            <a:r>
              <a:rPr lang="cs-CZ" sz="1200" dirty="0"/>
              <a:t>1.4.1.2 Evropské středisko pro sledování digitálních médií (CEDMO)</a:t>
            </a:r>
          </a:p>
          <a:p>
            <a:pPr lvl="1"/>
            <a:r>
              <a:rPr lang="cs-CZ" sz="1200" dirty="0"/>
              <a:t>1.4.1.3 Přenos zahraniční nejlepší praxe a know-how pro digitální transformaci (Samuel Neaman Institute)</a:t>
            </a:r>
          </a:p>
          <a:p>
            <a:pPr lvl="1"/>
            <a:r>
              <a:rPr lang="cs-CZ" sz="1200" dirty="0"/>
              <a:t>1.4.1.4 Platforma pro vzdělávání managementu SME pro post-COVID-19 digitální transformaci</a:t>
            </a:r>
          </a:p>
          <a:p>
            <a:pPr lvl="1"/>
            <a:r>
              <a:rPr lang="cs-CZ" sz="1200" dirty="0"/>
              <a:t>1.4.1.5 Evropský projekt pro DLT financování digitalizace SME pro překonání kriz</a:t>
            </a:r>
            <a:r>
              <a:rPr lang="cs-CZ" sz="1200" dirty="0">
                <a:solidFill>
                  <a:srgbClr val="002060"/>
                </a:solidFill>
              </a:rPr>
              <a:t>e (EBSI)</a:t>
            </a:r>
          </a:p>
          <a:p>
            <a:pPr lvl="1"/>
            <a:r>
              <a:rPr lang="cs-CZ" sz="1200" dirty="0"/>
              <a:t>1.4.1.6 Demonstrativní projekty rozvoje aplikací pro města a průmyslové oblasti</a:t>
            </a:r>
          </a:p>
          <a:p>
            <a:endParaRPr lang="pl-PL" sz="1800" dirty="0"/>
          </a:p>
          <a:p>
            <a:r>
              <a:rPr lang="pl-PL" sz="1800" dirty="0" err="1"/>
              <a:t>Vazba</a:t>
            </a:r>
            <a:r>
              <a:rPr lang="pl-PL" sz="1800" dirty="0"/>
              <a:t> na </a:t>
            </a:r>
            <a:r>
              <a:rPr lang="pl-PL" sz="1800" dirty="0" err="1"/>
              <a:t>národní</a:t>
            </a:r>
            <a:r>
              <a:rPr lang="pl-PL" sz="1800" dirty="0"/>
              <a:t> zdroje (</a:t>
            </a:r>
            <a:r>
              <a:rPr lang="pl-PL" sz="1800" dirty="0" err="1"/>
              <a:t>finanční</a:t>
            </a:r>
            <a:r>
              <a:rPr lang="pl-PL" sz="1800" dirty="0"/>
              <a:t> i </a:t>
            </a:r>
            <a:r>
              <a:rPr lang="pl-PL" sz="1800" dirty="0" err="1"/>
              <a:t>tematická</a:t>
            </a:r>
            <a:r>
              <a:rPr lang="pl-PL" sz="1800" dirty="0"/>
              <a:t>)</a:t>
            </a:r>
          </a:p>
          <a:p>
            <a:pPr lvl="1"/>
            <a:r>
              <a:rPr lang="cs-CZ" sz="1400" dirty="0" err="1"/>
              <a:t>tématicky</a:t>
            </a:r>
            <a:r>
              <a:rPr lang="cs-CZ" sz="1400" dirty="0"/>
              <a:t> naváže na DES a NAIS, </a:t>
            </a:r>
            <a:r>
              <a:rPr lang="pl-PL" sz="1400" dirty="0" err="1"/>
              <a:t>Soulad</a:t>
            </a:r>
            <a:r>
              <a:rPr lang="pl-PL" sz="1400" dirty="0"/>
              <a:t> </a:t>
            </a:r>
            <a:r>
              <a:rPr lang="pl-PL" sz="1400" dirty="0" err="1"/>
              <a:t>se</a:t>
            </a:r>
            <a:r>
              <a:rPr lang="pl-PL" sz="1400" dirty="0"/>
              <a:t> </a:t>
            </a:r>
            <a:r>
              <a:rPr lang="pl-PL" sz="1400" dirty="0" err="1"/>
              <a:t>schválenou</a:t>
            </a:r>
            <a:r>
              <a:rPr lang="pl-PL" sz="1400" dirty="0"/>
              <a:t>  „</a:t>
            </a:r>
            <a:r>
              <a:rPr lang="pl-PL" sz="1400" dirty="0" err="1"/>
              <a:t>Koncepcí</a:t>
            </a:r>
            <a:r>
              <a:rPr lang="pl-PL" sz="1400" dirty="0"/>
              <a:t> Smart </a:t>
            </a:r>
            <a:r>
              <a:rPr lang="pl-PL" sz="1400" dirty="0" err="1"/>
              <a:t>Cities</a:t>
            </a:r>
            <a:r>
              <a:rPr lang="pl-PL" sz="1400" dirty="0"/>
              <a:t>” a </a:t>
            </a:r>
            <a:r>
              <a:rPr lang="pl-PL" sz="1400" dirty="0" err="1"/>
              <a:t>se</a:t>
            </a:r>
            <a:r>
              <a:rPr lang="pl-PL" sz="1400" dirty="0"/>
              <a:t> </a:t>
            </a:r>
            <a:r>
              <a:rPr lang="pl-PL" sz="1400" dirty="0" err="1"/>
              <a:t>schválenou</a:t>
            </a:r>
            <a:r>
              <a:rPr lang="pl-PL" sz="1400" dirty="0"/>
              <a:t> „</a:t>
            </a:r>
            <a:r>
              <a:rPr lang="pl-PL" sz="1400" dirty="0" err="1"/>
              <a:t>Iniciativou</a:t>
            </a:r>
            <a:r>
              <a:rPr lang="pl-PL" sz="1400" dirty="0"/>
              <a:t> </a:t>
            </a:r>
            <a:r>
              <a:rPr lang="pl-PL" sz="1400" dirty="0" err="1"/>
              <a:t>Průmysl</a:t>
            </a:r>
            <a:r>
              <a:rPr lang="pl-PL" sz="1400" dirty="0"/>
              <a:t> 4.0”</a:t>
            </a:r>
            <a:endParaRPr lang="cs-CZ" sz="1400" dirty="0"/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Realizace do Q4/2025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CD95A69-34B3-764B-B6E2-9D703EC9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es-ES" sz="2400" dirty="0"/>
              <a:t>1.4.1 </a:t>
            </a:r>
            <a:r>
              <a:rPr lang="es-ES" sz="2400" dirty="0" err="1"/>
              <a:t>Infrastruktura</a:t>
            </a:r>
            <a:r>
              <a:rPr lang="es-ES" sz="2400" dirty="0"/>
              <a:t> </a:t>
            </a:r>
            <a:r>
              <a:rPr lang="es-ES" sz="2400" dirty="0" err="1"/>
              <a:t>digitální</a:t>
            </a:r>
            <a:r>
              <a:rPr lang="es-ES" sz="2400" dirty="0"/>
              <a:t> </a:t>
            </a:r>
            <a:r>
              <a:rPr lang="es-ES" sz="2400" dirty="0" err="1"/>
              <a:t>transformace</a:t>
            </a:r>
            <a:br>
              <a:rPr lang="es-ES" sz="2400" dirty="0"/>
            </a:br>
            <a:r>
              <a:rPr lang="es-ES" sz="2400" dirty="0"/>
              <a:t>(</a:t>
            </a:r>
            <a:r>
              <a:rPr lang="cs-CZ" sz="2400" dirty="0"/>
              <a:t>navazující investice)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58457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37772" y="798999"/>
            <a:ext cx="8418512" cy="3718713"/>
          </a:xfrm>
        </p:spPr>
        <p:txBody>
          <a:bodyPr>
            <a:normAutofit/>
          </a:bodyPr>
          <a:lstStyle/>
          <a:p>
            <a:r>
              <a:rPr lang="cs-CZ" sz="2000" dirty="0"/>
              <a:t>Alokace</a:t>
            </a:r>
          </a:p>
          <a:p>
            <a:pPr lvl="1"/>
            <a:r>
              <a:rPr lang="cs-CZ" sz="1600" dirty="0"/>
              <a:t>2.515 mil Kč</a:t>
            </a:r>
          </a:p>
          <a:p>
            <a:pPr lvl="1"/>
            <a:endParaRPr lang="cs-CZ" sz="1600" dirty="0"/>
          </a:p>
          <a:p>
            <a:r>
              <a:rPr lang="cs-CZ" sz="2000" dirty="0"/>
              <a:t>Indikátory</a:t>
            </a:r>
          </a:p>
          <a:p>
            <a:pPr lvl="1"/>
            <a:r>
              <a:rPr lang="cs-CZ" sz="1600" dirty="0"/>
              <a:t>Počty podpořených inovativních týmů a podniků</a:t>
            </a:r>
          </a:p>
          <a:p>
            <a:pPr lvl="1"/>
            <a:endParaRPr lang="cs-CZ" sz="1600" dirty="0"/>
          </a:p>
          <a:p>
            <a:r>
              <a:rPr lang="pl-PL" sz="2000" dirty="0"/>
              <a:t>Podporované subjekty</a:t>
            </a:r>
          </a:p>
          <a:p>
            <a:pPr lvl="1"/>
            <a:r>
              <a:rPr lang="cs-CZ" sz="1600" dirty="0"/>
              <a:t>Inovační ekosystém a neziskový sektor, inovativní firmy a týmy, výzkumná pracoviště,</a:t>
            </a:r>
          </a:p>
          <a:p>
            <a:pPr lvl="1"/>
            <a:endParaRPr lang="cs-CZ" sz="1600" dirty="0"/>
          </a:p>
          <a:p>
            <a:r>
              <a:rPr lang="cs-CZ" sz="2000" dirty="0"/>
              <a:t>Uznatelné výdaje</a:t>
            </a:r>
            <a:endParaRPr lang="cs-CZ" sz="1600" dirty="0"/>
          </a:p>
          <a:p>
            <a:pPr lvl="1"/>
            <a:r>
              <a:rPr lang="cs-CZ" sz="1600" dirty="0"/>
              <a:t>Nákup služeb, expertní činnost, investice do inovativních firem,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B1CD42C-9B6A-5048-A645-DA493110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es-ES" sz="2400" dirty="0"/>
              <a:t>1.4.2 </a:t>
            </a:r>
            <a:r>
              <a:rPr lang="es-ES" sz="2400" dirty="0" err="1"/>
              <a:t>Podpora</a:t>
            </a:r>
            <a:r>
              <a:rPr lang="es-ES" sz="2400" dirty="0"/>
              <a:t> </a:t>
            </a:r>
            <a:r>
              <a:rPr lang="es-ES" sz="2400" dirty="0" err="1"/>
              <a:t>start-upů</a:t>
            </a:r>
            <a:r>
              <a:rPr lang="es-ES" sz="2400" dirty="0"/>
              <a:t> a </a:t>
            </a:r>
            <a:r>
              <a:rPr lang="es-ES" sz="2400" dirty="0" err="1"/>
              <a:t>nových</a:t>
            </a:r>
            <a:r>
              <a:rPr lang="es-ES" sz="2400" dirty="0"/>
              <a:t> </a:t>
            </a:r>
            <a:r>
              <a:rPr lang="es-ES" sz="2400" dirty="0" err="1"/>
              <a:t>technologií</a:t>
            </a:r>
            <a:br>
              <a:rPr lang="es-ES" sz="2400" dirty="0"/>
            </a:br>
            <a:r>
              <a:rPr lang="cs-CZ" sz="2400" dirty="0"/>
              <a:t>(navazující investice)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87211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660400"/>
            <a:ext cx="8418512" cy="3948353"/>
          </a:xfrm>
        </p:spPr>
        <p:txBody>
          <a:bodyPr>
            <a:normAutofit/>
          </a:bodyPr>
          <a:lstStyle/>
          <a:p>
            <a:r>
              <a:rPr lang="cs-CZ" sz="1600" dirty="0"/>
              <a:t>Dílčí </a:t>
            </a:r>
            <a:r>
              <a:rPr lang="cs-CZ" sz="1600" dirty="0" err="1"/>
              <a:t>subkomponenty</a:t>
            </a:r>
            <a:r>
              <a:rPr lang="cs-CZ" sz="1600" dirty="0"/>
              <a:t>/programy</a:t>
            </a:r>
          </a:p>
          <a:p>
            <a:pPr lvl="1"/>
            <a:r>
              <a:rPr lang="cs-CZ" sz="1200" dirty="0"/>
              <a:t>1.4.2.1. Programy Czech </a:t>
            </a:r>
            <a:r>
              <a:rPr lang="cs-CZ" sz="1200" dirty="0" err="1"/>
              <a:t>Rise</a:t>
            </a:r>
            <a:r>
              <a:rPr lang="cs-CZ" sz="1200" dirty="0"/>
              <a:t>-Up</a:t>
            </a:r>
          </a:p>
          <a:p>
            <a:pPr lvl="1"/>
            <a:r>
              <a:rPr lang="cs-CZ" sz="1200" dirty="0"/>
              <a:t>1.4.2.2 </a:t>
            </a:r>
            <a:r>
              <a:rPr lang="pl-PL" sz="1200" dirty="0"/>
              <a:t>Podpora </a:t>
            </a:r>
            <a:r>
              <a:rPr lang="pl-PL" sz="1200" dirty="0" err="1"/>
              <a:t>podnikavosti</a:t>
            </a:r>
            <a:r>
              <a:rPr lang="pl-PL" sz="1200" dirty="0"/>
              <a:t>, </a:t>
            </a:r>
            <a:r>
              <a:rPr lang="pl-PL" sz="1200" dirty="0" err="1"/>
              <a:t>podnikání</a:t>
            </a:r>
            <a:r>
              <a:rPr lang="pl-PL" sz="1200" dirty="0"/>
              <a:t> a </a:t>
            </a:r>
            <a:r>
              <a:rPr lang="pl-PL" sz="1200" dirty="0" err="1"/>
              <a:t>inovativních</a:t>
            </a:r>
            <a:r>
              <a:rPr lang="pl-PL" sz="1200" dirty="0"/>
              <a:t> </a:t>
            </a:r>
            <a:r>
              <a:rPr lang="pl-PL" sz="1200" dirty="0" err="1"/>
              <a:t>firem</a:t>
            </a:r>
            <a:endParaRPr lang="pl-PL" sz="1200" dirty="0"/>
          </a:p>
          <a:p>
            <a:pPr lvl="1"/>
            <a:r>
              <a:rPr lang="pl-PL" sz="1200" dirty="0"/>
              <a:t>1.4.2.3 </a:t>
            </a:r>
            <a:r>
              <a:rPr lang="pl-PL" sz="1200" dirty="0" err="1"/>
              <a:t>Pilotní</a:t>
            </a:r>
            <a:r>
              <a:rPr lang="pl-PL" sz="1200" dirty="0"/>
              <a:t> koinvestiční </a:t>
            </a:r>
            <a:r>
              <a:rPr lang="pl-PL" sz="1200" dirty="0" err="1"/>
              <a:t>fondy</a:t>
            </a:r>
            <a:r>
              <a:rPr lang="pl-PL" sz="1200" dirty="0"/>
              <a:t> pro </a:t>
            </a:r>
            <a:r>
              <a:rPr lang="pl-PL" sz="1200" dirty="0" err="1"/>
              <a:t>rozvoj</a:t>
            </a:r>
            <a:r>
              <a:rPr lang="pl-PL" sz="1200" dirty="0"/>
              <a:t> </a:t>
            </a:r>
            <a:r>
              <a:rPr lang="pl-PL" sz="1200" dirty="0" err="1"/>
              <a:t>pre-seedových</a:t>
            </a:r>
            <a:r>
              <a:rPr lang="pl-PL" sz="1200" dirty="0"/>
              <a:t> </a:t>
            </a:r>
            <a:r>
              <a:rPr lang="pl-PL" sz="1200" dirty="0" err="1"/>
              <a:t>investic</a:t>
            </a:r>
            <a:r>
              <a:rPr lang="pl-PL" sz="1200" dirty="0"/>
              <a:t>, </a:t>
            </a:r>
            <a:r>
              <a:rPr lang="pl-PL" sz="1200" dirty="0" err="1"/>
              <a:t>strategických</a:t>
            </a:r>
            <a:r>
              <a:rPr lang="pl-PL" sz="1200" dirty="0"/>
              <a:t> </a:t>
            </a:r>
            <a:r>
              <a:rPr lang="pl-PL" sz="1200" dirty="0" err="1"/>
              <a:t>technologií</a:t>
            </a:r>
            <a:r>
              <a:rPr lang="pl-PL" sz="1200" dirty="0"/>
              <a:t> a </a:t>
            </a:r>
            <a:r>
              <a:rPr lang="pl-PL" sz="1200" dirty="0" err="1"/>
              <a:t>univerzitních</a:t>
            </a:r>
            <a:r>
              <a:rPr lang="pl-PL" sz="1200" dirty="0"/>
              <a:t> </a:t>
            </a:r>
            <a:r>
              <a:rPr lang="pl-PL" sz="1200" dirty="0" err="1"/>
              <a:t>spin-offů</a:t>
            </a:r>
            <a:r>
              <a:rPr lang="pl-PL" sz="1200" dirty="0"/>
              <a:t> v </a:t>
            </a:r>
            <a:r>
              <a:rPr lang="pl-PL" sz="1200" dirty="0" err="1"/>
              <a:t>rámci</a:t>
            </a:r>
            <a:r>
              <a:rPr lang="pl-PL" sz="1200" dirty="0"/>
              <a:t> </a:t>
            </a:r>
            <a:r>
              <a:rPr lang="pl-PL" sz="1200" dirty="0" err="1"/>
              <a:t>Evropských</a:t>
            </a:r>
            <a:r>
              <a:rPr lang="pl-PL" sz="1200" dirty="0"/>
              <a:t> </a:t>
            </a:r>
            <a:r>
              <a:rPr lang="pl-PL" sz="1200" dirty="0" err="1"/>
              <a:t>center</a:t>
            </a:r>
            <a:r>
              <a:rPr lang="pl-PL" sz="1200" dirty="0"/>
              <a:t> excellence</a:t>
            </a:r>
          </a:p>
          <a:p>
            <a:pPr lvl="1"/>
            <a:r>
              <a:rPr lang="pl-PL" sz="1200" dirty="0"/>
              <a:t>1.4.2.4 </a:t>
            </a:r>
            <a:r>
              <a:rPr lang="pl-PL" sz="1200" dirty="0" err="1"/>
              <a:t>Internacionalizace</a:t>
            </a:r>
            <a:r>
              <a:rPr lang="pl-PL" sz="1200" dirty="0"/>
              <a:t> start-</a:t>
            </a:r>
            <a:r>
              <a:rPr lang="pl-PL" sz="1200" dirty="0" err="1"/>
              <a:t>upů</a:t>
            </a:r>
            <a:endParaRPr lang="pl-PL" sz="1200" dirty="0"/>
          </a:p>
          <a:p>
            <a:pPr lvl="1"/>
            <a:r>
              <a:rPr lang="pl-PL" sz="1200" dirty="0"/>
              <a:t>1.4.2.5 </a:t>
            </a:r>
            <a:r>
              <a:rPr lang="pl-PL" sz="1200" dirty="0" err="1"/>
              <a:t>Regulatorní</a:t>
            </a:r>
            <a:r>
              <a:rPr lang="pl-PL" sz="1200" dirty="0"/>
              <a:t> </a:t>
            </a:r>
            <a:r>
              <a:rPr lang="pl-PL" sz="1200" dirty="0" err="1"/>
              <a:t>sandboxy</a:t>
            </a:r>
            <a:r>
              <a:rPr lang="pl-PL" sz="1200" dirty="0"/>
              <a:t> v </a:t>
            </a:r>
            <a:r>
              <a:rPr lang="pl-PL" sz="1200" dirty="0" err="1"/>
              <a:t>souladu</a:t>
            </a:r>
            <a:r>
              <a:rPr lang="pl-PL" sz="1200" dirty="0"/>
              <a:t> s EU </a:t>
            </a:r>
            <a:r>
              <a:rPr lang="pl-PL" sz="1200" dirty="0" err="1"/>
              <a:t>prioritami</a:t>
            </a:r>
            <a:endParaRPr lang="pl-PL" sz="1200" dirty="0"/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 err="1"/>
              <a:t>Vazba</a:t>
            </a:r>
            <a:r>
              <a:rPr lang="pl-PL" sz="1800" dirty="0"/>
              <a:t> na </a:t>
            </a:r>
            <a:r>
              <a:rPr lang="pl-PL" sz="1800" dirty="0" err="1"/>
              <a:t>národní</a:t>
            </a:r>
            <a:r>
              <a:rPr lang="pl-PL" sz="1800" dirty="0"/>
              <a:t> zdroje (</a:t>
            </a:r>
            <a:r>
              <a:rPr lang="pl-PL" sz="1800" dirty="0" err="1"/>
              <a:t>finanční</a:t>
            </a:r>
            <a:r>
              <a:rPr lang="pl-PL" sz="1800" dirty="0"/>
              <a:t> i </a:t>
            </a:r>
            <a:r>
              <a:rPr lang="pl-PL" sz="1800" dirty="0" err="1"/>
              <a:t>tematická</a:t>
            </a:r>
            <a:r>
              <a:rPr lang="pl-PL" sz="1800" dirty="0"/>
              <a:t>)</a:t>
            </a:r>
          </a:p>
          <a:p>
            <a:pPr lvl="1"/>
            <a:r>
              <a:rPr lang="cs-CZ" sz="1400" dirty="0" err="1"/>
              <a:t>tématicky</a:t>
            </a:r>
            <a:r>
              <a:rPr lang="cs-CZ" sz="1400" dirty="0"/>
              <a:t> naváže na DES a NAIS, programy podpory z OP PIK, program CFF,</a:t>
            </a:r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Realizace do Q4/2025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A91E8B2-FF27-AF46-884A-6F12C613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es-ES" sz="2400" dirty="0"/>
              <a:t>1.4.2 </a:t>
            </a:r>
            <a:r>
              <a:rPr lang="es-ES" sz="2400" dirty="0" err="1"/>
              <a:t>Podpora</a:t>
            </a:r>
            <a:r>
              <a:rPr lang="es-ES" sz="2400" dirty="0"/>
              <a:t> </a:t>
            </a:r>
            <a:r>
              <a:rPr lang="es-ES" sz="2400" dirty="0" err="1"/>
              <a:t>start-upů</a:t>
            </a:r>
            <a:r>
              <a:rPr lang="es-ES" sz="2400" dirty="0"/>
              <a:t> a </a:t>
            </a:r>
            <a:r>
              <a:rPr lang="es-ES" sz="2400" dirty="0" err="1"/>
              <a:t>nových</a:t>
            </a:r>
            <a:r>
              <a:rPr lang="es-ES" sz="2400" dirty="0"/>
              <a:t> </a:t>
            </a:r>
            <a:r>
              <a:rPr lang="es-ES" sz="2400" dirty="0" err="1"/>
              <a:t>technologií</a:t>
            </a:r>
            <a:br>
              <a:rPr lang="es-ES" sz="2400" dirty="0"/>
            </a:br>
            <a:r>
              <a:rPr lang="cs-CZ" sz="2400" dirty="0"/>
              <a:t>(navazující investice)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96992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59" y="71091"/>
            <a:ext cx="8702791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es-ES" sz="2400" dirty="0"/>
              <a:t>1.4.3 </a:t>
            </a:r>
            <a:r>
              <a:rPr lang="es-ES" sz="2400" dirty="0" err="1"/>
              <a:t>Společná</a:t>
            </a:r>
            <a:r>
              <a:rPr lang="es-ES" sz="2400" dirty="0"/>
              <a:t> </a:t>
            </a:r>
            <a:r>
              <a:rPr lang="es-ES" sz="2400" dirty="0" err="1"/>
              <a:t>skupina</a:t>
            </a:r>
            <a:r>
              <a:rPr lang="es-ES" sz="2400" dirty="0"/>
              <a:t> pro </a:t>
            </a:r>
            <a:r>
              <a:rPr lang="es-ES" sz="2400" dirty="0" err="1"/>
              <a:t>podporu</a:t>
            </a:r>
            <a:r>
              <a:rPr lang="es-ES" sz="2400" dirty="0"/>
              <a:t> a </a:t>
            </a:r>
            <a:r>
              <a:rPr lang="es-ES" sz="2400" dirty="0" err="1"/>
              <a:t>certifikaci</a:t>
            </a:r>
            <a:r>
              <a:rPr lang="es-ES" sz="2400" dirty="0"/>
              <a:t> </a:t>
            </a:r>
            <a:r>
              <a:rPr lang="es-ES" sz="2400" dirty="0" err="1"/>
              <a:t>strategických</a:t>
            </a:r>
            <a:r>
              <a:rPr lang="es-ES" sz="2400" dirty="0"/>
              <a:t> </a:t>
            </a:r>
            <a:r>
              <a:rPr lang="es-ES" sz="2400" dirty="0" err="1"/>
              <a:t>technologii</a:t>
            </a:r>
            <a:r>
              <a:rPr lang="es-ES" sz="2400" dirty="0"/>
              <a:t>́ s </a:t>
            </a:r>
            <a:r>
              <a:rPr lang="es-ES" sz="2400" dirty="0" err="1"/>
              <a:t>Radou</a:t>
            </a:r>
            <a:r>
              <a:rPr lang="es-ES" sz="2400" dirty="0"/>
              <a:t> pro </a:t>
            </a:r>
            <a:r>
              <a:rPr lang="es-ES" sz="2400" dirty="0" err="1"/>
              <a:t>strategicke</a:t>
            </a:r>
            <a:r>
              <a:rPr lang="es-ES" sz="2400" dirty="0"/>
              <a:t>́ </a:t>
            </a:r>
            <a:r>
              <a:rPr lang="es-ES" sz="2400" dirty="0" err="1"/>
              <a:t>technologie</a:t>
            </a:r>
            <a:r>
              <a:rPr lang="es-ES" sz="2400" dirty="0"/>
              <a:t>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712393"/>
            <a:ext cx="8418512" cy="3718713"/>
          </a:xfrm>
        </p:spPr>
        <p:txBody>
          <a:bodyPr>
            <a:normAutofit/>
          </a:bodyPr>
          <a:lstStyle/>
          <a:p>
            <a:r>
              <a:rPr lang="cs-CZ" sz="2000" dirty="0"/>
              <a:t>Alokace</a:t>
            </a:r>
          </a:p>
          <a:p>
            <a:pPr lvl="1"/>
            <a:r>
              <a:rPr lang="cs-CZ" sz="1600" dirty="0"/>
              <a:t>110 mil. Kč</a:t>
            </a:r>
          </a:p>
          <a:p>
            <a:pPr lvl="1"/>
            <a:endParaRPr lang="cs-CZ" sz="1600" dirty="0"/>
          </a:p>
          <a:p>
            <a:r>
              <a:rPr lang="cs-CZ" sz="2000" dirty="0"/>
              <a:t>Indikátory</a:t>
            </a:r>
          </a:p>
          <a:p>
            <a:pPr lvl="1"/>
            <a:r>
              <a:rPr lang="cs-CZ" sz="1600" dirty="0"/>
              <a:t>Počet certifikovaných podniků (50)</a:t>
            </a:r>
          </a:p>
          <a:p>
            <a:pPr lvl="1"/>
            <a:endParaRPr lang="cs-CZ" sz="1600" dirty="0"/>
          </a:p>
          <a:p>
            <a:r>
              <a:rPr lang="pl-PL" sz="2000" dirty="0"/>
              <a:t>Podporované subjekty</a:t>
            </a:r>
          </a:p>
          <a:p>
            <a:pPr lvl="1"/>
            <a:r>
              <a:rPr lang="cs-CZ" sz="1600" dirty="0"/>
              <a:t>Průmysloví partneři a na ně navázány malé a střední podniky ve výrobním sektoru </a:t>
            </a:r>
          </a:p>
          <a:p>
            <a:pPr marL="360362" lvl="1" indent="0">
              <a:buNone/>
            </a:pPr>
            <a:endParaRPr lang="cs-CZ" sz="1600" dirty="0"/>
          </a:p>
          <a:p>
            <a:r>
              <a:rPr lang="cs-CZ" sz="2000" dirty="0"/>
              <a:t>Uznatelné výdaje</a:t>
            </a:r>
            <a:endParaRPr lang="cs-CZ" sz="1600" dirty="0"/>
          </a:p>
          <a:p>
            <a:pPr lvl="1"/>
            <a:r>
              <a:rPr lang="cs-CZ" sz="1600" dirty="0"/>
              <a:t>Podpora certifikace, dovybavení laboratoří, proces akreditací a nákupy </a:t>
            </a:r>
            <a:r>
              <a:rPr lang="cs-CZ" sz="1600" dirty="0" err="1"/>
              <a:t>hi-tech</a:t>
            </a:r>
            <a:r>
              <a:rPr lang="cs-CZ" sz="1600" dirty="0"/>
              <a:t> strojů</a:t>
            </a:r>
          </a:p>
        </p:txBody>
      </p:sp>
    </p:spTree>
    <p:extLst>
      <p:ext uri="{BB962C8B-B14F-4D97-AF65-F5344CB8AC3E}">
        <p14:creationId xmlns:p14="http://schemas.microsoft.com/office/powerpoint/2010/main" val="3139456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2744" y="1043030"/>
            <a:ext cx="8418512" cy="3870523"/>
          </a:xfrm>
        </p:spPr>
        <p:txBody>
          <a:bodyPr>
            <a:normAutofit/>
          </a:bodyPr>
          <a:lstStyle/>
          <a:p>
            <a:r>
              <a:rPr lang="cs-CZ" sz="1800" dirty="0"/>
              <a:t>Popis dílčích programů</a:t>
            </a:r>
          </a:p>
          <a:p>
            <a:pPr lvl="1"/>
            <a:r>
              <a:rPr lang="cs-CZ" sz="1400" dirty="0"/>
              <a:t>Program podpory certifikace</a:t>
            </a:r>
          </a:p>
          <a:p>
            <a:pPr lvl="1"/>
            <a:endParaRPr lang="cs-CZ" sz="1400" dirty="0"/>
          </a:p>
          <a:p>
            <a:r>
              <a:rPr lang="pl-PL" sz="1800" dirty="0"/>
              <a:t>Vazba na národní zdroje (finanční i tematická)</a:t>
            </a:r>
          </a:p>
          <a:p>
            <a:pPr lvl="1"/>
            <a:r>
              <a:rPr lang="cs-CZ" sz="1400" dirty="0"/>
              <a:t>Navazuje na aktivity </a:t>
            </a:r>
            <a:r>
              <a:rPr lang="cs-CZ" sz="1400" dirty="0" err="1"/>
              <a:t>CzechInvestu</a:t>
            </a:r>
            <a:endParaRPr lang="cs-CZ" sz="1400" dirty="0"/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Zřízení platformy Q2/2024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5586120-53C2-C944-9B54-814A410B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9" y="71091"/>
            <a:ext cx="8702791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es-ES" sz="2400" dirty="0"/>
              <a:t>1.4.3 Společná skupina pro podporu a certifikaci strategických technolog</a:t>
            </a:r>
            <a:r>
              <a:rPr lang="cs-CZ" sz="2400" dirty="0" err="1"/>
              <a:t>ií</a:t>
            </a:r>
            <a:r>
              <a:rPr lang="es-ES" sz="2400" dirty="0"/>
              <a:t> s Radou pro strategické technologie </a:t>
            </a:r>
          </a:p>
        </p:txBody>
      </p:sp>
    </p:spTree>
    <p:extLst>
      <p:ext uri="{BB962C8B-B14F-4D97-AF65-F5344CB8AC3E}">
        <p14:creationId xmlns:p14="http://schemas.microsoft.com/office/powerpoint/2010/main" val="2557348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37772" y="798999"/>
            <a:ext cx="8418512" cy="3718713"/>
          </a:xfrm>
        </p:spPr>
        <p:txBody>
          <a:bodyPr>
            <a:normAutofit/>
          </a:bodyPr>
          <a:lstStyle/>
          <a:p>
            <a:r>
              <a:rPr lang="cs-CZ" sz="2000" dirty="0"/>
              <a:t>Alokace</a:t>
            </a:r>
          </a:p>
          <a:p>
            <a:pPr lvl="1"/>
            <a:r>
              <a:rPr lang="cs-CZ" sz="1600" dirty="0"/>
              <a:t>1.180 mil. Kč</a:t>
            </a:r>
          </a:p>
          <a:p>
            <a:pPr lvl="1"/>
            <a:endParaRPr lang="cs-CZ" sz="1600" dirty="0"/>
          </a:p>
          <a:p>
            <a:r>
              <a:rPr lang="cs-CZ" sz="2000" dirty="0"/>
              <a:t>Indikátory</a:t>
            </a:r>
          </a:p>
          <a:p>
            <a:pPr lvl="1"/>
            <a:r>
              <a:rPr lang="cs-CZ" sz="1600" dirty="0"/>
              <a:t>Spuštění podpořených projektů</a:t>
            </a:r>
          </a:p>
          <a:p>
            <a:pPr lvl="1"/>
            <a:endParaRPr lang="cs-CZ" sz="1600" dirty="0"/>
          </a:p>
          <a:p>
            <a:r>
              <a:rPr lang="pl-PL" sz="2000" dirty="0"/>
              <a:t>Podporované subjekty</a:t>
            </a:r>
          </a:p>
          <a:p>
            <a:pPr lvl="1"/>
            <a:r>
              <a:rPr lang="cs-CZ" sz="1600" dirty="0"/>
              <a:t>Výzkumná akademická pracoviště, inovativní firmy a týmy,</a:t>
            </a:r>
          </a:p>
          <a:p>
            <a:pPr lvl="1"/>
            <a:endParaRPr lang="cs-CZ" sz="1600" dirty="0"/>
          </a:p>
          <a:p>
            <a:r>
              <a:rPr lang="cs-CZ" sz="2000" dirty="0"/>
              <a:t>Uznatelné výdaje</a:t>
            </a:r>
            <a:endParaRPr lang="cs-CZ" sz="1600" dirty="0"/>
          </a:p>
          <a:p>
            <a:pPr lvl="1"/>
            <a:r>
              <a:rPr lang="cs-CZ" sz="1600" dirty="0"/>
              <a:t>Nákup služeb, expertní činnost, investice do HW a SW,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B1CD42C-9B6A-5048-A645-DA493110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es-ES" sz="2400" dirty="0"/>
              <a:t>1.4.3 </a:t>
            </a:r>
            <a:r>
              <a:rPr lang="es-ES" sz="2400" dirty="0" err="1"/>
              <a:t>Podpora</a:t>
            </a:r>
            <a:r>
              <a:rPr lang="es-ES" sz="2400" dirty="0"/>
              <a:t> </a:t>
            </a:r>
            <a:r>
              <a:rPr lang="es-ES" sz="2400" dirty="0" err="1"/>
              <a:t>strategických</a:t>
            </a:r>
            <a:r>
              <a:rPr lang="es-ES" sz="2400" dirty="0"/>
              <a:t> </a:t>
            </a:r>
            <a:r>
              <a:rPr lang="es-ES" sz="2400" dirty="0" err="1"/>
              <a:t>technologií</a:t>
            </a:r>
            <a:br>
              <a:rPr lang="es-ES" sz="2400" dirty="0"/>
            </a:br>
            <a:r>
              <a:rPr lang="cs-CZ" sz="2400" dirty="0"/>
              <a:t>(navazující investice)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072768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78477" y="1099879"/>
            <a:ext cx="8418512" cy="3948353"/>
          </a:xfrm>
        </p:spPr>
        <p:txBody>
          <a:bodyPr>
            <a:normAutofit/>
          </a:bodyPr>
          <a:lstStyle/>
          <a:p>
            <a:r>
              <a:rPr lang="cs-CZ" sz="1600" dirty="0"/>
              <a:t>Dílčí </a:t>
            </a:r>
            <a:r>
              <a:rPr lang="cs-CZ" sz="1600" dirty="0" err="1"/>
              <a:t>subkomponenty</a:t>
            </a:r>
            <a:r>
              <a:rPr lang="cs-CZ" sz="1600" dirty="0"/>
              <a:t>/programy</a:t>
            </a:r>
          </a:p>
          <a:p>
            <a:pPr lvl="1"/>
            <a:r>
              <a:rPr lang="cs-CZ" sz="1200" dirty="0"/>
              <a:t>1.4.3.1 Vybudování kvantové komunikační infrastruktury</a:t>
            </a:r>
          </a:p>
          <a:p>
            <a:pPr lvl="1"/>
            <a:r>
              <a:rPr lang="cs-CZ" sz="1200" dirty="0"/>
              <a:t>1.4.3.2 Podpora výzkumu a inovací v leteckém průmyslu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 err="1"/>
              <a:t>Vazba</a:t>
            </a:r>
            <a:r>
              <a:rPr lang="pl-PL" sz="1800" dirty="0"/>
              <a:t> na </a:t>
            </a:r>
            <a:r>
              <a:rPr lang="pl-PL" sz="1800" dirty="0" err="1"/>
              <a:t>národní</a:t>
            </a:r>
            <a:r>
              <a:rPr lang="pl-PL" sz="1800" dirty="0"/>
              <a:t> zdroje (</a:t>
            </a:r>
            <a:r>
              <a:rPr lang="pl-PL" sz="1800" dirty="0" err="1"/>
              <a:t>finanční</a:t>
            </a:r>
            <a:r>
              <a:rPr lang="pl-PL" sz="1800" dirty="0"/>
              <a:t> i </a:t>
            </a:r>
            <a:r>
              <a:rPr lang="pl-PL" sz="1800" dirty="0" err="1"/>
              <a:t>tematická</a:t>
            </a:r>
            <a:r>
              <a:rPr lang="pl-PL" sz="1800" dirty="0"/>
              <a:t>)</a:t>
            </a:r>
          </a:p>
          <a:p>
            <a:pPr lvl="1"/>
            <a:r>
              <a:rPr lang="cs-CZ" sz="1400" dirty="0" err="1"/>
              <a:t>tématicky</a:t>
            </a:r>
            <a:r>
              <a:rPr lang="cs-CZ" sz="1400" dirty="0"/>
              <a:t> naváže na podporu strategických technologií,</a:t>
            </a:r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Realizace do Q4/2025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8D13BEC-2806-1E43-8FCA-F02BA3D4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es-ES" sz="2400" dirty="0"/>
              <a:t>1.4.3 </a:t>
            </a:r>
            <a:r>
              <a:rPr lang="es-ES" sz="2400" dirty="0" err="1"/>
              <a:t>Podpora</a:t>
            </a:r>
            <a:r>
              <a:rPr lang="es-ES" sz="2400" dirty="0"/>
              <a:t> </a:t>
            </a:r>
            <a:r>
              <a:rPr lang="es-ES" sz="2400" dirty="0" err="1"/>
              <a:t>strategických</a:t>
            </a:r>
            <a:r>
              <a:rPr lang="es-ES" sz="2400" dirty="0"/>
              <a:t> </a:t>
            </a:r>
            <a:r>
              <a:rPr lang="es-ES" sz="2400" dirty="0" err="1"/>
              <a:t>technologií</a:t>
            </a:r>
            <a:br>
              <a:rPr lang="es-ES" sz="2400" dirty="0"/>
            </a:br>
            <a:r>
              <a:rPr lang="cs-CZ" sz="2400" dirty="0"/>
              <a:t>(navazující investice)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20757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784559"/>
            <a:ext cx="5785678" cy="1728315"/>
          </a:xfrm>
        </p:spPr>
        <p:txBody>
          <a:bodyPr vert="horz" wrap="square" lIns="0" tIns="360000" rIns="0" bIns="0" rtlCol="0" anchor="t">
            <a:noAutofit/>
          </a:bodyPr>
          <a:lstStyle/>
          <a:p>
            <a:r>
              <a:rPr lang="cs-CZ" sz="2400" dirty="0" err="1"/>
              <a:t>Subkomponenta</a:t>
            </a:r>
            <a:r>
              <a:rPr lang="cs-CZ" sz="2400" dirty="0"/>
              <a:t> 1.4.1.6 Demonstrativní projekty rozvoje aplikací pro města a průmyslové oblasti (např. 5G)</a:t>
            </a:r>
          </a:p>
          <a:p>
            <a:endParaRPr lang="cs-CZ" sz="2400" dirty="0"/>
          </a:p>
          <a:p>
            <a:r>
              <a:rPr lang="cs-CZ" sz="2400" dirty="0"/>
              <a:t>Gesce MMR a MPO</a:t>
            </a:r>
          </a:p>
        </p:txBody>
      </p:sp>
    </p:spTree>
    <p:extLst>
      <p:ext uri="{BB962C8B-B14F-4D97-AF65-F5344CB8AC3E}">
        <p14:creationId xmlns:p14="http://schemas.microsoft.com/office/powerpoint/2010/main" val="178474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390" y="555731"/>
            <a:ext cx="8622807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600" b="1" dirty="0"/>
              <a:t>POPIS DÍLČÍCH AKTIVIT</a:t>
            </a:r>
            <a:r>
              <a:rPr lang="cs-CZ" sz="1600" dirty="0"/>
              <a:t>:</a:t>
            </a:r>
          </a:p>
          <a:p>
            <a:pPr lvl="0">
              <a:lnSpc>
                <a:spcPct val="120000"/>
              </a:lnSpc>
              <a:spcAft>
                <a:spcPts val="400"/>
              </a:spcAft>
            </a:pPr>
            <a:r>
              <a:rPr lang="cs-CZ" sz="1600" b="1" dirty="0">
                <a:solidFill>
                  <a:schemeClr val="accent4"/>
                </a:solidFill>
              </a:rPr>
              <a:t>Investice 1.1.4 Rozvoj otevřených dat a veřejného datového fondu</a:t>
            </a:r>
          </a:p>
          <a:p>
            <a:pPr marL="285750" lvl="0" indent="-285750" algn="just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zveřejnění číselníků </a:t>
            </a:r>
            <a:r>
              <a:rPr lang="cs-CZ" sz="1600" dirty="0"/>
              <a:t>používaných ve veřejné správě ve veřejných databázích</a:t>
            </a:r>
          </a:p>
          <a:p>
            <a:pPr marL="285750" lvl="0" indent="-285750" algn="just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rozvoj národního katalogu otevřených dat</a:t>
            </a:r>
          </a:p>
          <a:p>
            <a:pPr marL="285750" lvl="0" indent="-285750" algn="just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zlepšení nástrojů </a:t>
            </a:r>
            <a:r>
              <a:rPr lang="cs-CZ" sz="1600" dirty="0"/>
              <a:t>pro přístup ke statistickým informacím</a:t>
            </a:r>
          </a:p>
          <a:p>
            <a:pPr marL="285750" lvl="0" indent="-285750" algn="just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vytvoření </a:t>
            </a:r>
            <a:r>
              <a:rPr lang="cs-CZ" sz="1600" b="1" dirty="0"/>
              <a:t>moderního metainformačního systému </a:t>
            </a:r>
            <a:r>
              <a:rPr lang="cs-CZ" sz="1600" dirty="0"/>
              <a:t>pro orgány státní statistické služby.</a:t>
            </a:r>
          </a:p>
          <a:p>
            <a:pPr lvl="0">
              <a:lnSpc>
                <a:spcPct val="120000"/>
              </a:lnSpc>
              <a:spcAft>
                <a:spcPts val="400"/>
              </a:spcAft>
            </a:pPr>
            <a:r>
              <a:rPr lang="cs-CZ" sz="1600" b="1" dirty="0">
                <a:solidFill>
                  <a:schemeClr val="accent4"/>
                </a:solidFill>
              </a:rPr>
              <a:t>Investice 1.1.5 Digitální služby v resortu justice</a:t>
            </a:r>
          </a:p>
          <a:p>
            <a:pPr marL="285750" lvl="0" indent="-285750" algn="just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digitalizace systému soudnictví – </a:t>
            </a:r>
            <a:r>
              <a:rPr lang="cs-CZ" sz="1600" b="1" dirty="0"/>
              <a:t>vybavení soudů audiovizuálními zařízeními pro záznam a produkci údajů</a:t>
            </a:r>
          </a:p>
          <a:p>
            <a:pPr marL="285750" lvl="0" indent="-285750" algn="just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vytvoření Portálu justice</a:t>
            </a:r>
            <a:r>
              <a:rPr lang="cs-CZ" sz="1600" dirty="0"/>
              <a:t>, který bude dotčeným stranám poskytovat snadný přístup a digitální služby.</a:t>
            </a:r>
          </a:p>
          <a:p>
            <a:pPr lvl="0">
              <a:lnSpc>
                <a:spcPct val="120000"/>
              </a:lnSpc>
              <a:spcAft>
                <a:spcPts val="400"/>
              </a:spcAft>
            </a:pPr>
            <a:endParaRPr lang="cs-CZ" sz="16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26600" y="208574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Architektura komponenty 1.1 – Digitální služby občanům a firmám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60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investice 1.4.1.6 Demonstrativní projekty rozvoje aplikací pro města a průmyslové oblasti (např. 5G)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50 aplikací vertikál ekosystému sítí 5G pro Smart Cities a 35 pro Průmysl 4.0.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</a:t>
            </a:r>
            <a:r>
              <a:rPr lang="cs-CZ" dirty="0"/>
              <a:t>počet</a:t>
            </a:r>
            <a:r>
              <a:rPr lang="cs-CZ" b="1" dirty="0"/>
              <a:t> </a:t>
            </a:r>
            <a:r>
              <a:rPr lang="cs-CZ" dirty="0"/>
              <a:t>projektů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Kraje a místní samosprávy, podnikatelský sektor a akademická sféra včetně inovačních center</a:t>
            </a:r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</a:t>
            </a:r>
            <a:r>
              <a:rPr lang="cs-CZ" dirty="0"/>
              <a:t>dotace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69281" y="771442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7795" algn="ctr">
              <a:spcAft>
                <a:spcPts val="400"/>
              </a:spcAft>
            </a:pPr>
            <a:r>
              <a:rPr lang="cs-CZ" sz="2000" b="1" dirty="0"/>
              <a:t>1,1 v mld. Kč</a:t>
            </a:r>
            <a:endParaRPr lang="cs-CZ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60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 investice 1.4.1.6 Demonstrativní projekty rozvoje aplikací pro města a průmyslové oblasti (např. 5G)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Aplikace vertikály Smart City (Smart </a:t>
            </a:r>
            <a:r>
              <a:rPr lang="cs-CZ" dirty="0" err="1"/>
              <a:t>Village</a:t>
            </a:r>
            <a:r>
              <a:rPr lang="cs-CZ" dirty="0"/>
              <a:t> nebo Smart Region)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inteligentní dopravní systémy, pouliční osvětlení, odpadové/oběhové hospodářství, veřejná doprava, správa parkovacích míst, snižování kriminality ve městě, zvyšování bezpečnosti občanů, monitorování přírodních jevů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Aplikace vertikály Průmyslu 4.0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digitalizované výrobní linky nebo robotizované systémy vybudované na rutinním využívání umělé inteligence, přímé komunikaci koncových zařízení mezi sebou (D2D); komplexy budou připojeny k 5G sítí nebo ke kampusovým 5G sítím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8739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 investice 1.4.1.6 Demonstrativní projekty rozvoje aplikací pro města a průmyslové oblasti (např. 5G)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109487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Bez vazby na národní zdroje financování</a:t>
            </a:r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předpoklad podpory 5 pilotních projektů pro Smart Cities v roce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 roku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výběr a </a:t>
            </a:r>
            <a:r>
              <a:rPr lang="cs-CZ"/>
              <a:t>realizace 45 </a:t>
            </a:r>
            <a:r>
              <a:rPr lang="cs-CZ" dirty="0"/>
              <a:t>projektů v rámci vertikál Smart City a Průmysl 4.0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798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046440"/>
          </a:xfrm>
        </p:spPr>
        <p:txBody>
          <a:bodyPr/>
          <a:lstStyle/>
          <a:p>
            <a:r>
              <a:rPr lang="cs-CZ" dirty="0"/>
              <a:t>Komponenta 1.5 </a:t>
            </a:r>
            <a:br>
              <a:rPr lang="cs-CZ" dirty="0"/>
            </a:br>
            <a:r>
              <a:rPr lang="cs-CZ" sz="2800" b="1" dirty="0"/>
              <a:t>Digitální transformace podniků</a:t>
            </a:r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840B05F-9822-422F-8E35-D4B548867901}"/>
              </a:ext>
            </a:extLst>
          </p:cNvPr>
          <p:cNvSpPr txBox="1">
            <a:spLocks/>
          </p:cNvSpPr>
          <p:nvPr/>
        </p:nvSpPr>
        <p:spPr>
          <a:xfrm>
            <a:off x="363538" y="2912027"/>
            <a:ext cx="3161277" cy="1170991"/>
          </a:xfrm>
          <a:prstGeom prst="rect">
            <a:avLst/>
          </a:prstGeom>
        </p:spPr>
        <p:txBody>
          <a:bodyPr vert="horz" wrap="square" lIns="0" tIns="36000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400" dirty="0"/>
              <a:t>Ing.</a:t>
            </a:r>
            <a:r>
              <a:rPr lang="cs-CZ" sz="2000" dirty="0"/>
              <a:t> </a:t>
            </a:r>
            <a:r>
              <a:rPr lang="en-US" sz="1400" dirty="0"/>
              <a:t>Petr Očko, Ph.D. 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náměstek ministra průmyslu a obchodu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30. září 2021</a:t>
            </a:r>
            <a:endParaRPr lang="cs-CZ" sz="1600" dirty="0"/>
          </a:p>
          <a:p>
            <a:endParaRPr lang="cs-CZ" sz="14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17B810E-E8E4-491A-8020-F7BF69B3C8EE}"/>
              </a:ext>
            </a:extLst>
          </p:cNvPr>
          <p:cNvSpPr/>
          <p:nvPr/>
        </p:nvSpPr>
        <p:spPr>
          <a:xfrm>
            <a:off x="824282" y="1562154"/>
            <a:ext cx="5087923" cy="729841"/>
          </a:xfrm>
          <a:prstGeom prst="rect">
            <a:avLst/>
          </a:prstGeom>
        </p:spPr>
        <p:txBody>
          <a:bodyPr vert="horz" wrap="square" lIns="0" tIns="360000" rIns="0" bIns="0" rtlCol="0" anchor="ctr">
            <a:noAutofit/>
          </a:bodyPr>
          <a:lstStyle/>
          <a:p>
            <a:pPr>
              <a:buClr>
                <a:schemeClr val="tx2"/>
              </a:buClr>
            </a:pP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28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492443"/>
          </a:xfrm>
        </p:spPr>
        <p:txBody>
          <a:bodyPr/>
          <a:lstStyle/>
          <a:p>
            <a:r>
              <a:rPr lang="it-IT" sz="3200" dirty="0"/>
              <a:t>Základní charakteristika</a:t>
            </a:r>
            <a:r>
              <a:rPr lang="cs-CZ" sz="3200" dirty="0"/>
              <a:t> komponenty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726779"/>
            <a:ext cx="7505335" cy="3621645"/>
          </a:xfrm>
        </p:spPr>
        <p:txBody>
          <a:bodyPr>
            <a:normAutofit/>
          </a:bodyPr>
          <a:lstStyle/>
          <a:p>
            <a:r>
              <a:rPr lang="cs-CZ" dirty="0"/>
              <a:t>Cíl:</a:t>
            </a:r>
          </a:p>
          <a:p>
            <a:pPr lvl="1"/>
            <a:r>
              <a:rPr lang="cs-CZ" sz="1900" dirty="0"/>
              <a:t>Rozvíjet propojený a soběstačný digitální ekosystém ČR</a:t>
            </a:r>
          </a:p>
          <a:p>
            <a:pPr lvl="1"/>
            <a:r>
              <a:rPr lang="cs-CZ" sz="1900" dirty="0"/>
              <a:t>Vytvořit síť evropských a případně národních Center pro digitální inovace</a:t>
            </a:r>
          </a:p>
          <a:p>
            <a:pPr lvl="1"/>
            <a:r>
              <a:rPr lang="cs-CZ" sz="1900" dirty="0"/>
              <a:t>Vytvořit Testovací a experimentální zařízení v AI</a:t>
            </a:r>
          </a:p>
          <a:p>
            <a:pPr lvl="1"/>
            <a:r>
              <a:rPr lang="cs-CZ" sz="1900" dirty="0"/>
              <a:t>Podporovat digitální transformaci firem</a:t>
            </a:r>
          </a:p>
          <a:p>
            <a:r>
              <a:rPr lang="cs-CZ" dirty="0"/>
              <a:t>Celková alokace:</a:t>
            </a:r>
          </a:p>
          <a:p>
            <a:pPr lvl="1"/>
            <a:r>
              <a:rPr lang="cs-CZ" sz="1900" dirty="0"/>
              <a:t>5 mld. Kč</a:t>
            </a:r>
          </a:p>
        </p:txBody>
      </p:sp>
    </p:spTree>
    <p:extLst>
      <p:ext uri="{BB962C8B-B14F-4D97-AF65-F5344CB8AC3E}">
        <p14:creationId xmlns:p14="http://schemas.microsoft.com/office/powerpoint/2010/main" val="30954660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5539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it-IT" sz="3200" dirty="0"/>
              <a:t>Základní charakteristika</a:t>
            </a:r>
            <a:r>
              <a:rPr lang="cs-CZ" sz="3200" dirty="0"/>
              <a:t> komponenty </a:t>
            </a:r>
            <a:r>
              <a:rPr lang="cs-CZ" sz="2000" dirty="0"/>
              <a:t>(2)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986838"/>
            <a:ext cx="8418512" cy="3621645"/>
          </a:xfrm>
        </p:spPr>
        <p:txBody>
          <a:bodyPr>
            <a:normAutofit/>
          </a:bodyPr>
          <a:lstStyle/>
          <a:p>
            <a:r>
              <a:rPr lang="cs-CZ" dirty="0"/>
              <a:t>Reformy:</a:t>
            </a:r>
          </a:p>
          <a:p>
            <a:pPr lvl="1"/>
            <a:r>
              <a:rPr lang="cs-CZ" sz="1900" dirty="0"/>
              <a:t>1.5.1 </a:t>
            </a:r>
            <a:r>
              <a:rPr lang="es-ES" sz="1900" dirty="0"/>
              <a:t>Vytvoření platformy pro digitalizaci hospodářství</a:t>
            </a:r>
            <a:endParaRPr lang="cs-CZ" sz="1900" dirty="0"/>
          </a:p>
          <a:p>
            <a:pPr marL="360362" lvl="1" indent="0">
              <a:buNone/>
            </a:pPr>
            <a:endParaRPr lang="cs-CZ" sz="1900" dirty="0"/>
          </a:p>
          <a:p>
            <a:r>
              <a:rPr lang="pl-PL" dirty="0"/>
              <a:t>Investice:</a:t>
            </a:r>
          </a:p>
          <a:p>
            <a:pPr lvl="1"/>
            <a:r>
              <a:rPr lang="cs-CZ" sz="1900" dirty="0"/>
              <a:t>1.5.1.1 Evropská a národní centra digitálních inovací (e/DIH)</a:t>
            </a:r>
          </a:p>
          <a:p>
            <a:pPr lvl="1"/>
            <a:r>
              <a:rPr lang="cs-CZ" sz="1900" dirty="0"/>
              <a:t>1.5.1.2 Evropská referenční testovací centra</a:t>
            </a:r>
          </a:p>
          <a:p>
            <a:pPr lvl="1"/>
            <a:r>
              <a:rPr lang="cs-CZ" sz="1900" dirty="0"/>
              <a:t>1.5.1.3 Programy přímé podpory digitální transformace podniků</a:t>
            </a:r>
          </a:p>
        </p:txBody>
      </p:sp>
    </p:spTree>
    <p:extLst>
      <p:ext uri="{BB962C8B-B14F-4D97-AF65-F5344CB8AC3E}">
        <p14:creationId xmlns:p14="http://schemas.microsoft.com/office/powerpoint/2010/main" val="29696557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es-ES" sz="2400" dirty="0"/>
              <a:t>1.5.1 Vytvoření platformy pro digitalizaci hospodářství</a:t>
            </a:r>
            <a:br>
              <a:rPr lang="cs-CZ" sz="2400" dirty="0"/>
            </a:br>
            <a:r>
              <a:rPr lang="cs-CZ" sz="2400" dirty="0"/>
              <a:t>           (reforma)</a:t>
            </a:r>
            <a:endParaRPr lang="es-ES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37772" y="798999"/>
            <a:ext cx="8418512" cy="3718713"/>
          </a:xfrm>
        </p:spPr>
        <p:txBody>
          <a:bodyPr>
            <a:normAutofit/>
          </a:bodyPr>
          <a:lstStyle/>
          <a:p>
            <a:r>
              <a:rPr lang="cs-CZ" sz="2000" dirty="0"/>
              <a:t>Alokace</a:t>
            </a:r>
          </a:p>
          <a:p>
            <a:pPr lvl="1"/>
            <a:r>
              <a:rPr lang="cs-CZ" sz="1600" dirty="0"/>
              <a:t>10 mil Kč</a:t>
            </a:r>
          </a:p>
          <a:p>
            <a:pPr lvl="1"/>
            <a:endParaRPr lang="cs-CZ" sz="1600" dirty="0"/>
          </a:p>
          <a:p>
            <a:r>
              <a:rPr lang="cs-CZ" sz="2000" dirty="0"/>
              <a:t>Indikátory</a:t>
            </a:r>
          </a:p>
          <a:p>
            <a:pPr lvl="1"/>
            <a:r>
              <a:rPr lang="es-ES" sz="1600" dirty="0"/>
              <a:t>Vytvoření platformy pro digitalizaci hospodářství</a:t>
            </a:r>
            <a:endParaRPr lang="cs-CZ" sz="1600" dirty="0"/>
          </a:p>
          <a:p>
            <a:pPr lvl="1"/>
            <a:endParaRPr lang="cs-CZ" sz="1600" dirty="0"/>
          </a:p>
          <a:p>
            <a:r>
              <a:rPr lang="pl-PL" sz="2000" dirty="0"/>
              <a:t>Podporované subjekty</a:t>
            </a:r>
          </a:p>
          <a:p>
            <a:pPr lvl="1"/>
            <a:r>
              <a:rPr lang="cs-CZ" sz="1600" dirty="0"/>
              <a:t>-</a:t>
            </a:r>
          </a:p>
          <a:p>
            <a:pPr lvl="1"/>
            <a:endParaRPr lang="cs-CZ" sz="1600" dirty="0"/>
          </a:p>
          <a:p>
            <a:r>
              <a:rPr lang="cs-CZ" sz="2000" dirty="0"/>
              <a:t>Uznatelné výdaje</a:t>
            </a:r>
            <a:endParaRPr lang="cs-CZ" sz="1600" dirty="0"/>
          </a:p>
          <a:p>
            <a:pPr lvl="1"/>
            <a:r>
              <a:rPr lang="cs-CZ" sz="1600" dirty="0"/>
              <a:t>Nákup služeb (analýzy / studie)</a:t>
            </a:r>
          </a:p>
        </p:txBody>
      </p:sp>
    </p:spTree>
    <p:extLst>
      <p:ext uri="{BB962C8B-B14F-4D97-AF65-F5344CB8AC3E}">
        <p14:creationId xmlns:p14="http://schemas.microsoft.com/office/powerpoint/2010/main" val="42380821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es-ES" sz="2400" dirty="0"/>
              <a:t>1.5.1 Vytvoření platformy pro digitalizaci hospodářství</a:t>
            </a:r>
            <a:br>
              <a:rPr lang="cs-CZ" sz="2400" dirty="0"/>
            </a:br>
            <a:r>
              <a:rPr lang="cs-CZ" sz="2400" dirty="0"/>
              <a:t>          (reforma)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738230"/>
            <a:ext cx="8418512" cy="3870523"/>
          </a:xfrm>
        </p:spPr>
        <p:txBody>
          <a:bodyPr>
            <a:normAutofit/>
          </a:bodyPr>
          <a:lstStyle/>
          <a:p>
            <a:r>
              <a:rPr lang="cs-CZ" sz="1800" dirty="0"/>
              <a:t>Popis dílčích programů</a:t>
            </a:r>
          </a:p>
          <a:p>
            <a:pPr lvl="1"/>
            <a:r>
              <a:rPr lang="cs-CZ" sz="1400" dirty="0"/>
              <a:t>Institucionální reforma, bude podléhat schválení RVIS případně vládou ČR</a:t>
            </a:r>
          </a:p>
          <a:p>
            <a:pPr lvl="1"/>
            <a:endParaRPr lang="cs-CZ" sz="1400" dirty="0"/>
          </a:p>
          <a:p>
            <a:r>
              <a:rPr lang="pl-PL" sz="1800" dirty="0"/>
              <a:t>Vazba na národní zdroje (finanční i tematická)</a:t>
            </a:r>
          </a:p>
          <a:p>
            <a:pPr lvl="1"/>
            <a:r>
              <a:rPr lang="cs-CZ" sz="1400" dirty="0"/>
              <a:t>-</a:t>
            </a:r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Zřízení platformy Q1/2022</a:t>
            </a:r>
          </a:p>
          <a:p>
            <a:pPr lvl="1"/>
            <a:r>
              <a:rPr lang="cs-CZ" sz="1400" dirty="0"/>
              <a:t>Následně zajištění expertních analýz a studií na podporu činnosti platformy</a:t>
            </a:r>
          </a:p>
        </p:txBody>
      </p:sp>
    </p:spTree>
    <p:extLst>
      <p:ext uri="{BB962C8B-B14F-4D97-AF65-F5344CB8AC3E}">
        <p14:creationId xmlns:p14="http://schemas.microsoft.com/office/powerpoint/2010/main" val="35147252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it-IT" sz="2400" dirty="0"/>
              <a:t>1.5.1.1 Evropská a národní centra digitálních </a:t>
            </a:r>
            <a:br>
              <a:rPr lang="cs-CZ" sz="2400" dirty="0"/>
            </a:br>
            <a:r>
              <a:rPr lang="cs-CZ" sz="2400" dirty="0"/>
              <a:t>              </a:t>
            </a:r>
            <a:r>
              <a:rPr lang="it-IT" sz="2400" dirty="0"/>
              <a:t>inovací (e/DIH)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680242"/>
            <a:ext cx="8418512" cy="3989207"/>
          </a:xfrm>
        </p:spPr>
        <p:txBody>
          <a:bodyPr>
            <a:normAutofit/>
          </a:bodyPr>
          <a:lstStyle/>
          <a:p>
            <a:r>
              <a:rPr lang="cs-CZ" sz="2000" dirty="0"/>
              <a:t>Alokace</a:t>
            </a:r>
          </a:p>
          <a:p>
            <a:pPr lvl="1"/>
            <a:r>
              <a:rPr lang="cs-CZ" sz="1600" dirty="0"/>
              <a:t>221 mil. Kč</a:t>
            </a:r>
          </a:p>
          <a:p>
            <a:pPr lvl="1"/>
            <a:endParaRPr lang="cs-CZ" sz="1600" dirty="0"/>
          </a:p>
          <a:p>
            <a:r>
              <a:rPr lang="cs-CZ" sz="2000" dirty="0"/>
              <a:t>Indikátory</a:t>
            </a:r>
          </a:p>
          <a:p>
            <a:pPr lvl="1"/>
            <a:r>
              <a:rPr lang="cs-CZ" sz="1600" dirty="0"/>
              <a:t>Vytvoření funkčních a propojených evropských a národních center digitálních inovací (počet 6 do Q4/2024)</a:t>
            </a:r>
          </a:p>
          <a:p>
            <a:pPr lvl="1"/>
            <a:endParaRPr lang="cs-CZ" sz="1600" dirty="0"/>
          </a:p>
          <a:p>
            <a:r>
              <a:rPr lang="pl-PL" sz="2000" dirty="0"/>
              <a:t>Podporované subjekty</a:t>
            </a:r>
          </a:p>
          <a:p>
            <a:pPr lvl="1"/>
            <a:r>
              <a:rPr lang="cs-CZ" sz="1600" dirty="0"/>
              <a:t>Subjekty s vydaným právním aktem z programu Digital </a:t>
            </a:r>
            <a:r>
              <a:rPr lang="cs-CZ" sz="1600" dirty="0" err="1"/>
              <a:t>Europe</a:t>
            </a:r>
            <a:endParaRPr lang="cs-CZ" sz="1600" dirty="0"/>
          </a:p>
          <a:p>
            <a:pPr lvl="1"/>
            <a:endParaRPr lang="cs-CZ" sz="1600" dirty="0"/>
          </a:p>
          <a:p>
            <a:r>
              <a:rPr lang="cs-CZ" sz="2000" dirty="0"/>
              <a:t>Uznatelné výdaje</a:t>
            </a:r>
            <a:endParaRPr lang="cs-CZ" sz="1600" dirty="0"/>
          </a:p>
          <a:p>
            <a:pPr lvl="1"/>
            <a:r>
              <a:rPr lang="cs-CZ" sz="1600" dirty="0"/>
              <a:t>Zrcadlově dle výzvy programu Digital </a:t>
            </a:r>
            <a:r>
              <a:rPr lang="cs-CZ" sz="1600" dirty="0" err="1"/>
              <a:t>Europe</a:t>
            </a:r>
            <a:r>
              <a:rPr lang="cs-CZ" sz="1600" dirty="0"/>
              <a:t> (tbc)</a:t>
            </a:r>
          </a:p>
          <a:p>
            <a:pPr lvl="1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57660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it-IT" sz="2400" dirty="0"/>
              <a:t>1.5.1.1 Evropská a národní centra digitálních </a:t>
            </a:r>
            <a:br>
              <a:rPr lang="cs-CZ" sz="2400" dirty="0"/>
            </a:br>
            <a:r>
              <a:rPr lang="cs-CZ" sz="2400" dirty="0"/>
              <a:t>              </a:t>
            </a:r>
            <a:r>
              <a:rPr lang="it-IT" sz="2400" dirty="0"/>
              <a:t>inovací (e/DIH)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88037" y="612420"/>
            <a:ext cx="8418512" cy="3870523"/>
          </a:xfrm>
        </p:spPr>
        <p:txBody>
          <a:bodyPr>
            <a:normAutofit/>
          </a:bodyPr>
          <a:lstStyle/>
          <a:p>
            <a:r>
              <a:rPr lang="cs-CZ" sz="1800" dirty="0"/>
              <a:t>Popis dílčích programů</a:t>
            </a:r>
          </a:p>
          <a:p>
            <a:pPr lvl="1"/>
            <a:r>
              <a:rPr lang="cs-CZ" sz="1400" dirty="0"/>
              <a:t>Evropská a národní centra pro digitální inovace jsou jedním ze základních instrumentů digitální transformace, které vznikají ve spolupráci s Evropskou komisí. V návaznosti na program Digitální Evropa plánujeme v prvních letech zajistit prostřednictvím NPO kofinancování vzniku sítě Evropských center pro digitální inovace.</a:t>
            </a:r>
          </a:p>
          <a:p>
            <a:pPr lvl="1"/>
            <a:r>
              <a:rPr lang="cs-CZ" sz="1400" dirty="0"/>
              <a:t>Využití programu MPO Country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Future</a:t>
            </a:r>
            <a:endParaRPr lang="cs-CZ" sz="1400" dirty="0"/>
          </a:p>
          <a:p>
            <a:r>
              <a:rPr lang="pl-PL" sz="1800" dirty="0"/>
              <a:t>Vazba na národní zdroje (finanční i tematická)</a:t>
            </a:r>
          </a:p>
          <a:p>
            <a:pPr lvl="1"/>
            <a:r>
              <a:rPr lang="cs-CZ" sz="1400" dirty="0"/>
              <a:t>Kofinancování příjemců z programu Digitální Evropa pomocí výzvy z NPO</a:t>
            </a:r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Vyhlášení národní kofinancující výzvy (indikativně Q2/2022) závisí na harmonogramu vyhlášení výzev EK v programu Digital </a:t>
            </a:r>
            <a:r>
              <a:rPr lang="cs-CZ" sz="1400" dirty="0" err="1"/>
              <a:t>Europe</a:t>
            </a:r>
            <a:r>
              <a:rPr lang="cs-CZ" sz="1400" dirty="0"/>
              <a:t> (EK indikuje Q4/2021). </a:t>
            </a:r>
          </a:p>
        </p:txBody>
      </p:sp>
    </p:spTree>
    <p:extLst>
      <p:ext uri="{BB962C8B-B14F-4D97-AF65-F5344CB8AC3E}">
        <p14:creationId xmlns:p14="http://schemas.microsoft.com/office/powerpoint/2010/main" val="122226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724" y="882272"/>
            <a:ext cx="8229600" cy="362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/>
              <a:t>VAZBA NA NÁRODNÍ ZDROJE (finanční i tematická): </a:t>
            </a:r>
            <a:r>
              <a:rPr lang="cs-CZ" sz="1300" dirty="0"/>
              <a:t>Investice do prioritních projektů prostřednictvím státního rozpočtu v rámci programu Digitální Česko (v roce 2020 cca 490 mil. Kč, v roce 2021 cca 1,2 mld., pro rok 2022 předpokládají Implementační plány cca 800 mil Kč.)</a:t>
            </a:r>
          </a:p>
          <a:p>
            <a:pPr algn="just"/>
            <a:endParaRPr lang="cs-CZ" sz="1600" dirty="0"/>
          </a:p>
          <a:p>
            <a:pPr algn="just">
              <a:spcAft>
                <a:spcPts val="400"/>
              </a:spcAft>
            </a:pPr>
            <a:r>
              <a:rPr lang="cs-CZ" sz="1600" b="1" dirty="0"/>
              <a:t>HARMONOGRAM (včetně plánu výzev): </a:t>
            </a:r>
            <a:r>
              <a:rPr lang="cs-CZ" sz="1300" dirty="0"/>
              <a:t>Harmonogram včetně plánu výzev je v procesu nastavování. Následuje výčet termínů milníků a cílů jednotlivých reforem a investic. </a:t>
            </a:r>
            <a:endParaRPr lang="cs-CZ" sz="1600" b="1" dirty="0"/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dirty="0">
                <a:solidFill>
                  <a:schemeClr val="accent4"/>
                </a:solidFill>
              </a:rPr>
              <a:t>Reforma 1.1.1 Podmínky pro kvalitní správu datových fondů a zajištění řízeného přístupu k datům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 1:</a:t>
            </a:r>
            <a:r>
              <a:rPr lang="cs-CZ" sz="1600" dirty="0"/>
              <a:t> </a:t>
            </a:r>
            <a:r>
              <a:rPr lang="cs-CZ" sz="1300" b="1" dirty="0"/>
              <a:t>Dokončení auditu dat </a:t>
            </a:r>
            <a:r>
              <a:rPr lang="cs-CZ" sz="1300" dirty="0"/>
              <a:t>na úrovních ústředních vládních institucí </a:t>
            </a:r>
            <a:r>
              <a:rPr lang="cs-CZ" sz="1300" b="1" dirty="0"/>
              <a:t>a vládní přijetí koncepčního dokumentu týkajícího se strategie řízeného přístupu k datům</a:t>
            </a:r>
            <a:r>
              <a:rPr lang="cs-CZ" sz="1300" dirty="0"/>
              <a:t> za účelem zajištění podmínek pro řízení kvality shromažďování dat veřejné správy, který bude základem pro nové právní předpisy v oblasti správy dat v </a:t>
            </a:r>
            <a:r>
              <a:rPr lang="cs-CZ" sz="1300" b="1" dirty="0"/>
              <a:t>Q4 2023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Cíl 2:</a:t>
            </a:r>
            <a:r>
              <a:rPr lang="cs-CZ" sz="1600" dirty="0"/>
              <a:t> </a:t>
            </a:r>
            <a:r>
              <a:rPr lang="cs-CZ" sz="1300" b="1" dirty="0"/>
              <a:t>32 nových metodik správy údajů </a:t>
            </a:r>
            <a:r>
              <a:rPr lang="cs-CZ" sz="1300" dirty="0"/>
              <a:t>ve veřejné správě v </a:t>
            </a:r>
            <a:r>
              <a:rPr lang="cs-CZ" sz="1300" b="1" dirty="0"/>
              <a:t>Q4 2025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b="1" dirty="0"/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26600" y="208574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Architektura komponenty 1.1 – Digitální služby občanům a firmám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953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369332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it-IT" sz="2400" dirty="0"/>
              <a:t>1.5.1.2 Evropská referenční testovací centra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680242"/>
            <a:ext cx="8418512" cy="3989207"/>
          </a:xfrm>
        </p:spPr>
        <p:txBody>
          <a:bodyPr>
            <a:normAutofit/>
          </a:bodyPr>
          <a:lstStyle/>
          <a:p>
            <a:r>
              <a:rPr lang="cs-CZ" sz="2000" dirty="0"/>
              <a:t>Alokace</a:t>
            </a:r>
          </a:p>
          <a:p>
            <a:pPr lvl="1"/>
            <a:r>
              <a:rPr lang="cs-CZ" sz="1600" dirty="0"/>
              <a:t>144 mil. Kč</a:t>
            </a:r>
          </a:p>
          <a:p>
            <a:pPr lvl="1"/>
            <a:endParaRPr lang="cs-CZ" sz="1600" dirty="0"/>
          </a:p>
          <a:p>
            <a:r>
              <a:rPr lang="cs-CZ" sz="2000" dirty="0"/>
              <a:t>Indikátory</a:t>
            </a:r>
          </a:p>
          <a:p>
            <a:pPr lvl="1"/>
            <a:r>
              <a:rPr lang="cs-CZ" sz="1600" dirty="0"/>
              <a:t>Vytvoření evropského referenčního testovacího a experimentálního zařízení (počet 1 do Q2/2023)</a:t>
            </a:r>
          </a:p>
          <a:p>
            <a:pPr lvl="1"/>
            <a:endParaRPr lang="cs-CZ" sz="1600" dirty="0"/>
          </a:p>
          <a:p>
            <a:r>
              <a:rPr lang="pl-PL" sz="2000" dirty="0"/>
              <a:t>Podporované subjekty</a:t>
            </a:r>
          </a:p>
          <a:p>
            <a:pPr lvl="1"/>
            <a:r>
              <a:rPr lang="cs-CZ" sz="1600" dirty="0"/>
              <a:t>Subjekty s vydaným právním aktem z programu Digital </a:t>
            </a:r>
            <a:r>
              <a:rPr lang="cs-CZ" sz="1600" dirty="0" err="1"/>
              <a:t>Europe</a:t>
            </a:r>
            <a:endParaRPr lang="cs-CZ" sz="1600" dirty="0"/>
          </a:p>
          <a:p>
            <a:pPr lvl="1"/>
            <a:endParaRPr lang="cs-CZ" sz="1600" dirty="0"/>
          </a:p>
          <a:p>
            <a:r>
              <a:rPr lang="cs-CZ" sz="2000" dirty="0"/>
              <a:t>Uznatelné výdaje</a:t>
            </a:r>
            <a:endParaRPr lang="cs-CZ" sz="1600" dirty="0"/>
          </a:p>
          <a:p>
            <a:pPr lvl="1"/>
            <a:r>
              <a:rPr lang="cs-CZ" sz="1600" dirty="0"/>
              <a:t>Zrcadlově dle výzvy programu Digital </a:t>
            </a:r>
            <a:r>
              <a:rPr lang="cs-CZ" sz="1600" dirty="0" err="1"/>
              <a:t>Europe</a:t>
            </a:r>
            <a:r>
              <a:rPr lang="cs-CZ" sz="1600" dirty="0"/>
              <a:t> (tbc)</a:t>
            </a:r>
          </a:p>
          <a:p>
            <a:pPr lvl="1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36338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369332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it-IT" sz="2400" dirty="0"/>
              <a:t>1.5.1.2 Evropská referenční testovací centra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88037" y="612420"/>
            <a:ext cx="8418512" cy="3870523"/>
          </a:xfrm>
        </p:spPr>
        <p:txBody>
          <a:bodyPr>
            <a:normAutofit/>
          </a:bodyPr>
          <a:lstStyle/>
          <a:p>
            <a:r>
              <a:rPr lang="cs-CZ" sz="1800" dirty="0"/>
              <a:t>Popis dílčích programů</a:t>
            </a:r>
          </a:p>
          <a:p>
            <a:pPr lvl="1"/>
            <a:r>
              <a:rPr lang="cs-CZ" sz="1400" dirty="0"/>
              <a:t>Bude vytvořeno evropské referenční testovací a experimentální zařízení a zahájen jeho provoz. Toto zařízení vytvoří propojení mezi sektory výzkumu (jako je centrum excelence v oblasti umělé inteligence) a širším hospodářstvím (jako jsou evropská a národní digitální inovační centra).</a:t>
            </a:r>
          </a:p>
          <a:p>
            <a:pPr lvl="1"/>
            <a:r>
              <a:rPr lang="cs-CZ" sz="1400" dirty="0"/>
              <a:t>Využití programu MPO Country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Future</a:t>
            </a:r>
            <a:endParaRPr lang="cs-CZ" sz="1400" dirty="0"/>
          </a:p>
          <a:p>
            <a:r>
              <a:rPr lang="pl-PL" sz="1800" dirty="0"/>
              <a:t>Vazba na národní zdroje (finanční i tematická)</a:t>
            </a:r>
          </a:p>
          <a:p>
            <a:pPr lvl="1"/>
            <a:r>
              <a:rPr lang="cs-CZ" sz="1400" dirty="0"/>
              <a:t>Kofinancování příjemců z programu Digitální Evropa pomocí výzvy z NPO</a:t>
            </a:r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Vyhlášení národní kofinancující výzvy (indikativně Q2/2022) závisí na harmonogramu vyhlášení výzev EK v programu Digital </a:t>
            </a:r>
            <a:r>
              <a:rPr lang="cs-CZ" sz="1400" dirty="0" err="1"/>
              <a:t>Europe</a:t>
            </a:r>
            <a:r>
              <a:rPr lang="cs-CZ" sz="1400" dirty="0"/>
              <a:t> (EK indikuje Q4/2021). </a:t>
            </a:r>
          </a:p>
        </p:txBody>
      </p:sp>
    </p:spTree>
    <p:extLst>
      <p:ext uri="{BB962C8B-B14F-4D97-AF65-F5344CB8AC3E}">
        <p14:creationId xmlns:p14="http://schemas.microsoft.com/office/powerpoint/2010/main" val="27984802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it-IT" sz="2400" dirty="0"/>
              <a:t>1.5.1.3 Programy přímé podpory digitální </a:t>
            </a:r>
            <a:br>
              <a:rPr lang="cs-CZ" sz="2400" dirty="0"/>
            </a:br>
            <a:r>
              <a:rPr lang="it-IT" sz="2400" dirty="0"/>
              <a:t>transformace podniků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680242"/>
            <a:ext cx="8418512" cy="3989207"/>
          </a:xfrm>
        </p:spPr>
        <p:txBody>
          <a:bodyPr>
            <a:normAutofit/>
          </a:bodyPr>
          <a:lstStyle/>
          <a:p>
            <a:r>
              <a:rPr lang="cs-CZ" sz="2000" dirty="0"/>
              <a:t>Alokace</a:t>
            </a:r>
          </a:p>
          <a:p>
            <a:pPr lvl="1"/>
            <a:r>
              <a:rPr lang="cs-CZ" sz="1600" dirty="0"/>
              <a:t>4,625 mld. Kč</a:t>
            </a:r>
          </a:p>
          <a:p>
            <a:pPr lvl="1"/>
            <a:endParaRPr lang="cs-CZ" sz="1600" dirty="0"/>
          </a:p>
          <a:p>
            <a:r>
              <a:rPr lang="cs-CZ" sz="2000" dirty="0"/>
              <a:t>Indikátory</a:t>
            </a:r>
          </a:p>
          <a:p>
            <a:pPr lvl="1"/>
            <a:r>
              <a:rPr lang="cs-CZ" sz="1600" dirty="0"/>
              <a:t>Přímá podpora pro podniky pro účely digitální transformace (počet 377 do Q4/2025)</a:t>
            </a:r>
          </a:p>
          <a:p>
            <a:pPr lvl="1"/>
            <a:endParaRPr lang="cs-CZ" sz="1600" dirty="0"/>
          </a:p>
          <a:p>
            <a:r>
              <a:rPr lang="pl-PL" sz="2000" dirty="0"/>
              <a:t>Podporované subjekty</a:t>
            </a:r>
          </a:p>
          <a:p>
            <a:pPr lvl="1"/>
            <a:r>
              <a:rPr lang="cs-CZ" sz="1600" dirty="0"/>
              <a:t>Malé, střední a velké podniky</a:t>
            </a:r>
          </a:p>
          <a:p>
            <a:pPr lvl="1"/>
            <a:endParaRPr lang="cs-CZ" sz="1600" dirty="0"/>
          </a:p>
          <a:p>
            <a:r>
              <a:rPr lang="cs-CZ" sz="2000" dirty="0"/>
              <a:t>Uznatelné výdaje</a:t>
            </a:r>
            <a:endParaRPr lang="cs-CZ" sz="1600" dirty="0"/>
          </a:p>
          <a:p>
            <a:pPr lvl="1"/>
            <a:r>
              <a:rPr lang="cs-CZ" sz="1600" dirty="0"/>
              <a:t>tbc</a:t>
            </a:r>
          </a:p>
          <a:p>
            <a:pPr lvl="1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708954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72781"/>
            <a:ext cx="8418512" cy="73866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tabLst>
                <a:tab pos="720725" algn="l"/>
              </a:tabLst>
            </a:pPr>
            <a:r>
              <a:rPr lang="it-IT" sz="2400" dirty="0"/>
              <a:t>1.5.1.3 Programy přímé podpory digitální </a:t>
            </a:r>
            <a:br>
              <a:rPr lang="cs-CZ" sz="2400" dirty="0"/>
            </a:br>
            <a:r>
              <a:rPr lang="it-IT" sz="2400" dirty="0"/>
              <a:t>transformace podniků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88037" y="612420"/>
            <a:ext cx="8418512" cy="3870523"/>
          </a:xfrm>
        </p:spPr>
        <p:txBody>
          <a:bodyPr>
            <a:normAutofit/>
          </a:bodyPr>
          <a:lstStyle/>
          <a:p>
            <a:r>
              <a:rPr lang="cs-CZ" sz="1800" dirty="0"/>
              <a:t>Popis dílčích programů</a:t>
            </a:r>
          </a:p>
          <a:p>
            <a:pPr lvl="1"/>
            <a:r>
              <a:rPr lang="cs-CZ" sz="1400" dirty="0"/>
              <a:t>Podpora se poskytuje na činnosti, jako je zavedení digitalizace v podnicích, včetně nezbytné analýzy procesů, zavádění digitálních řešení v oblastech souvisejících s umělou inteligencí, automatizací procesů, robotikou a kybernetickou bezpečností on-line a kyberneticko-fyzikálních systémů a zaváděním nových technologií, pořizování nových technologických zařízení a vybavení, včetně nezbytné infrastruktury, propojení pořízených nebo stávajících technologií za použití nejmodernějších komunikačních kanálů a protokolů (autonomní obousměrná komunikace). </a:t>
            </a:r>
          </a:p>
          <a:p>
            <a:pPr lvl="1"/>
            <a:r>
              <a:rPr lang="cs-CZ" sz="1400" dirty="0"/>
              <a:t>Zahrnutí podpory relevantních projektů IPCEI Mikroelektronika a </a:t>
            </a:r>
            <a:r>
              <a:rPr lang="cs-CZ" sz="1400" dirty="0" err="1"/>
              <a:t>Cloud</a:t>
            </a:r>
            <a:r>
              <a:rPr lang="cs-CZ" sz="1400" dirty="0"/>
              <a:t> </a:t>
            </a:r>
            <a:r>
              <a:rPr lang="cs-CZ" sz="1400" dirty="0" err="1"/>
              <a:t>infrastructures</a:t>
            </a:r>
            <a:r>
              <a:rPr lang="cs-CZ" sz="1400" dirty="0"/>
              <a:t> / </a:t>
            </a:r>
            <a:r>
              <a:rPr lang="cs-CZ" sz="1400" dirty="0" err="1"/>
              <a:t>services</a:t>
            </a:r>
            <a:endParaRPr lang="cs-CZ" sz="1400" dirty="0"/>
          </a:p>
          <a:p>
            <a:r>
              <a:rPr lang="pl-PL" sz="1800" dirty="0"/>
              <a:t>Vazba na národní zdroje (finanční i tematická)</a:t>
            </a:r>
          </a:p>
          <a:p>
            <a:pPr lvl="1"/>
            <a:r>
              <a:rPr lang="cs-CZ" sz="1400" dirty="0"/>
              <a:t>-</a:t>
            </a:r>
          </a:p>
          <a:p>
            <a:pPr lvl="1"/>
            <a:endParaRPr lang="cs-CZ" sz="1400" dirty="0"/>
          </a:p>
          <a:p>
            <a:r>
              <a:rPr lang="cs-CZ" sz="1800" dirty="0"/>
              <a:t>Harmonogram</a:t>
            </a:r>
            <a:endParaRPr lang="cs-CZ" sz="1400" dirty="0"/>
          </a:p>
          <a:p>
            <a:pPr lvl="1"/>
            <a:r>
              <a:rPr lang="cs-CZ" sz="1400" dirty="0"/>
              <a:t>Vyhlášení výzvy ve 2022</a:t>
            </a:r>
          </a:p>
        </p:txBody>
      </p:sp>
    </p:spTree>
    <p:extLst>
      <p:ext uri="{BB962C8B-B14F-4D97-AF65-F5344CB8AC3E}">
        <p14:creationId xmlns:p14="http://schemas.microsoft.com/office/powerpoint/2010/main" val="28114028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784559"/>
            <a:ext cx="8418512" cy="1728315"/>
          </a:xfrm>
        </p:spPr>
        <p:txBody>
          <a:bodyPr/>
          <a:lstStyle/>
          <a:p>
            <a:r>
              <a:rPr lang="cs-CZ" sz="2600" dirty="0"/>
              <a:t>Komponenta 1.6 </a:t>
            </a:r>
          </a:p>
          <a:p>
            <a:r>
              <a:rPr lang="cs-CZ" sz="2600" dirty="0"/>
              <a:t>Zrychlení a digitalizace stavebního řízení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402656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Architektura komponenty 1.6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107602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Implementace reformy stavebního práva do praxe včetně kompletní digitalizace agendy. </a:t>
            </a:r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	</a:t>
            </a:r>
            <a:r>
              <a:rPr lang="cs-CZ" sz="1600" dirty="0"/>
              <a:t>Zkrácení stavebního řízení o dva roky.</a:t>
            </a:r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</a:t>
            </a:r>
          </a:p>
          <a:p>
            <a:pPr marL="623888" indent="-261938">
              <a:buFont typeface="Arial" panose="020B0604020202020204" pitchFamily="34" charset="0"/>
              <a:buChar char="•"/>
            </a:pPr>
            <a:r>
              <a:rPr lang="cs-CZ" sz="1600" dirty="0"/>
              <a:t>Zveřejnění nového stavebního zákona ve sbírce (Q3/ 2021)</a:t>
            </a:r>
          </a:p>
          <a:p>
            <a:pPr marL="623888" indent="-261938">
              <a:buFont typeface="Arial" panose="020B0604020202020204" pitchFamily="34" charset="0"/>
              <a:buChar char="•"/>
            </a:pPr>
            <a:r>
              <a:rPr lang="cs-CZ" sz="1600" dirty="0"/>
              <a:t>Zahájení činnosti Nejvyššího stavebního úřadu (Q3/2023)</a:t>
            </a:r>
          </a:p>
          <a:p>
            <a:pPr marL="623888" indent="-261938">
              <a:buFont typeface="Arial" panose="020B0604020202020204" pitchFamily="34" charset="0"/>
              <a:buChar char="•"/>
            </a:pPr>
            <a:r>
              <a:rPr lang="cs-CZ" sz="1600" dirty="0"/>
              <a:t>Realizovaný </a:t>
            </a:r>
            <a:r>
              <a:rPr lang="cs-CZ" sz="1600" dirty="0" err="1"/>
              <a:t>agendový</a:t>
            </a:r>
            <a:r>
              <a:rPr lang="cs-CZ" sz="1600" dirty="0"/>
              <a:t> informační systém stavebních úřadů (Q3/2023)</a:t>
            </a:r>
          </a:p>
          <a:p>
            <a:pPr marL="623888" indent="-261938">
              <a:buFont typeface="Arial" panose="020B0604020202020204" pitchFamily="34" charset="0"/>
              <a:buChar char="•"/>
            </a:pPr>
            <a:r>
              <a:rPr lang="cs-CZ" sz="1600" dirty="0"/>
              <a:t>Jednotná databáze územně analytických podkladů (Q4/2024)</a:t>
            </a:r>
          </a:p>
          <a:p>
            <a:pPr marL="623888" indent="-261938">
              <a:buFont typeface="Arial" panose="020B0604020202020204" pitchFamily="34" charset="0"/>
              <a:buChar char="•"/>
            </a:pPr>
            <a:r>
              <a:rPr lang="cs-CZ" sz="1600" dirty="0"/>
              <a:t>Realizované informační systémy pro podporu digitalizace stavebního řízení (Q4/2024)</a:t>
            </a: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Ministerstvo pro místní rozvoj, Česká agentura pro standardizaci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32753" y="154422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algn="ctr">
              <a:spcAft>
                <a:spcPts val="400"/>
              </a:spcAft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1,446</a:t>
            </a:r>
            <a:r>
              <a:rPr lang="cs-CZ" sz="2000" b="1" dirty="0"/>
              <a:t> mld. Kč</a:t>
            </a:r>
          </a:p>
        </p:txBody>
      </p:sp>
    </p:spTree>
    <p:extLst>
      <p:ext uri="{BB962C8B-B14F-4D97-AF65-F5344CB8AC3E}">
        <p14:creationId xmlns:p14="http://schemas.microsoft.com/office/powerpoint/2010/main" val="34818004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Architektura komponenty 1.6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050712"/>
            <a:ext cx="8229600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32753" y="154422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algn="ctr">
              <a:spcAft>
                <a:spcPts val="400"/>
              </a:spcAft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1,446</a:t>
            </a:r>
            <a:r>
              <a:rPr lang="cs-CZ" sz="2000" b="1" dirty="0"/>
              <a:t> mld. Kč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82298" y="1771650"/>
          <a:ext cx="8146452" cy="205340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08302">
                  <a:extLst>
                    <a:ext uri="{9D8B030D-6E8A-4147-A177-3AD203B41FA5}">
                      <a16:colId xmlns:a16="http://schemas.microsoft.com/office/drawing/2014/main" val="2929918608"/>
                    </a:ext>
                  </a:extLst>
                </a:gridCol>
                <a:gridCol w="3743325">
                  <a:extLst>
                    <a:ext uri="{9D8B030D-6E8A-4147-A177-3AD203B41FA5}">
                      <a16:colId xmlns:a16="http://schemas.microsoft.com/office/drawing/2014/main" val="1344305877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3829968396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312790487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4933037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4056113652"/>
                    </a:ext>
                  </a:extLst>
                </a:gridCol>
                <a:gridCol w="923025">
                  <a:extLst>
                    <a:ext uri="{9D8B030D-6E8A-4147-A177-3AD203B41FA5}">
                      <a16:colId xmlns:a16="http://schemas.microsoft.com/office/drawing/2014/main" val="64763069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</a:rPr>
                        <a:t>2022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[mil. K</a:t>
                      </a:r>
                      <a:r>
                        <a:rPr lang="cs-CZ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č*</a:t>
                      </a: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cs-CZ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</a:rPr>
                        <a:t>2023</a:t>
                      </a:r>
                      <a:endParaRPr lang="en-US" sz="1400" b="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[mil. K</a:t>
                      </a:r>
                      <a:r>
                        <a:rPr lang="cs-CZ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č*</a:t>
                      </a: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cs-CZ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2024</a:t>
                      </a:r>
                      <a:endParaRPr lang="en-US" sz="14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[mil. K</a:t>
                      </a:r>
                      <a:r>
                        <a:rPr lang="cs-CZ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č*</a:t>
                      </a: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cs-CZ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2025</a:t>
                      </a:r>
                      <a:endParaRPr lang="en-US" sz="14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[mil. K</a:t>
                      </a:r>
                      <a:r>
                        <a:rPr lang="cs-CZ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č*</a:t>
                      </a: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cs-CZ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Celkem</a:t>
                      </a:r>
                      <a:endParaRPr lang="en-US" sz="1400" b="1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[mil. K</a:t>
                      </a:r>
                      <a:r>
                        <a:rPr lang="cs-CZ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č*</a:t>
                      </a: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cs-CZ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494214"/>
                  </a:ext>
                </a:extLst>
              </a:tr>
              <a:tr h="23699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1.6.1.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Zavedení rekodifikace stavebního práva do praxe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578,5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347,1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925,6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705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1.6.2.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Vytvoření „</a:t>
                      </a:r>
                      <a:r>
                        <a:rPr lang="cs-CZ" sz="1400" u="none" strike="noStrike" dirty="0" err="1">
                          <a:effectLst/>
                        </a:rPr>
                        <a:t>Agendového</a:t>
                      </a:r>
                      <a:r>
                        <a:rPr lang="cs-CZ" sz="1400" u="none" strike="noStrike" dirty="0">
                          <a:effectLst/>
                        </a:rPr>
                        <a:t> informačního systému“ (AIS)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179,8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150,8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330,6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495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1.6.3.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Rozvoj a využití datového fondu veřejné správy v územním plánování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1,7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23,1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24,8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453142"/>
                  </a:ext>
                </a:extLst>
              </a:tr>
              <a:tr h="42957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1.6.4.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Plné využití přínosů digitalizace stavebního řízení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61,9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38,8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33,2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31,4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165,3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612496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82298" y="4198071"/>
            <a:ext cx="1411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* Částka je bez DPH</a:t>
            </a:r>
          </a:p>
        </p:txBody>
      </p:sp>
    </p:spTree>
    <p:extLst>
      <p:ext uri="{BB962C8B-B14F-4D97-AF65-F5344CB8AC3E}">
        <p14:creationId xmlns:p14="http://schemas.microsoft.com/office/powerpoint/2010/main" val="29662498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Architektura komponenty 1.6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815678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fontAlgn="b"/>
            <a:r>
              <a:rPr lang="en-US" dirty="0">
                <a:solidFill>
                  <a:srgbClr val="004B8D"/>
                </a:solidFill>
              </a:rPr>
              <a:t>1.6.1. </a:t>
            </a:r>
            <a:r>
              <a:rPr lang="cs-CZ" dirty="0">
                <a:solidFill>
                  <a:srgbClr val="004B8D"/>
                </a:solidFill>
              </a:rPr>
              <a:t>Zavedení rekodifikace stavebního práva do praxe</a:t>
            </a:r>
            <a:r>
              <a:rPr lang="en-US" dirty="0">
                <a:solidFill>
                  <a:srgbClr val="004B8D"/>
                </a:solidFill>
              </a:rPr>
              <a:t> </a:t>
            </a:r>
          </a:p>
          <a:p>
            <a:pPr fontAlgn="b"/>
            <a:r>
              <a:rPr lang="cs-CZ" sz="1600" i="1" dirty="0"/>
              <a:t>Cílem je implementace rozsáhlé reformy veřejného stavebního práva zahrnující institucionální a procesní změny a maximální digitalizaci agendy, která zajistí zrychlení stavebního řízení.</a:t>
            </a:r>
          </a:p>
          <a:p>
            <a:pPr fontAlgn="b"/>
            <a:r>
              <a:rPr lang="en-US" dirty="0">
                <a:solidFill>
                  <a:srgbClr val="004B8D"/>
                </a:solidFill>
              </a:rPr>
              <a:t>1.6.2. </a:t>
            </a:r>
            <a:r>
              <a:rPr lang="cs-CZ" dirty="0">
                <a:solidFill>
                  <a:srgbClr val="004B8D"/>
                </a:solidFill>
              </a:rPr>
              <a:t>Vytvoření „</a:t>
            </a:r>
            <a:r>
              <a:rPr lang="cs-CZ" dirty="0" err="1">
                <a:solidFill>
                  <a:srgbClr val="004B8D"/>
                </a:solidFill>
              </a:rPr>
              <a:t>Agendového</a:t>
            </a:r>
            <a:r>
              <a:rPr lang="cs-CZ" dirty="0">
                <a:solidFill>
                  <a:srgbClr val="004B8D"/>
                </a:solidFill>
              </a:rPr>
              <a:t> informačního systému“ (AIS)</a:t>
            </a:r>
            <a:endParaRPr lang="en-US" dirty="0">
              <a:solidFill>
                <a:srgbClr val="004B8D"/>
              </a:solidFill>
            </a:endParaRPr>
          </a:p>
          <a:p>
            <a:pPr fontAlgn="b"/>
            <a:r>
              <a:rPr lang="cs-CZ" sz="1600" i="1" dirty="0"/>
              <a:t>Cílem je zavedení informačního systému stavebního řízení, který bude sloužit pro výkon působnosti stavebních úřadů a dotčených orgánů, které vydávají podklady pro rozhodnutí v řízení dle stavebního zákona.</a:t>
            </a:r>
          </a:p>
          <a:p>
            <a:pPr fontAlgn="b"/>
            <a:r>
              <a:rPr lang="en-US" dirty="0">
                <a:solidFill>
                  <a:srgbClr val="004B8D"/>
                </a:solidFill>
              </a:rPr>
              <a:t>1.6.3. </a:t>
            </a:r>
            <a:r>
              <a:rPr lang="cs-CZ" dirty="0">
                <a:solidFill>
                  <a:srgbClr val="004B8D"/>
                </a:solidFill>
              </a:rPr>
              <a:t>Rozvoj a využití datového fondu veřejné správy v územním plánování</a:t>
            </a:r>
          </a:p>
          <a:p>
            <a:pPr fontAlgn="b"/>
            <a:r>
              <a:rPr lang="cs-CZ" sz="1600" i="1" dirty="0"/>
              <a:t>Cílem je vytvoření centrální databáze územně analytických podkladů v prostředí připravovaného národního </a:t>
            </a:r>
            <a:r>
              <a:rPr lang="cs-CZ" sz="1600" i="1" dirty="0" err="1"/>
              <a:t>geoportálu</a:t>
            </a:r>
            <a:r>
              <a:rPr lang="cs-CZ" sz="1600" i="1" dirty="0"/>
              <a:t> územního plánování.</a:t>
            </a:r>
          </a:p>
          <a:p>
            <a:pPr fontAlgn="b"/>
            <a:r>
              <a:rPr lang="en-US" dirty="0">
                <a:solidFill>
                  <a:srgbClr val="004B8D"/>
                </a:solidFill>
              </a:rPr>
              <a:t>1.6.4. </a:t>
            </a:r>
            <a:r>
              <a:rPr lang="cs-CZ" dirty="0">
                <a:solidFill>
                  <a:srgbClr val="004B8D"/>
                </a:solidFill>
              </a:rPr>
              <a:t>Plné využití přínosů digitalizace stavebního řízení</a:t>
            </a:r>
          </a:p>
          <a:p>
            <a:pPr fontAlgn="b"/>
            <a:r>
              <a:rPr lang="cs-CZ" sz="1600" i="1" dirty="0"/>
              <a:t>Cílem je vytvoření souboru informačních systémů, standardů a metodik, využitých jako dílčí komponenty systémů digitalizace stavebního řízení a územního plánování.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3931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Architektura komponenty 1.6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9274" y="815678"/>
            <a:ext cx="822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r>
              <a:rPr lang="cs-CZ" sz="1600" dirty="0"/>
              <a:t>Vše bude primárně hrazeno ze státního rozpočtu. </a:t>
            </a:r>
          </a:p>
          <a:p>
            <a:r>
              <a:rPr lang="cs-CZ" sz="1600" dirty="0"/>
              <a:t>Realizace komponenty úzce váže na projekt Digitalizace stavebního řízení a územního plánování spolufinancovaný z IROP 2014-2020 (IS DSŘÚP a IS DMVS) a OP PIK 2014-2020 (DTM krajů).</a:t>
            </a:r>
          </a:p>
          <a:p>
            <a:r>
              <a:rPr lang="cs-CZ" b="1" dirty="0"/>
              <a:t>HARMONOGRAM:</a:t>
            </a:r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69274" y="2147802"/>
          <a:ext cx="8229600" cy="40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240699" y="3295649"/>
            <a:ext cx="2016726" cy="117509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 Příprava realizace jednotlivých částí komponenty, vč. nastavení vztahů MMR a ČAS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364775" y="2655523"/>
            <a:ext cx="2569175" cy="11976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Realizace komponenty 1.6.1., 1.6.2 a 1.6.3 vč. testování systémů a proškolení uživatelů 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364775" y="3943350"/>
            <a:ext cx="6181724" cy="52739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Realizace komponenty 1.6.4.  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40699" y="2655522"/>
            <a:ext cx="2016726" cy="560677"/>
          </a:xfrm>
          <a:prstGeom prst="roundRect">
            <a:avLst>
              <a:gd name="adj" fmla="val 23381"/>
            </a:avLst>
          </a:prstGeom>
          <a:solidFill>
            <a:srgbClr val="B9E0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3025"/>
            <a:r>
              <a:rPr lang="cs-CZ" sz="1600" dirty="0">
                <a:solidFill>
                  <a:schemeClr val="tx1"/>
                </a:solidFill>
              </a:rPr>
              <a:t>Schválení nového stavebního zákona. 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981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784559"/>
            <a:ext cx="8418512" cy="1728315"/>
          </a:xfrm>
        </p:spPr>
        <p:txBody>
          <a:bodyPr/>
          <a:lstStyle/>
          <a:p>
            <a:r>
              <a:rPr lang="cs-CZ" sz="2600" dirty="0"/>
              <a:t>Komponenta 2.1 Udržitelná doprava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724" y="882272"/>
            <a:ext cx="8229600" cy="427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dirty="0">
                <a:solidFill>
                  <a:schemeClr val="accent4"/>
                </a:solidFill>
              </a:rPr>
              <a:t>Reforma 1.1.2 Služby elektronického zdravotnictví (</a:t>
            </a:r>
            <a:r>
              <a:rPr lang="cs-CZ" sz="1600" dirty="0" err="1">
                <a:solidFill>
                  <a:schemeClr val="accent4"/>
                </a:solidFill>
              </a:rPr>
              <a:t>eHealth</a:t>
            </a:r>
            <a:r>
              <a:rPr lang="cs-CZ" sz="1600" dirty="0">
                <a:solidFill>
                  <a:schemeClr val="accent4"/>
                </a:solidFill>
              </a:rPr>
              <a:t>)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 3:</a:t>
            </a:r>
            <a:r>
              <a:rPr lang="cs-CZ" sz="1600" dirty="0"/>
              <a:t> </a:t>
            </a:r>
            <a:r>
              <a:rPr lang="cs-CZ" sz="1600" b="1" dirty="0"/>
              <a:t>Definice norem interoperability </a:t>
            </a:r>
            <a:r>
              <a:rPr lang="cs-CZ" sz="1600" dirty="0"/>
              <a:t>v souladu s Evropským rámcem interoperability pro elektronické zdravotnictví a definice pravidel pro telemedicínu v </a:t>
            </a:r>
            <a:r>
              <a:rPr lang="cs-CZ" sz="1600" b="1" dirty="0"/>
              <a:t>Q1 2022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Cíl 4:</a:t>
            </a:r>
            <a:r>
              <a:rPr lang="cs-CZ" sz="1600" dirty="0"/>
              <a:t> </a:t>
            </a:r>
            <a:r>
              <a:rPr lang="cs-CZ" sz="1600" b="1" dirty="0"/>
              <a:t>5 nových služeb v oblasti telemedicíny</a:t>
            </a:r>
            <a:r>
              <a:rPr lang="cs-CZ" sz="1600" dirty="0"/>
              <a:t>,</a:t>
            </a:r>
            <a:r>
              <a:rPr lang="cs-CZ" sz="1600" b="1" dirty="0"/>
              <a:t> </a:t>
            </a:r>
            <a:r>
              <a:rPr lang="cs-CZ" sz="1600" dirty="0"/>
              <a:t>které budou zavedeny a zpřístupněny pacientům v </a:t>
            </a:r>
            <a:r>
              <a:rPr lang="cs-CZ" sz="1600" b="1" dirty="0"/>
              <a:t>Q4 2025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Cíl 5:</a:t>
            </a:r>
            <a:r>
              <a:rPr lang="cs-CZ" sz="1600" dirty="0"/>
              <a:t> </a:t>
            </a:r>
            <a:r>
              <a:rPr lang="cs-CZ" sz="1600" b="1" dirty="0"/>
              <a:t>Dokončení 7 projektů vedoucích k zavedení nových digitálních zdravotnických služeb </a:t>
            </a:r>
            <a:r>
              <a:rPr lang="cs-CZ" sz="1600" dirty="0"/>
              <a:t>v </a:t>
            </a:r>
            <a:r>
              <a:rPr lang="cs-CZ" sz="1600" b="1" dirty="0"/>
              <a:t>Q4 2025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Cíl 6:</a:t>
            </a:r>
            <a:r>
              <a:rPr lang="cs-CZ" sz="1600" dirty="0"/>
              <a:t> </a:t>
            </a:r>
            <a:r>
              <a:rPr lang="cs-CZ" sz="1600" b="1" dirty="0"/>
              <a:t>Propojení 16 poskytovatelů zdravotních služeb / zdravotnických zařízení se službami elektronického zdravotnictví </a:t>
            </a:r>
            <a:r>
              <a:rPr lang="cs-CZ" sz="1600" dirty="0"/>
              <a:t>podle pravidel pro interoperabilitu a úplné zprovoznění portálu elektronického zdravotnictví se zlepšenou funkčností a katalogem služeb v </a:t>
            </a:r>
            <a:r>
              <a:rPr lang="cs-CZ" sz="1600" b="1" dirty="0"/>
              <a:t>Q4 2025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dirty="0"/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b="1" dirty="0"/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26600" y="208574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Architektura komponenty 1.1 – Digitální služby občanům a firmám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140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Komponenta 2.1 Udržitelná doprava – základní informace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komponenty</a:t>
            </a:r>
            <a:endParaRPr lang="cs-CZ" dirty="0"/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	přispět k digitalizaci dopravy, </a:t>
            </a:r>
            <a:r>
              <a:rPr lang="cs-CZ" dirty="0" err="1"/>
              <a:t>elektromobility</a:t>
            </a:r>
            <a:r>
              <a:rPr lang="cs-CZ" dirty="0"/>
              <a:t> v železniční dopravě, zvýšení podílu železniční dopravy v nákladní a osobní dopravě, zvýšení významu aktivní mobility ve městech, zvýšení bezpečnosti dopravního provozu a snižování vlivu dopravního provozu na životní prostředí a veřejné zdraví.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TÉMATICKÉ OBLASTI :</a:t>
            </a:r>
          </a:p>
          <a:p>
            <a:pPr marL="623888" indent="-515938">
              <a:spcAft>
                <a:spcPts val="400"/>
              </a:spcAft>
              <a:buFontTx/>
              <a:buChar char="-"/>
            </a:pPr>
            <a:r>
              <a:rPr lang="cs-CZ" dirty="0"/>
              <a:t>Plánování udržitelné městské a regionální mobility a železniční nákladní dopravy </a:t>
            </a:r>
          </a:p>
          <a:p>
            <a:pPr marL="623888" indent="-515938">
              <a:spcAft>
                <a:spcPts val="400"/>
              </a:spcAft>
              <a:buFontTx/>
              <a:buChar char="-"/>
            </a:pPr>
            <a:r>
              <a:rPr lang="cs-CZ" dirty="0"/>
              <a:t>Železniční infrastruktura </a:t>
            </a:r>
          </a:p>
          <a:p>
            <a:pPr marL="623888" indent="-515938">
              <a:spcAft>
                <a:spcPts val="400"/>
              </a:spcAft>
              <a:buFontTx/>
              <a:buChar char="-"/>
            </a:pPr>
            <a:r>
              <a:rPr lang="cs-CZ" dirty="0"/>
              <a:t>ITS a digitalizace železniční dopravy</a:t>
            </a:r>
          </a:p>
          <a:p>
            <a:pPr marL="623888" indent="-515938">
              <a:spcAft>
                <a:spcPts val="400"/>
              </a:spcAft>
              <a:buFontTx/>
              <a:buChar char="-"/>
            </a:pPr>
            <a:r>
              <a:rPr lang="cs-CZ" dirty="0"/>
              <a:t>Infrastruktura pro aktivní mobilitu a bezpečnost silniční dopravy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69281" y="815678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 24  mld. Kč</a:t>
            </a:r>
          </a:p>
        </p:txBody>
      </p:sp>
    </p:spTree>
    <p:extLst>
      <p:ext uri="{BB962C8B-B14F-4D97-AF65-F5344CB8AC3E}">
        <p14:creationId xmlns:p14="http://schemas.microsoft.com/office/powerpoint/2010/main" val="32478458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Architektura komponenty 2.1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3" y="1248032"/>
            <a:ext cx="858821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DÍLČÍ REFORMY A AKTIVITY</a:t>
            </a:r>
            <a:r>
              <a:rPr lang="cs-CZ" dirty="0"/>
              <a:t>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/>
              <a:t>Reforma č. 1: Vytváření alternativ k energeticky a prostorově náročné silniční dopravě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/>
              <a:t>Investice č. 1: Aplikace moderních technologií na železniční infrastruktuře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/>
              <a:t>Investice č. 2: Elektrizace železnic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l-PL" dirty="0"/>
              <a:t>Investice č. 3: Podpora železniční infrastruktury</a:t>
            </a:r>
            <a:endParaRPr lang="cs-CZ" dirty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/>
              <a:t>Investice č. 4: Bezpečnost silniční a železniční dopravy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8612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Reforma č.1 Vytváření alternativ k energeticky a prostorově náročné silniční dopravě</a:t>
            </a:r>
            <a:br>
              <a:rPr lang="cs-CZ" dirty="0"/>
            </a:b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57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reformy</a:t>
            </a:r>
            <a:endParaRPr lang="cs-CZ" dirty="0"/>
          </a:p>
          <a:p>
            <a:pPr marL="623888" indent="-515938">
              <a:spcBef>
                <a:spcPts val="600"/>
              </a:spcBef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Podpora většího využívání energeticky úspornějších druhů dopravy v případě pravidelných a silných přepravních proudů	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MILNÍKY:</a:t>
            </a:r>
            <a:endParaRPr lang="cs-CZ" dirty="0"/>
          </a:p>
          <a:p>
            <a:pPr marL="623888" indent="-515938">
              <a:spcAft>
                <a:spcPts val="400"/>
              </a:spcAft>
              <a:buFontTx/>
              <a:buChar char="-"/>
            </a:pPr>
            <a:r>
              <a:rPr lang="cs-CZ" dirty="0"/>
              <a:t>Schválení plánů udržitelné městské mobility ve městech nad 40 000 obyv.</a:t>
            </a:r>
          </a:p>
          <a:p>
            <a:pPr marL="623888" indent="-515938">
              <a:spcAft>
                <a:spcPts val="400"/>
              </a:spcAft>
              <a:buFontTx/>
              <a:buChar char="-"/>
            </a:pPr>
            <a:r>
              <a:rPr lang="cs-CZ" dirty="0"/>
              <a:t>Schválení vládou a vstup nové koncepce nákladní dopravy v platnost</a:t>
            </a:r>
          </a:p>
          <a:p>
            <a:pPr marL="623888" indent="-515938">
              <a:spcAft>
                <a:spcPts val="400"/>
              </a:spcAft>
              <a:buFontTx/>
              <a:buChar char="-"/>
            </a:pPr>
            <a:r>
              <a:rPr lang="cs-CZ" dirty="0"/>
              <a:t>Schválení plánů dopravní obslužnosti všemi provozovateli veřejné dopravy</a:t>
            </a:r>
          </a:p>
          <a:p>
            <a:pPr marL="107950">
              <a:spcAft>
                <a:spcPts val="400"/>
              </a:spcAft>
            </a:pPr>
            <a:r>
              <a:rPr lang="cs-CZ" b="1" dirty="0"/>
              <a:t>CÍLE: </a:t>
            </a:r>
            <a:r>
              <a:rPr lang="cs-CZ" dirty="0"/>
              <a:t>Dosažení většího modálního podílu veřejné dopravy /cyklistické dopravy  ve městech s více než 250 000 a 75 000 obyv.</a:t>
            </a: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ZAPOJENÉ SUBJEKTY: </a:t>
            </a:r>
            <a:r>
              <a:rPr lang="cs-CZ" dirty="0"/>
              <a:t>Ministerstvo dopravy, statutární města, kraje</a:t>
            </a:r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095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Investice č.1 Aplikace moderních technologií na železniční infrastruktuře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endParaRPr lang="cs-CZ" dirty="0"/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Digitalizací železniční dopravy přispět ke zvýšení bezpečnosti provozu, optimalizaci kapacity infrastruktury a zajistit mezinárodní interoperabilitu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</a:pPr>
            <a:r>
              <a:rPr lang="cs-CZ" b="1" dirty="0"/>
              <a:t>Indikátory-cíle: </a:t>
            </a:r>
            <a:r>
              <a:rPr lang="cs-CZ" dirty="0"/>
              <a:t>Počet dokončených projektů ze souboru projektů zahrnujícího 41 km tratí pokrytých GSM-R, 20 nově instalovaných nebo spolehlivěji napájených základnových stanic (BTS) a zavedení nových technologií a zařízení pro řízení železničního provozu. 	</a:t>
            </a: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Správa železnic, </a:t>
            </a:r>
            <a:r>
              <a:rPr lang="cs-CZ" dirty="0" err="1"/>
              <a:t>s.o</a:t>
            </a:r>
            <a:r>
              <a:rPr lang="cs-CZ" dirty="0"/>
              <a:t>.</a:t>
            </a:r>
          </a:p>
          <a:p>
            <a:pPr marL="108000">
              <a:spcAft>
                <a:spcPts val="400"/>
              </a:spcAft>
            </a:pPr>
            <a:r>
              <a:rPr lang="cs-CZ" b="1" dirty="0"/>
              <a:t>ZPŮSOB FINANCOVÁNÍ / UZNATELNÉ VÝDAJE: </a:t>
            </a:r>
            <a:r>
              <a:rPr lang="cs-CZ" dirty="0"/>
              <a:t>Financování z rozpočtu SFDI, výdaje na realizaci projektů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32753" y="915690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0,955 mld. Kč</a:t>
            </a:r>
          </a:p>
        </p:txBody>
      </p:sp>
    </p:spTree>
    <p:extLst>
      <p:ext uri="{BB962C8B-B14F-4D97-AF65-F5344CB8AC3E}">
        <p14:creationId xmlns:p14="http://schemas.microsoft.com/office/powerpoint/2010/main" val="10522239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Investice č.2 Elektrizace železnic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endParaRPr lang="cs-CZ" dirty="0"/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Zvyšování podílu energie pro dopravu, která nepochází z fosilních zdrojů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</a:pPr>
            <a:r>
              <a:rPr lang="cs-CZ" b="1" dirty="0"/>
              <a:t>Indikátory-cíle: </a:t>
            </a:r>
            <a:r>
              <a:rPr lang="cs-CZ" dirty="0"/>
              <a:t>Počet dokončených projektů ze souboru projektů zahrnujícího </a:t>
            </a:r>
            <a:br>
              <a:rPr lang="cs-CZ" dirty="0"/>
            </a:br>
            <a:r>
              <a:rPr lang="cs-CZ" dirty="0"/>
              <a:t>39,7 km elektrifikovaných tratí a 4 trakční napájecí stanice se zvýšeným výkonem nebo nově vybudované.	</a:t>
            </a: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Správa železnic, </a:t>
            </a:r>
            <a:r>
              <a:rPr lang="cs-CZ" dirty="0" err="1"/>
              <a:t>s.o</a:t>
            </a:r>
            <a:r>
              <a:rPr lang="cs-CZ" dirty="0"/>
              <a:t>.</a:t>
            </a:r>
          </a:p>
          <a:p>
            <a:pPr marL="108000">
              <a:spcAft>
                <a:spcPts val="400"/>
              </a:spcAft>
            </a:pPr>
            <a:r>
              <a:rPr lang="cs-CZ" b="1" dirty="0"/>
              <a:t>ZPŮSOB FINANCOVÁNÍ / UZNATELNÉ VÝDAJE: </a:t>
            </a:r>
            <a:r>
              <a:rPr lang="cs-CZ" dirty="0"/>
              <a:t>Financování z rozpočtu SFDI, výdaje na realizaci projektů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32753" y="915690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6,716 mld. Kč</a:t>
            </a:r>
          </a:p>
        </p:txBody>
      </p:sp>
    </p:spTree>
    <p:extLst>
      <p:ext uri="{BB962C8B-B14F-4D97-AF65-F5344CB8AC3E}">
        <p14:creationId xmlns:p14="http://schemas.microsoft.com/office/powerpoint/2010/main" val="2934550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Investice č.3 Podpora železniční infrastruktury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endParaRPr lang="cs-CZ" dirty="0"/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Přispět ke zvýšení podílu železniční dopravy v nákladní dopravě a osobní dopravě a energetických úspor staničních budov</a:t>
            </a:r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Indikátory-cíle: </a:t>
            </a:r>
            <a:r>
              <a:rPr lang="cs-CZ" dirty="0"/>
              <a:t>Počet dokončených projektů ze souboru projektů zahrnujícího </a:t>
            </a:r>
            <a:br>
              <a:rPr lang="cs-CZ" dirty="0"/>
            </a:br>
            <a:r>
              <a:rPr lang="cs-CZ" dirty="0"/>
              <a:t>121,88 km modernizovaných tratí, devět modernizovaných železničních stanic s rekonstruovanou tratí a bezpečně a bezbariérově přístupnými nástupišti a 35 staničních budov se sníženou energetickou náročností	</a:t>
            </a: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Správa železnic, </a:t>
            </a:r>
            <a:r>
              <a:rPr lang="cs-CZ" dirty="0" err="1"/>
              <a:t>s.o</a:t>
            </a:r>
            <a:r>
              <a:rPr lang="cs-CZ" dirty="0"/>
              <a:t>.</a:t>
            </a:r>
          </a:p>
          <a:p>
            <a:pPr marL="108000">
              <a:spcAft>
                <a:spcPts val="400"/>
              </a:spcAft>
            </a:pPr>
            <a:r>
              <a:rPr lang="cs-CZ" b="1" dirty="0"/>
              <a:t>ZPŮSOB FINANCOVÁNÍ / UZNATELNÉ VÝDAJE: </a:t>
            </a:r>
            <a:r>
              <a:rPr lang="cs-CZ" dirty="0"/>
              <a:t>Financování z rozpočtu SFDI, výdaje na realizaci projektů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32753" y="915690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11,552  mld. Kč</a:t>
            </a:r>
          </a:p>
        </p:txBody>
      </p:sp>
    </p:spTree>
    <p:extLst>
      <p:ext uri="{BB962C8B-B14F-4D97-AF65-F5344CB8AC3E}">
        <p14:creationId xmlns:p14="http://schemas.microsoft.com/office/powerpoint/2010/main" val="31134870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Investice č.4 Bezpečnost silniční </a:t>
            </a:r>
            <a:br>
              <a:rPr lang="cs-CZ" dirty="0"/>
            </a:br>
            <a:r>
              <a:rPr lang="cs-CZ" dirty="0"/>
              <a:t>a železniční dopravy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054252"/>
            <a:ext cx="8229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endParaRPr lang="cs-CZ" dirty="0"/>
          </a:p>
          <a:p>
            <a:endParaRPr lang="cs-CZ" sz="1100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Přispět ke zvýšení bezpečnosti dopravy opatřeními na železničních přejezdech a zlepšením stavu mostů a tunelů, snižovat podíl cest IAD a zvýšit bezpečnost zranitelných účastníků silničního provozu (pěší, cyklistika)</a:t>
            </a:r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Indikátory-cíle: </a:t>
            </a:r>
            <a:r>
              <a:rPr lang="cs-CZ" dirty="0"/>
              <a:t>Počet přejezdů se zvýšenou bezpečností (291)</a:t>
            </a:r>
          </a:p>
          <a:p>
            <a:pPr marL="623888" indent="-515938">
              <a:spcAft>
                <a:spcPts val="400"/>
              </a:spcAft>
              <a:buNone/>
            </a:pPr>
            <a:r>
              <a:rPr lang="cs-CZ" dirty="0"/>
              <a:t>	Délka vybudovaných cyklostezek, chodníků a bezbariérových tras (85 km)</a:t>
            </a:r>
          </a:p>
          <a:p>
            <a:pPr marL="623888" indent="-515938">
              <a:spcAft>
                <a:spcPts val="400"/>
              </a:spcAft>
            </a:pPr>
            <a:r>
              <a:rPr lang="cs-CZ" dirty="0"/>
              <a:t>	 Počet modernizovaných železničních umělých struktur (8 mostů/tunelů) </a:t>
            </a:r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Správa železnic, </a:t>
            </a:r>
            <a:r>
              <a:rPr lang="cs-CZ" dirty="0" err="1"/>
              <a:t>s.o</a:t>
            </a:r>
            <a:r>
              <a:rPr lang="cs-CZ" dirty="0"/>
              <a:t>., SFDI (příspěvky pro kraje a obce)</a:t>
            </a:r>
          </a:p>
          <a:p>
            <a:pPr marL="108000">
              <a:spcAft>
                <a:spcPts val="400"/>
              </a:spcAft>
            </a:pPr>
            <a:r>
              <a:rPr lang="cs-CZ" b="1" dirty="0"/>
              <a:t>ZPŮSOB FINANCOVÁNÍ / UZNATELNÉ VÝDAJE: </a:t>
            </a:r>
            <a:r>
              <a:rPr lang="cs-CZ" dirty="0"/>
              <a:t>Financování z rozpočtu SFDI / výdaje na realizaci projektů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32753" y="294852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4,777  mld. Kč</a:t>
            </a:r>
          </a:p>
        </p:txBody>
      </p:sp>
    </p:spTree>
    <p:extLst>
      <p:ext uri="{BB962C8B-B14F-4D97-AF65-F5344CB8AC3E}">
        <p14:creationId xmlns:p14="http://schemas.microsoft.com/office/powerpoint/2010/main" val="18284953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/>
              <a:t>Implementace komponenty 2.1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r>
              <a:rPr lang="cs-CZ" dirty="0"/>
              <a:t>Podpora v rámci komponenty 2.1 bude svázána s financováním prostřednictvím Státního fondu dopravní infrastruktury (SFDI).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HARMONOGRAM (včetně plánu výzev): </a:t>
            </a:r>
          </a:p>
          <a:p>
            <a:r>
              <a:rPr lang="cs-CZ" dirty="0"/>
              <a:t>MD jakožto VK 2.1 aktuálně předpokládá vyhlášení dvou samostatných průběžných výzev v 1Q 2022. Tyto výzvy budou zacíleny vždy na konkrétního příjemce (SŽ, SFDI) a budou souhrnně pokrývat veškeré dostupné aktivity pro daného příjemce. Výzvy by měly být otevřeny až do konce roku 2023.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7173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784559"/>
            <a:ext cx="8418512" cy="1728315"/>
          </a:xfrm>
        </p:spPr>
        <p:txBody>
          <a:bodyPr/>
          <a:lstStyle/>
          <a:p>
            <a:r>
              <a:rPr lang="cs-CZ" sz="2600" dirty="0"/>
              <a:t>Komponenta 2.2.</a:t>
            </a:r>
          </a:p>
          <a:p>
            <a:r>
              <a:rPr lang="cs-CZ" sz="2600" dirty="0" err="1"/>
              <a:t>Subkomponenty</a:t>
            </a:r>
            <a:r>
              <a:rPr lang="cs-CZ" sz="2600" dirty="0"/>
              <a:t> 2.2.1 a 2.2.2 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450163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</a:t>
            </a:r>
            <a:r>
              <a:rPr lang="cs-CZ" dirty="0" err="1"/>
              <a:t>subkomponenty</a:t>
            </a:r>
            <a:r>
              <a:rPr lang="cs-CZ" dirty="0"/>
              <a:t> - Snížení energetické náročnosti budov ve vlastnictví organizačních složek státu (2.2.1)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184532"/>
            <a:ext cx="8229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 </a:t>
            </a:r>
            <a:r>
              <a:rPr lang="cs-CZ" dirty="0"/>
              <a:t>Renovace budov ve vlastnictví organizačních složek státu vedoucích ke snížení jejich energetické náročnosti </a:t>
            </a:r>
            <a:endParaRPr lang="cs-CZ" b="1" dirty="0">
              <a:solidFill>
                <a:schemeClr val="accent1"/>
              </a:solidFill>
            </a:endParaRP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</a:t>
            </a:r>
            <a:r>
              <a:rPr lang="cs-CZ" dirty="0"/>
              <a:t>Úspory energie ve výši 216 TJ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Organizační složky státu</a:t>
            </a:r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69281" y="895336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3,5 mld. Kč</a:t>
            </a:r>
          </a:p>
        </p:txBody>
      </p:sp>
    </p:spTree>
    <p:extLst>
      <p:ext uri="{BB962C8B-B14F-4D97-AF65-F5344CB8AC3E}">
        <p14:creationId xmlns:p14="http://schemas.microsoft.com/office/powerpoint/2010/main" val="191284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724" y="882272"/>
            <a:ext cx="8229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dirty="0">
                <a:solidFill>
                  <a:schemeClr val="accent4"/>
                </a:solidFill>
              </a:rPr>
              <a:t>Investice 1.1.3 Digitální služby pro koncové uživatele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 7:</a:t>
            </a:r>
            <a:r>
              <a:rPr lang="cs-CZ" sz="1600" dirty="0"/>
              <a:t> </a:t>
            </a:r>
            <a:r>
              <a:rPr lang="cs-CZ" sz="1600" b="1" dirty="0"/>
              <a:t>Úplné fungování jednotné digitální brány v Q4 2022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 8:</a:t>
            </a:r>
            <a:r>
              <a:rPr lang="cs-CZ" sz="1600" dirty="0"/>
              <a:t> </a:t>
            </a:r>
            <a:r>
              <a:rPr lang="cs-CZ" sz="1600" b="1" dirty="0"/>
              <a:t>Propojení systému Neschopenka s krajskými hygienickými stanicemi a projektem Chytrá karanténa </a:t>
            </a:r>
            <a:r>
              <a:rPr lang="cs-CZ" sz="1600" dirty="0"/>
              <a:t>vytvořeným v rámci boje proti onemocnění COVID-19 v populaci a dokončení vývoje tří informačních systémů v </a:t>
            </a:r>
            <a:r>
              <a:rPr lang="cs-CZ" sz="1600" b="1" dirty="0"/>
              <a:t>Q4 2023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 9:</a:t>
            </a:r>
            <a:r>
              <a:rPr lang="cs-CZ" sz="1600" dirty="0"/>
              <a:t> </a:t>
            </a:r>
            <a:r>
              <a:rPr lang="cs-CZ" sz="1600" b="1" dirty="0"/>
              <a:t>Plný provoz čtyř informačních systémů v Q4 2025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Cíl 10:</a:t>
            </a:r>
            <a:r>
              <a:rPr lang="cs-CZ" sz="1600" dirty="0"/>
              <a:t> Dokončení vyjmenovaných projektů, které povede k </a:t>
            </a:r>
            <a:r>
              <a:rPr lang="cs-CZ" sz="1600" b="1" dirty="0"/>
              <a:t>zvýšení počtu vyplněných formulářů zaslaných fyzickými a právnickými osobami státním orgánům digitálně</a:t>
            </a:r>
            <a:r>
              <a:rPr lang="cs-CZ" sz="1600" dirty="0"/>
              <a:t> (prostřednictvím portálů nebo digitálních schránek) v </a:t>
            </a:r>
            <a:r>
              <a:rPr lang="cs-CZ" sz="1600" b="1" dirty="0"/>
              <a:t>Q1 2026</a:t>
            </a:r>
            <a:endParaRPr lang="cs-CZ" sz="1600" dirty="0"/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b="1" dirty="0"/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26600" y="208574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Architektura komponenty 1.1 – Digitální služby občanům a firmám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475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</a:t>
            </a:r>
            <a:r>
              <a:rPr lang="cs-CZ" dirty="0" err="1"/>
              <a:t>subkomponenty</a:t>
            </a:r>
            <a:r>
              <a:rPr lang="cs-CZ" dirty="0"/>
              <a:t> - Snížení energetické náročnosti budov ve vlastnictví organizačních složek státu (2.2.1)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NÁKLADY: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Dotace do výše až 100 %;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Zlepšení tepelně technických vlastností obvodových konstrukcí budovy;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Výměna zdroje pro vytápění, chlazení nebo přípravu teplé vody;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Zavádění energetického managementu;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Ostatní opatření vedoucí ke snížení energetické náročnosti budovy. </a:t>
            </a:r>
          </a:p>
          <a:p>
            <a:pPr marL="108000" indent="0">
              <a:spcAft>
                <a:spcPts val="400"/>
              </a:spcAft>
              <a:buNone/>
            </a:pPr>
            <a:endParaRPr lang="cs-CZ" dirty="0"/>
          </a:p>
          <a:p>
            <a:endParaRPr lang="cs-CZ" b="1" dirty="0"/>
          </a:p>
          <a:p>
            <a:r>
              <a:rPr lang="cs-CZ" b="1" dirty="0"/>
              <a:t>POPIS DÍLČÍCH PROGRAMŮ / AKTIVIT</a:t>
            </a:r>
            <a:r>
              <a:rPr lang="cs-CZ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Nejsou stanoveny s ohledem na typ </a:t>
            </a:r>
            <a:r>
              <a:rPr lang="cs-CZ" dirty="0" err="1"/>
              <a:t>subkomponenty</a:t>
            </a:r>
            <a:r>
              <a:rPr lang="cs-CZ" dirty="0"/>
              <a:t>.</a:t>
            </a:r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4532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</a:t>
            </a:r>
            <a:r>
              <a:rPr lang="cs-CZ" dirty="0" err="1"/>
              <a:t>subkomponenty</a:t>
            </a:r>
            <a:r>
              <a:rPr lang="cs-CZ" dirty="0"/>
              <a:t> - Snížení energetické náročnosti budov ve vlastnictví organizačních složek státu (2.2.1)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 Není.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Počet plánovaných výzev: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Plán zveřejnění výzvy: 15. října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Plán zahájení příjmu žádostí: 1. ledna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Plánované ukončení příjmu žádostí: 30. června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5536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</a:t>
            </a:r>
            <a:r>
              <a:rPr lang="cs-CZ" dirty="0" err="1"/>
              <a:t>subkomponenty</a:t>
            </a:r>
            <a:r>
              <a:rPr lang="cs-CZ" dirty="0"/>
              <a:t> - Snížení energetické náročnosti systémů veřejného osvětlení (2.2.2)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CÍL: </a:t>
            </a:r>
            <a:r>
              <a:rPr lang="cs-CZ" dirty="0"/>
              <a:t>Rekonstrukce soustav veřejného osvětlení vedoucích ke snížení energetické náročnosti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b="1" dirty="0"/>
          </a:p>
          <a:p>
            <a:pPr marL="623888" indent="-515938">
              <a:spcAft>
                <a:spcPts val="400"/>
              </a:spcAft>
              <a:buNone/>
            </a:pPr>
            <a:r>
              <a:rPr lang="cs-CZ" b="1" dirty="0"/>
              <a:t>INDIKÁTORY: </a:t>
            </a:r>
            <a:r>
              <a:rPr lang="cs-CZ" dirty="0"/>
              <a:t>Úspory energie ve výši 286 TJ</a:t>
            </a:r>
          </a:p>
          <a:p>
            <a:pPr marL="623888" indent="-515938">
              <a:spcAft>
                <a:spcPts val="400"/>
              </a:spcAft>
              <a:buNone/>
            </a:pPr>
            <a:endParaRPr lang="cs-CZ" u="sng" dirty="0"/>
          </a:p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PODPOROVANÉ SUBJEKTY: Obce a společnosti vlastněné ze 100 % obcí</a:t>
            </a:r>
            <a:endParaRPr lang="cs-CZ" dirty="0"/>
          </a:p>
          <a:p>
            <a:pPr marL="108000" indent="0">
              <a:spcAft>
                <a:spcPts val="400"/>
              </a:spcAft>
              <a:buNone/>
            </a:pPr>
            <a:endParaRPr lang="cs-CZ" b="1" dirty="0">
              <a:solidFill>
                <a:srgbClr val="428D96"/>
              </a:solidFill>
            </a:endParaRP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69281" y="771442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2,5 mld. Kč</a:t>
            </a:r>
          </a:p>
        </p:txBody>
      </p:sp>
    </p:spTree>
    <p:extLst>
      <p:ext uri="{BB962C8B-B14F-4D97-AF65-F5344CB8AC3E}">
        <p14:creationId xmlns:p14="http://schemas.microsoft.com/office/powerpoint/2010/main" val="7980207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</a:t>
            </a:r>
            <a:r>
              <a:rPr lang="cs-CZ" dirty="0" err="1"/>
              <a:t>subkomponenty</a:t>
            </a:r>
            <a:r>
              <a:rPr lang="cs-CZ" dirty="0"/>
              <a:t> - Snížení energetické náročnosti systémů veřejného osvětlení (2.2.2)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457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NÁKLADY: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Výše dotace je 30 Kč na 1 ušetřenou kWh elektrické energie ročně;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Max. výše dotace: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4 mil. Kč </a:t>
            </a:r>
            <a:r>
              <a:rPr lang="cs-CZ" dirty="0"/>
              <a:t>pro obce do 10 000 obyvatel včetně;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10 mil. Kč </a:t>
            </a:r>
            <a:r>
              <a:rPr lang="cs-CZ" dirty="0"/>
              <a:t>pro obce nad 10 000 obyvatel.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Uznatelné náklady: svítidla, výložníky, nástavce, stožáry vč. základů, svorkovnice, kabeláž mezi svítidlem a svorkovnicí, rozvaděč vč. </a:t>
            </a:r>
            <a:r>
              <a:rPr lang="cs-CZ" dirty="0" err="1"/>
              <a:t>elektrovýzbroje</a:t>
            </a:r>
            <a:r>
              <a:rPr lang="cs-CZ" dirty="0"/>
              <a:t>, prvky „</a:t>
            </a:r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lighting</a:t>
            </a:r>
            <a:r>
              <a:rPr lang="cs-CZ" dirty="0"/>
              <a:t>“ a „</a:t>
            </a:r>
            <a:r>
              <a:rPr lang="cs-CZ" dirty="0" err="1"/>
              <a:t>smart</a:t>
            </a:r>
            <a:r>
              <a:rPr lang="cs-CZ" dirty="0"/>
              <a:t> city“ vč. EV </a:t>
            </a:r>
            <a:r>
              <a:rPr lang="cs-CZ" dirty="0" err="1"/>
              <a:t>ready</a:t>
            </a:r>
            <a:r>
              <a:rPr lang="cs-CZ" dirty="0"/>
              <a:t>, výdaje na práci, výdaje na seřízení řídících prvků, TDI, revize elektro, výdaje na soubor stanovených technických dokumentů. </a:t>
            </a:r>
          </a:p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Nejsou stanoveny s ohledem na typ </a:t>
            </a:r>
            <a:r>
              <a:rPr lang="cs-CZ" dirty="0" err="1"/>
              <a:t>subkomponenty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2799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Architektura </a:t>
            </a:r>
            <a:r>
              <a:rPr lang="cs-CZ" dirty="0" err="1"/>
              <a:t>subkomponenty</a:t>
            </a:r>
            <a:r>
              <a:rPr lang="cs-CZ" dirty="0"/>
              <a:t> - Snížení energetické náročnosti systémů veřejného osvětlení (2.2.2)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724" y="1248032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 Není.</a:t>
            </a:r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Počet plánovaných výzev: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Výzva č. 1, alokace 1700 mil. Kč + 25 mil. Kč pro EV </a:t>
            </a:r>
            <a:r>
              <a:rPr lang="cs-CZ" b="1" dirty="0" err="1"/>
              <a:t>ready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Plán zveřejnění výzvy : 15. října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Plán zahájení příjmu žádostí: 1. ledna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Plánované ukončení příjmu žádostí: 30. června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Výzva č. 2, alokace 800 mil. Kč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Plán zveřejnění výzvy : 1. října 2023 (nebo dle vyhodnocení výzvy č.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Plán zahájení příjmu žádostí: 1. ledna 2024 (nebo dle vyhodnocení výzvy č.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Plánované ukončení příjmu žádostí: 30. června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0195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003853"/>
            <a:ext cx="8418512" cy="2509022"/>
          </a:xfrm>
        </p:spPr>
        <p:txBody>
          <a:bodyPr/>
          <a:lstStyle/>
          <a:p>
            <a:r>
              <a:rPr lang="cs-CZ" sz="2600" dirty="0"/>
              <a:t>Komponenta </a:t>
            </a:r>
            <a:r>
              <a:rPr lang="cs-CZ" dirty="0"/>
              <a:t>2.2 Snižování spotřeby energie ve veřejném sektoru</a:t>
            </a:r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013429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2.2.3: Realizace opatření ke snížení energetické náročnosti budov ve vlastnictví veřejných subjektů </a:t>
            </a:r>
            <a:br>
              <a:rPr lang="cs-CZ" dirty="0"/>
            </a:b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9970" y="1768858"/>
            <a:ext cx="7555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pPr algn="just"/>
            <a:endParaRPr lang="cs-CZ" b="1" dirty="0"/>
          </a:p>
          <a:p>
            <a:pPr marL="444500" indent="-444500" algn="just"/>
            <a:r>
              <a:rPr lang="cs-CZ" b="1" dirty="0"/>
              <a:t>CÍL: </a:t>
            </a:r>
            <a:r>
              <a:rPr lang="cs-CZ" dirty="0"/>
              <a:t>Motivovat</a:t>
            </a:r>
            <a:r>
              <a:rPr lang="en-GB" dirty="0"/>
              <a:t> </a:t>
            </a:r>
            <a:r>
              <a:rPr lang="cs-CZ" dirty="0"/>
              <a:t>vlastníky</a:t>
            </a:r>
            <a:r>
              <a:rPr lang="en-GB" dirty="0"/>
              <a:t> </a:t>
            </a:r>
            <a:r>
              <a:rPr lang="cs-CZ" dirty="0"/>
              <a:t>veřejných</a:t>
            </a:r>
            <a:r>
              <a:rPr lang="en-GB" dirty="0"/>
              <a:t> </a:t>
            </a:r>
            <a:r>
              <a:rPr lang="cs-CZ" dirty="0"/>
              <a:t>budov</a:t>
            </a:r>
            <a:r>
              <a:rPr lang="en-GB" dirty="0"/>
              <a:t> k </a:t>
            </a:r>
            <a:r>
              <a:rPr lang="cs-CZ" dirty="0"/>
              <a:t>provedení</a:t>
            </a:r>
            <a:r>
              <a:rPr lang="en-GB" dirty="0"/>
              <a:t> co </a:t>
            </a:r>
            <a:r>
              <a:rPr lang="cs-CZ" dirty="0"/>
              <a:t>nejkvalitnější</a:t>
            </a:r>
            <a:r>
              <a:rPr lang="en-GB" dirty="0"/>
              <a:t> </a:t>
            </a:r>
            <a:r>
              <a:rPr lang="cs-CZ" dirty="0"/>
              <a:t>energeticky</a:t>
            </a:r>
            <a:r>
              <a:rPr lang="en-GB" dirty="0"/>
              <a:t> </a:t>
            </a:r>
            <a:r>
              <a:rPr lang="cs-CZ" dirty="0"/>
              <a:t>úsporné</a:t>
            </a:r>
            <a:r>
              <a:rPr lang="en-GB" dirty="0"/>
              <a:t> </a:t>
            </a:r>
            <a:r>
              <a:rPr lang="cs-CZ" dirty="0"/>
              <a:t>renovace. Preferovány</a:t>
            </a:r>
            <a:r>
              <a:rPr lang="en-GB" dirty="0"/>
              <a:t> </a:t>
            </a:r>
            <a:r>
              <a:rPr lang="cs-CZ" dirty="0"/>
              <a:t>budou</a:t>
            </a:r>
            <a:r>
              <a:rPr lang="en-GB" dirty="0"/>
              <a:t> </a:t>
            </a:r>
            <a:r>
              <a:rPr lang="cs-CZ" dirty="0"/>
              <a:t>komplexní</a:t>
            </a:r>
            <a:r>
              <a:rPr lang="en-GB" dirty="0"/>
              <a:t> </a:t>
            </a:r>
            <a:r>
              <a:rPr lang="cs-CZ" dirty="0"/>
              <a:t>renovace</a:t>
            </a:r>
            <a:r>
              <a:rPr lang="en-GB" dirty="0"/>
              <a:t>, ale </a:t>
            </a:r>
            <a:r>
              <a:rPr lang="cs-CZ" dirty="0"/>
              <a:t>podpora</a:t>
            </a:r>
            <a:r>
              <a:rPr lang="en-GB" dirty="0"/>
              <a:t> </a:t>
            </a:r>
            <a:r>
              <a:rPr lang="cs-CZ" dirty="0"/>
              <a:t>bude</a:t>
            </a:r>
            <a:r>
              <a:rPr lang="en-GB" dirty="0"/>
              <a:t> </a:t>
            </a:r>
            <a:r>
              <a:rPr lang="cs-CZ" dirty="0"/>
              <a:t>umožněna</a:t>
            </a:r>
            <a:r>
              <a:rPr lang="en-GB" dirty="0"/>
              <a:t> </a:t>
            </a:r>
            <a:r>
              <a:rPr lang="cs-CZ" dirty="0"/>
              <a:t>i</a:t>
            </a:r>
            <a:r>
              <a:rPr lang="en-GB" dirty="0"/>
              <a:t> </a:t>
            </a:r>
            <a:r>
              <a:rPr lang="cs-CZ" dirty="0"/>
              <a:t>dílčím</a:t>
            </a:r>
            <a:r>
              <a:rPr lang="en-GB" dirty="0"/>
              <a:t> </a:t>
            </a:r>
            <a:r>
              <a:rPr lang="cs-CZ" dirty="0"/>
              <a:t>opatřením</a:t>
            </a:r>
            <a:r>
              <a:rPr lang="en-GB" dirty="0"/>
              <a:t> tam, </a:t>
            </a:r>
            <a:r>
              <a:rPr lang="cs-CZ" dirty="0"/>
              <a:t>které</a:t>
            </a:r>
            <a:r>
              <a:rPr lang="en-GB" dirty="0"/>
              <a:t> </a:t>
            </a:r>
            <a:r>
              <a:rPr lang="cs-CZ" dirty="0"/>
              <a:t>nezablokují</a:t>
            </a:r>
            <a:r>
              <a:rPr lang="en-GB" dirty="0"/>
              <a:t> </a:t>
            </a:r>
            <a:r>
              <a:rPr lang="cs-CZ" dirty="0"/>
              <a:t>další</a:t>
            </a:r>
            <a:r>
              <a:rPr lang="en-GB" dirty="0"/>
              <a:t> </a:t>
            </a:r>
            <a:r>
              <a:rPr lang="cs-CZ" dirty="0"/>
              <a:t>postup</a:t>
            </a:r>
            <a:r>
              <a:rPr lang="en-GB" dirty="0"/>
              <a:t> </a:t>
            </a:r>
            <a:r>
              <a:rPr lang="cs-CZ" dirty="0"/>
              <a:t>renovace</a:t>
            </a:r>
            <a:r>
              <a:rPr lang="en-GB" dirty="0"/>
              <a:t>, </a:t>
            </a:r>
            <a:r>
              <a:rPr lang="cs-CZ" dirty="0"/>
              <a:t>nebo</a:t>
            </a:r>
            <a:r>
              <a:rPr lang="en-GB" dirty="0"/>
              <a:t> </a:t>
            </a:r>
            <a:r>
              <a:rPr lang="cs-CZ" dirty="0"/>
              <a:t>jejich</a:t>
            </a:r>
            <a:r>
              <a:rPr lang="en-GB" dirty="0"/>
              <a:t> </a:t>
            </a:r>
            <a:r>
              <a:rPr lang="cs-CZ" dirty="0"/>
              <a:t>přínos</a:t>
            </a:r>
            <a:r>
              <a:rPr lang="en-GB" dirty="0"/>
              <a:t> </a:t>
            </a:r>
            <a:r>
              <a:rPr lang="cs-CZ" dirty="0"/>
              <a:t>nezávisí</a:t>
            </a:r>
            <a:r>
              <a:rPr lang="en-GB" dirty="0"/>
              <a:t> </a:t>
            </a:r>
            <a:r>
              <a:rPr lang="cs-CZ" dirty="0"/>
              <a:t>na</a:t>
            </a:r>
            <a:r>
              <a:rPr lang="en-GB" dirty="0"/>
              <a:t> </a:t>
            </a:r>
            <a:r>
              <a:rPr lang="cs-CZ" dirty="0"/>
              <a:t>realizaci</a:t>
            </a:r>
            <a:r>
              <a:rPr lang="en-GB" dirty="0"/>
              <a:t> </a:t>
            </a:r>
            <a:r>
              <a:rPr lang="cs-CZ" dirty="0"/>
              <a:t>jiných</a:t>
            </a:r>
            <a:r>
              <a:rPr lang="en-GB" dirty="0"/>
              <a:t> </a:t>
            </a:r>
            <a:r>
              <a:rPr lang="cs-CZ" dirty="0"/>
              <a:t>opatření</a:t>
            </a:r>
            <a:r>
              <a:rPr lang="en-GB" dirty="0"/>
              <a:t>. </a:t>
            </a:r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5740773" y="631012"/>
            <a:ext cx="2194292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  <a:r>
              <a:rPr lang="cs-CZ" b="1" dirty="0"/>
              <a:t>3,285</a:t>
            </a:r>
            <a:r>
              <a:rPr lang="cs-CZ" sz="2000" b="1" cap="all" dirty="0"/>
              <a:t>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v mld. Kč</a:t>
            </a:r>
          </a:p>
        </p:txBody>
      </p:sp>
    </p:spTree>
    <p:extLst>
      <p:ext uri="{BB962C8B-B14F-4D97-AF65-F5344CB8AC3E}">
        <p14:creationId xmlns:p14="http://schemas.microsoft.com/office/powerpoint/2010/main" val="29493619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2744" y="250269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2.2.3: Realizace opatření ke snížení energetické náročnosti budov ve vlastnictví veřejných subjektů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0474" y="803961"/>
            <a:ext cx="8229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5938" algn="just">
              <a:spcAft>
                <a:spcPts val="400"/>
              </a:spcAft>
              <a:buNone/>
            </a:pPr>
            <a:r>
              <a:rPr lang="cs-CZ" sz="1800" b="1" dirty="0"/>
              <a:t>INDIKÁTORY: </a:t>
            </a:r>
          </a:p>
          <a:p>
            <a:pPr marL="393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Snížení konečné spotřeby energie (GJ/rok)</a:t>
            </a:r>
          </a:p>
          <a:p>
            <a:pPr marL="393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Úspora primárné energie z neobnovitelných zdrojů (GJ/rok)</a:t>
            </a:r>
          </a:p>
          <a:p>
            <a:pPr marL="393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Snížení produkce emisí CO2  (t/rok)  </a:t>
            </a:r>
          </a:p>
          <a:p>
            <a:pPr marL="108000" indent="0" algn="just">
              <a:spcAft>
                <a:spcPts val="400"/>
              </a:spcAft>
              <a:buNone/>
            </a:pPr>
            <a:endParaRPr lang="cs-CZ" sz="400" b="1" dirty="0"/>
          </a:p>
          <a:p>
            <a:pPr marL="108000" indent="0" algn="just">
              <a:spcAft>
                <a:spcPts val="400"/>
              </a:spcAft>
              <a:buNone/>
            </a:pPr>
            <a:r>
              <a:rPr lang="cs-CZ" sz="1800" b="1" dirty="0"/>
              <a:t>PODPOROVANÉ SUBJEKTY:</a:t>
            </a:r>
          </a:p>
          <a:p>
            <a:pPr marL="393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Veřejný sektor (obce, města, kraje), církve, neziskové organizace, obchodní společnosti vlastněné 100% veřejným subjektem, školská zařízení apod.  </a:t>
            </a:r>
          </a:p>
          <a:p>
            <a:pPr marL="108000" indent="0" algn="just">
              <a:spcAft>
                <a:spcPts val="400"/>
              </a:spcAft>
              <a:buNone/>
            </a:pPr>
            <a:endParaRPr lang="cs-CZ" sz="300" b="1" dirty="0">
              <a:solidFill>
                <a:srgbClr val="428D96"/>
              </a:solidFill>
            </a:endParaRPr>
          </a:p>
          <a:p>
            <a:pPr marL="108000" indent="0" algn="just">
              <a:spcAft>
                <a:spcPts val="400"/>
              </a:spcAft>
              <a:buNone/>
            </a:pPr>
            <a:r>
              <a:rPr lang="cs-CZ" sz="1800" b="1" dirty="0"/>
              <a:t>ZPŮSOB FINANCOVÁNÍ / UZNATELNÉ VÝDAJE:</a:t>
            </a:r>
            <a:endParaRPr lang="cs-CZ" sz="1800" dirty="0"/>
          </a:p>
          <a:p>
            <a:pPr marL="393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Nevratná dotace. Jedná se o výdaje na stavební práce, dodávky a služby bezprostředně související s předmětem podpory, které přispívají ke splnění cílů příslušného projektu.</a:t>
            </a:r>
          </a:p>
        </p:txBody>
      </p:sp>
    </p:spTree>
    <p:extLst>
      <p:ext uri="{BB962C8B-B14F-4D97-AF65-F5344CB8AC3E}">
        <p14:creationId xmlns:p14="http://schemas.microsoft.com/office/powerpoint/2010/main" val="39661865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204035"/>
            <a:ext cx="8418512" cy="63520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2.2.3: Realizace opatření ke snížení energetické náročnosti budov ve vlastnictví veřejných subjektů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1007042"/>
            <a:ext cx="8229600" cy="340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>
              <a:spcAft>
                <a:spcPts val="400"/>
              </a:spcAft>
            </a:pPr>
            <a:r>
              <a:rPr lang="cs-CZ" sz="1600" b="1" dirty="0"/>
              <a:t>POPIS DÍLČÍCH PROGRAMŮ / AKTIVIT: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Zateplení obvodového pláště budovy;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Výměna a renovace (repase) otvorových výplní; 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Realizace opatření majících prokazatelně vliv na energetickou náročnost budovy nebo zlepšení kvality vnitřního prostředí (např. rekonstrukce a modernizace vnitřního osvětlení, systémy měření a regulace vytápění a větrání, opatření zlepšující prostorovou akustiku, opatření zabraňující letnímu přehřívání); 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Realizace systémů nuceného větrání s rekuperací odpadního tepla;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Realizace systémů využívajících odpadní teplo; 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Výměna zdroje pro vytápění, chlazení nebo přípravu teplé užitkové vody využívajícího fosilní paliva za  tepelné čerpadlo, kotel na biomasu, kondenzační kotel na zemní plyn, KVET;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Instalace fotovoltaického systému; Instalace solárně-termických kolektorů.</a:t>
            </a:r>
          </a:p>
        </p:txBody>
      </p:sp>
    </p:spTree>
    <p:extLst>
      <p:ext uri="{BB962C8B-B14F-4D97-AF65-F5344CB8AC3E}">
        <p14:creationId xmlns:p14="http://schemas.microsoft.com/office/powerpoint/2010/main" val="11527882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261680"/>
            <a:ext cx="8418512" cy="369332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2.2.3: Realizace opatření ke snížení energetické náročnosti budov ve vlastnictví veřejných subjektů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1039310"/>
            <a:ext cx="8229600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sz="1800" b="1" dirty="0"/>
              <a:t>VAZBA NA NÁRODNÍ ZDROJE (finanční i tematická):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Dlouhodobá strategie renovací na podporu renovace vnitrostátního fondu obytných a jiných než obytných budov, veřejných i soukromých;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Vnitrostátní plán České republiky v oblasti energetiky a klimatu.;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Operační program Životní prostředí.</a:t>
            </a:r>
            <a:endParaRPr lang="cs-CZ" sz="1800" dirty="0"/>
          </a:p>
          <a:p>
            <a:endParaRPr lang="cs-CZ" b="1" dirty="0"/>
          </a:p>
          <a:p>
            <a:pPr>
              <a:spcAft>
                <a:spcPts val="400"/>
              </a:spcAft>
            </a:pPr>
            <a:r>
              <a:rPr lang="cs-CZ" sz="1800" b="1" dirty="0"/>
              <a:t>HARMONOGRAM (včetně plánu výzev):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Vyhlašování výzev a předkládání projektů:	</a:t>
            </a:r>
            <a:r>
              <a:rPr lang="cs-CZ" b="1" dirty="0"/>
              <a:t>od 4. Q 2021 do 2. Q 2022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Smluvní závazky investičních záměrů: 	</a:t>
            </a:r>
            <a:r>
              <a:rPr lang="cs-CZ" b="1" dirty="0"/>
              <a:t>do 2. Q 2023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Realizace investičních projektů:  	   	</a:t>
            </a:r>
            <a:r>
              <a:rPr lang="cs-CZ" b="1" dirty="0"/>
              <a:t>do 4. Q 2025</a:t>
            </a:r>
          </a:p>
        </p:txBody>
      </p:sp>
    </p:spTree>
    <p:extLst>
      <p:ext uri="{BB962C8B-B14F-4D97-AF65-F5344CB8AC3E}">
        <p14:creationId xmlns:p14="http://schemas.microsoft.com/office/powerpoint/2010/main" val="78954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8743" y="785414"/>
            <a:ext cx="8229600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dirty="0">
                <a:solidFill>
                  <a:schemeClr val="accent4"/>
                </a:solidFill>
              </a:rPr>
              <a:t>Investice 1.1.4 Rozvoj otevřených dat a veřejného datového fondu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 11:</a:t>
            </a:r>
            <a:r>
              <a:rPr lang="cs-CZ" sz="1600" dirty="0"/>
              <a:t> </a:t>
            </a:r>
            <a:r>
              <a:rPr lang="cs-CZ" sz="1600" b="1" dirty="0"/>
              <a:t>Rozšíření Národního katalogu otevřených dat </a:t>
            </a:r>
            <a:r>
              <a:rPr lang="cs-CZ" sz="1600" dirty="0"/>
              <a:t>s pokročilými funkcemi </a:t>
            </a:r>
            <a:r>
              <a:rPr lang="cs-CZ" sz="1600" b="1" dirty="0"/>
              <a:t>v Q4 2022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Cíl 12:</a:t>
            </a:r>
            <a:r>
              <a:rPr lang="cs-CZ" sz="1600" dirty="0"/>
              <a:t> </a:t>
            </a:r>
            <a:r>
              <a:rPr lang="cs-CZ" sz="1600" b="1" dirty="0"/>
              <a:t>Zvýšení počtu subjektů zveřejňujících otevřená data ve veřejné správě o 77</a:t>
            </a:r>
            <a:r>
              <a:rPr lang="cs-CZ" sz="1600" dirty="0"/>
              <a:t>, které otevřená data zveřejňují v Národním katalogu otevřených dat v </a:t>
            </a:r>
            <a:r>
              <a:rPr lang="cs-CZ" sz="1600" b="1" dirty="0"/>
              <a:t>Q4 2024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b="1" dirty="0"/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cs-CZ" sz="1600" dirty="0">
                <a:solidFill>
                  <a:schemeClr val="accent4"/>
                </a:solidFill>
              </a:rPr>
              <a:t>Investice 1.1.5 Digitální služby v resortu justice</a:t>
            </a:r>
            <a:endParaRPr lang="cs-CZ" sz="1600" b="1" dirty="0"/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Milník 13:</a:t>
            </a:r>
            <a:r>
              <a:rPr lang="cs-CZ" sz="1600" dirty="0"/>
              <a:t> </a:t>
            </a:r>
            <a:r>
              <a:rPr lang="cs-CZ" sz="1600" b="1" dirty="0"/>
              <a:t>Zavedení nové technologické platformy Portálu justice</a:t>
            </a:r>
            <a:r>
              <a:rPr lang="cs-CZ" sz="1600" dirty="0"/>
              <a:t>, která občanům zpřístupní digitální služby a bude napojena na centrální Portál občana v </a:t>
            </a:r>
            <a:r>
              <a:rPr lang="cs-CZ" sz="1600" b="1" dirty="0"/>
              <a:t>Q4 2023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r>
              <a:rPr lang="cs-CZ" sz="1600" u="sng" dirty="0"/>
              <a:t>Cíl 14:</a:t>
            </a:r>
            <a:r>
              <a:rPr lang="cs-CZ" sz="1600" dirty="0"/>
              <a:t> </a:t>
            </a:r>
            <a:r>
              <a:rPr lang="cs-CZ" sz="1600" b="1" dirty="0"/>
              <a:t>Vybavení soudních síní </a:t>
            </a:r>
            <a:r>
              <a:rPr lang="cs-CZ" sz="1600" dirty="0"/>
              <a:t>audiovizuálními záznamníky dat v </a:t>
            </a:r>
            <a:r>
              <a:rPr lang="cs-CZ" sz="1600" b="1" dirty="0"/>
              <a:t>Q4 2023</a:t>
            </a:r>
          </a:p>
          <a:p>
            <a:pPr lvl="0" algn="just">
              <a:lnSpc>
                <a:spcPct val="120000"/>
              </a:lnSpc>
              <a:spcAft>
                <a:spcPts val="400"/>
              </a:spcAft>
            </a:pPr>
            <a:endParaRPr lang="cs-CZ" sz="1600" b="1" dirty="0"/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26600" y="225228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Architektura komponenty 1.1 – Digitální služby občanům a firmám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087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en-US" b="0" dirty="0"/>
            </a:br>
            <a:br>
              <a:rPr lang="en-US" b="0" dirty="0"/>
            </a:br>
            <a:endParaRPr lang="en-US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7" y="1784559"/>
            <a:ext cx="6179216" cy="1728315"/>
          </a:xfrm>
        </p:spPr>
        <p:txBody>
          <a:bodyPr/>
          <a:lstStyle/>
          <a:p>
            <a:r>
              <a:rPr lang="cs-CZ" sz="2600" dirty="0"/>
              <a:t>Komponenta </a:t>
            </a:r>
            <a:r>
              <a:rPr lang="pl-PL" sz="2600" dirty="0"/>
              <a:t>2.3 Přechod na čistší zdroje energie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04970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pl-PL" dirty="0"/>
              <a:t>2.3 Přechod na čistší zdroje energie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1015007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>
              <a:spcAft>
                <a:spcPts val="12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 hlavním cílem komponenty je další </a:t>
            </a:r>
            <a:r>
              <a:rPr lang="cs-CZ" b="1" dirty="0"/>
              <a:t>rozvoj </a:t>
            </a:r>
            <a:r>
              <a:rPr lang="cs-CZ" b="1" dirty="0" err="1"/>
              <a:t>fotovoltaických</a:t>
            </a:r>
            <a:r>
              <a:rPr lang="cs-CZ" b="1" dirty="0"/>
              <a:t> zdrojů </a:t>
            </a:r>
            <a:r>
              <a:rPr lang="cs-CZ" dirty="0"/>
              <a:t>a související náhrada fosilních zdrojů energie s cílem snížení emisní náročnosti hospodářství ČR a snížení emisí znečišťujících látek a dále </a:t>
            </a:r>
            <a:r>
              <a:rPr lang="cs-CZ" b="1" dirty="0"/>
              <a:t>modernizace rozvodů tepelné </a:t>
            </a:r>
            <a:r>
              <a:rPr lang="cs-CZ" dirty="0"/>
              <a:t>energie, konkrétně zejména náhrady parních rozvodů tepla za teplovodní/horkovodní rozvody tepla vedoucí k úsporám primárních energetických zdrojů.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269281" y="2700349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ALOKACE: 6,660 </a:t>
            </a:r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mld. Kč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F661184-12B9-4722-B26D-221F192A6061}"/>
              </a:ext>
            </a:extLst>
          </p:cNvPr>
          <p:cNvSpPr txBox="1"/>
          <p:nvPr/>
        </p:nvSpPr>
        <p:spPr>
          <a:xfrm>
            <a:off x="363538" y="2576775"/>
            <a:ext cx="5820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>
              <a:spcAft>
                <a:spcPts val="1200"/>
              </a:spcAft>
            </a:pPr>
            <a:r>
              <a:rPr lang="cs-CZ" b="1" dirty="0"/>
              <a:t>Základní rozdělení komponenty</a:t>
            </a:r>
            <a:r>
              <a:rPr lang="cs-CZ" dirty="0"/>
              <a:t>: komponenta je členěna na dvě části: i) výstavba nových </a:t>
            </a:r>
            <a:r>
              <a:rPr lang="cs-CZ" dirty="0" err="1"/>
              <a:t>fotovoltaických</a:t>
            </a:r>
            <a:r>
              <a:rPr lang="cs-CZ" dirty="0"/>
              <a:t> zdrojů (5 mld. Kč); </a:t>
            </a:r>
            <a:r>
              <a:rPr lang="cs-CZ" dirty="0" err="1"/>
              <a:t>ii</a:t>
            </a:r>
            <a:r>
              <a:rPr lang="cs-CZ" dirty="0"/>
              <a:t>) modernizace distribuce tepla v rámci soustav zásobování teplem (1,66 mld. Kč).</a:t>
            </a:r>
            <a:endParaRPr lang="cs-CZ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39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Výstavba nových </a:t>
            </a:r>
            <a:r>
              <a:rPr lang="cs-CZ" dirty="0" err="1"/>
              <a:t>fotovoltaických</a:t>
            </a:r>
            <a:r>
              <a:rPr lang="cs-CZ" dirty="0"/>
              <a:t> zdrojů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965227"/>
            <a:ext cx="82296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>
              <a:spcAft>
                <a:spcPts val="1000"/>
              </a:spcAft>
              <a:buNone/>
            </a:pPr>
            <a:r>
              <a:rPr lang="cs-CZ" b="1" dirty="0"/>
              <a:t>CÍL/INDIKÁTOR: </a:t>
            </a:r>
            <a:r>
              <a:rPr lang="cs-CZ" dirty="0"/>
              <a:t>tato část komponenty by měla vést k výstavbě 270 </a:t>
            </a:r>
            <a:r>
              <a:rPr lang="cs-CZ" dirty="0" err="1"/>
              <a:t>MWp</a:t>
            </a:r>
            <a:r>
              <a:rPr lang="cs-CZ" dirty="0"/>
              <a:t> nových </a:t>
            </a:r>
            <a:r>
              <a:rPr lang="cs-CZ" dirty="0" err="1"/>
              <a:t>fotovoltaických</a:t>
            </a:r>
            <a:r>
              <a:rPr lang="cs-CZ" dirty="0"/>
              <a:t> elektráren. </a:t>
            </a:r>
          </a:p>
          <a:p>
            <a:pPr marL="84138">
              <a:spcAft>
                <a:spcPts val="1000"/>
              </a:spcAft>
              <a:buNone/>
            </a:pPr>
            <a:r>
              <a:rPr lang="cs-CZ" b="1" dirty="0"/>
              <a:t>FINANČNÍ ALOKACE: </a:t>
            </a:r>
            <a:r>
              <a:rPr lang="cs-CZ" dirty="0"/>
              <a:t>5 mld. Kč</a:t>
            </a:r>
          </a:p>
          <a:p>
            <a:pPr marL="84138">
              <a:spcAft>
                <a:spcPts val="10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podnikatelské subjekty (obchodní společnosti). Vyjma podniků vlastněných 100 % veřejným subjektem (netýká se státní organizace Správa železnic) a provozujících zařízení v EU ETS na území České republiky.</a:t>
            </a:r>
          </a:p>
          <a:p>
            <a:pPr marL="84138">
              <a:spcAft>
                <a:spcPts val="1000"/>
              </a:spcAft>
            </a:pPr>
            <a:r>
              <a:rPr lang="cs-CZ" b="1" dirty="0"/>
              <a:t>ZPŮSOB FINANCOVÁNÍ / UZNATELNÉ VÝDAJE: u</a:t>
            </a:r>
            <a:r>
              <a:rPr lang="cs-CZ" dirty="0"/>
              <a:t>znatelným nákladem bude pořízení FVE a také akumulace energie, která by měla sloužit k optimalizaci výroby elektrické energie.</a:t>
            </a:r>
          </a:p>
        </p:txBody>
      </p:sp>
    </p:spTree>
    <p:extLst>
      <p:ext uri="{BB962C8B-B14F-4D97-AF65-F5344CB8AC3E}">
        <p14:creationId xmlns:p14="http://schemas.microsoft.com/office/powerpoint/2010/main" val="1090125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Výstavba nových </a:t>
            </a:r>
            <a:r>
              <a:rPr lang="cs-CZ" dirty="0" err="1"/>
              <a:t>fotovoltaických</a:t>
            </a:r>
            <a:r>
              <a:rPr lang="cs-CZ" dirty="0"/>
              <a:t> zdrojů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1002935"/>
            <a:ext cx="822960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b="1" dirty="0"/>
              <a:t>VAZBA NA NÁRODNÍ ZDROJE (finanční i tematická): </a:t>
            </a:r>
            <a:r>
              <a:rPr lang="cs-CZ" dirty="0"/>
              <a:t>podpora FVE je také plánována (jedná se však o jiné podporované subjekty) z Modernizačního fondu (zejména program RES+, ale také ENERG, </a:t>
            </a:r>
            <a:r>
              <a:rPr lang="cs-CZ" dirty="0" err="1"/>
              <a:t>ENERGov</a:t>
            </a:r>
            <a:r>
              <a:rPr lang="cs-CZ" dirty="0"/>
              <a:t>); dále pak z OPTAK (až po skončení čerpání z Fondu obnovy); OP ŽP a Nové zelené úsporám</a:t>
            </a:r>
          </a:p>
          <a:p>
            <a:pPr>
              <a:spcAft>
                <a:spcPts val="1000"/>
              </a:spcAft>
            </a:pPr>
            <a:r>
              <a:rPr lang="cs-CZ" b="1" dirty="0"/>
              <a:t>HARMONOGRAM (včetně plánu výzev): </a:t>
            </a:r>
            <a:r>
              <a:rPr lang="cs-CZ" dirty="0"/>
              <a:t>očekává se vypisování výzev na roční bázi; první výzva by měla být vypsána na konci roku 2021.</a:t>
            </a:r>
          </a:p>
          <a:p>
            <a:endParaRPr lang="cs-CZ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0EC68C00-6E55-4D78-A297-5144D9EC282E}"/>
              </a:ext>
            </a:extLst>
          </p:cNvPr>
          <p:cNvGraphicFramePr>
            <a:graphicFrameLocks noGrp="1"/>
          </p:cNvGraphicFramePr>
          <p:nvPr/>
        </p:nvGraphicFramePr>
        <p:xfrm>
          <a:off x="1126558" y="3225392"/>
          <a:ext cx="6565900" cy="781050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42591848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75623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029076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658452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69151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734991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016497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44333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016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Instalovaný výkon (v MW)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1691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Veřejné prostředky/dotace (v mil Kč)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161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Celková investice (v mil Kč)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11 443,8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859723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4DAFA5AC-E476-4D6A-8CE7-534E4F6B9BE0}"/>
              </a:ext>
            </a:extLst>
          </p:cNvPr>
          <p:cNvSpPr txBox="1"/>
          <p:nvPr/>
        </p:nvSpPr>
        <p:spPr>
          <a:xfrm>
            <a:off x="1080838" y="2917615"/>
            <a:ext cx="656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Tabulka: </a:t>
            </a:r>
            <a:r>
              <a:rPr lang="cs-CZ" sz="1400" dirty="0"/>
              <a:t>Harmonogram rozvoje FVE a souvisejícího čerpání v rámci Fondu obnovy</a:t>
            </a:r>
          </a:p>
        </p:txBody>
      </p:sp>
    </p:spTree>
    <p:extLst>
      <p:ext uri="{BB962C8B-B14F-4D97-AF65-F5344CB8AC3E}">
        <p14:creationId xmlns:p14="http://schemas.microsoft.com/office/powerpoint/2010/main" val="18056989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Modernizace distribuce tepla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965227"/>
            <a:ext cx="82296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>
              <a:spcAft>
                <a:spcPts val="1000"/>
              </a:spcAft>
              <a:buNone/>
            </a:pPr>
            <a:r>
              <a:rPr lang="cs-CZ" b="1" dirty="0"/>
              <a:t>CÍL/INDIKÁTOR: </a:t>
            </a:r>
            <a:r>
              <a:rPr lang="cs-CZ" dirty="0"/>
              <a:t>cílem je dosažení úspory primárních energetických zdrojů na úrovni 245,33 TJ skrze modernizaci distribuce tepla.</a:t>
            </a:r>
          </a:p>
          <a:p>
            <a:pPr marL="84138">
              <a:spcAft>
                <a:spcPts val="1000"/>
              </a:spcAft>
            </a:pPr>
            <a:r>
              <a:rPr lang="cs-CZ" b="1" dirty="0"/>
              <a:t>FINANČNÍ ALOKACE: </a:t>
            </a:r>
            <a:r>
              <a:rPr lang="cs-CZ" dirty="0"/>
              <a:t>1,66 mld. Kč</a:t>
            </a:r>
          </a:p>
          <a:p>
            <a:pPr marL="84138">
              <a:spcAft>
                <a:spcPts val="1000"/>
              </a:spcAft>
              <a:buNone/>
            </a:pPr>
            <a:r>
              <a:rPr lang="cs-CZ" b="1" dirty="0"/>
              <a:t>PODPOROVANÉ SUBJEKTY: </a:t>
            </a:r>
            <a:r>
              <a:rPr lang="cs-CZ" dirty="0"/>
              <a:t>držitelé licence na rozvod tepelné energie (p</a:t>
            </a:r>
            <a:r>
              <a:rPr lang="pl-PL" dirty="0"/>
              <a:t>odnikový sektor, obce, kraje).</a:t>
            </a:r>
            <a:endParaRPr lang="cs-CZ" dirty="0"/>
          </a:p>
          <a:p>
            <a:pPr marL="84138">
              <a:spcAft>
                <a:spcPts val="1000"/>
              </a:spcAft>
              <a:buNone/>
            </a:pPr>
            <a:r>
              <a:rPr lang="cs-CZ" b="1" dirty="0"/>
              <a:t>ZPŮSOB FINANCOVÁNÍ / UZNATELNÉ VÝDAJE: </a:t>
            </a:r>
            <a:r>
              <a:rPr lang="cs-CZ" dirty="0"/>
              <a:t>modernizace distribuce tepla (parních sítí, horkovodních a teplovodních sítí) včetně řídicích systémů, předávacích stanic a čerpacích stanic pro distribuci tepelné energie. Podporováno by mělo být i případné rozšíření stávajících systémů zásobování teplem (SZT), ale ne výstavba zcela nových SZT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883176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Modernizace distribuce tepla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38" y="1021789"/>
            <a:ext cx="8229600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b="1" dirty="0"/>
              <a:t>VAZBA NA NÁRODNÍ A OSTATNÍ ZDROJE (finanční i tematická): </a:t>
            </a:r>
            <a:r>
              <a:rPr lang="cs-CZ" dirty="0"/>
              <a:t>modernizace zdrojů tepla, což je tedy komplementární k modernizaci rozvodů tepla z Fondu obnovy, bude financována z Modernizačního fondu (konkrétně programu HEAT).</a:t>
            </a:r>
            <a:endParaRPr lang="cs-CZ" b="1" dirty="0"/>
          </a:p>
          <a:p>
            <a:pPr>
              <a:spcAft>
                <a:spcPts val="1000"/>
              </a:spcAft>
            </a:pPr>
            <a:r>
              <a:rPr lang="cs-CZ" b="1" dirty="0"/>
              <a:t>HARMONOGRAM (včetně plánu výzev): </a:t>
            </a:r>
            <a:r>
              <a:rPr lang="cs-CZ" dirty="0"/>
              <a:t>očekává se vypisování výzev na roční bázi; první výzva by měla být vypsána na konci roku 2021.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B82CBDA-E408-48D4-8A6E-3BD3CB48948C}"/>
              </a:ext>
            </a:extLst>
          </p:cNvPr>
          <p:cNvGraphicFramePr>
            <a:graphicFrameLocks noGrp="1"/>
          </p:cNvGraphicFramePr>
          <p:nvPr/>
        </p:nvGraphicFramePr>
        <p:xfrm>
          <a:off x="457806" y="3303621"/>
          <a:ext cx="8418513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2469991">
                  <a:extLst>
                    <a:ext uri="{9D8B030D-6E8A-4147-A177-3AD203B41FA5}">
                      <a16:colId xmlns:a16="http://schemas.microsoft.com/office/drawing/2014/main" val="3901577749"/>
                    </a:ext>
                  </a:extLst>
                </a:gridCol>
                <a:gridCol w="850270">
                  <a:extLst>
                    <a:ext uri="{9D8B030D-6E8A-4147-A177-3AD203B41FA5}">
                      <a16:colId xmlns:a16="http://schemas.microsoft.com/office/drawing/2014/main" val="3812255814"/>
                    </a:ext>
                  </a:extLst>
                </a:gridCol>
                <a:gridCol w="848586">
                  <a:extLst>
                    <a:ext uri="{9D8B030D-6E8A-4147-A177-3AD203B41FA5}">
                      <a16:colId xmlns:a16="http://schemas.microsoft.com/office/drawing/2014/main" val="4131013747"/>
                    </a:ext>
                  </a:extLst>
                </a:gridCol>
                <a:gridCol w="850270">
                  <a:extLst>
                    <a:ext uri="{9D8B030D-6E8A-4147-A177-3AD203B41FA5}">
                      <a16:colId xmlns:a16="http://schemas.microsoft.com/office/drawing/2014/main" val="3131931780"/>
                    </a:ext>
                  </a:extLst>
                </a:gridCol>
                <a:gridCol w="850270">
                  <a:extLst>
                    <a:ext uri="{9D8B030D-6E8A-4147-A177-3AD203B41FA5}">
                      <a16:colId xmlns:a16="http://schemas.microsoft.com/office/drawing/2014/main" val="3556396659"/>
                    </a:ext>
                  </a:extLst>
                </a:gridCol>
                <a:gridCol w="848586">
                  <a:extLst>
                    <a:ext uri="{9D8B030D-6E8A-4147-A177-3AD203B41FA5}">
                      <a16:colId xmlns:a16="http://schemas.microsoft.com/office/drawing/2014/main" val="2399141680"/>
                    </a:ext>
                  </a:extLst>
                </a:gridCol>
                <a:gridCol w="850270">
                  <a:extLst>
                    <a:ext uri="{9D8B030D-6E8A-4147-A177-3AD203B41FA5}">
                      <a16:colId xmlns:a16="http://schemas.microsoft.com/office/drawing/2014/main" val="2105217081"/>
                    </a:ext>
                  </a:extLst>
                </a:gridCol>
                <a:gridCol w="850270">
                  <a:extLst>
                    <a:ext uri="{9D8B030D-6E8A-4147-A177-3AD203B41FA5}">
                      <a16:colId xmlns:a16="http://schemas.microsoft.com/office/drawing/2014/main" val="37736273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709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Úspora primární energie (v GJ)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29 440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68 691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68 692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68 692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9 813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245 327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9617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Veřejné prostředky/dotace (v mil Kč)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464,8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464,8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464,8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1 660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673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Investice při 50 % kofinancování (v mil Kč)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398,4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929,6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929,6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929,6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3 320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126444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7BD16FAC-D971-4FDA-9F22-F3B60B9FEE90}"/>
              </a:ext>
            </a:extLst>
          </p:cNvPr>
          <p:cNvSpPr txBox="1"/>
          <p:nvPr/>
        </p:nvSpPr>
        <p:spPr>
          <a:xfrm>
            <a:off x="363537" y="2942859"/>
            <a:ext cx="7715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Tabulka: </a:t>
            </a:r>
            <a:r>
              <a:rPr lang="cs-CZ" sz="1400" dirty="0"/>
              <a:t>Harmonogram modernizace distribuce tepla a související čerpání v rámci Fondu obnovy</a:t>
            </a:r>
          </a:p>
        </p:txBody>
      </p:sp>
    </p:spTree>
    <p:extLst>
      <p:ext uri="{BB962C8B-B14F-4D97-AF65-F5344CB8AC3E}">
        <p14:creationId xmlns:p14="http://schemas.microsoft.com/office/powerpoint/2010/main" val="28039988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8804D-9685-4947-8E27-421C88B45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0" dirty="0"/>
              <a:t>Národní plán obnovy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0AB7B8-0EA6-4359-9B2C-590699A8E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538" y="854765"/>
            <a:ext cx="8418512" cy="2375452"/>
          </a:xfrm>
        </p:spPr>
        <p:txBody>
          <a:bodyPr/>
          <a:lstStyle/>
          <a:p>
            <a:r>
              <a:rPr lang="cs-CZ" sz="2600" dirty="0"/>
              <a:t>Komponenta </a:t>
            </a:r>
            <a:r>
              <a:rPr lang="cs-CZ" dirty="0"/>
              <a:t>2.4 Rozvoj čisté mobility</a:t>
            </a:r>
            <a:endParaRPr lang="en-US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76415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850" y="-86270"/>
            <a:ext cx="8418512" cy="766992"/>
          </a:xfrm>
        </p:spPr>
        <p:txBody>
          <a:bodyPr wrap="square" anchor="ctr">
            <a:normAutofit/>
          </a:bodyPr>
          <a:lstStyle/>
          <a:p>
            <a:r>
              <a:rPr lang="cs-CZ" sz="2200" dirty="0"/>
              <a:t>2.4.1.3 Budování </a:t>
            </a:r>
            <a:r>
              <a:rPr lang="cs-CZ" sz="2200" dirty="0">
                <a:latin typeface="+mn-lt"/>
              </a:rPr>
              <a:t>infrastruktury</a:t>
            </a:r>
            <a:r>
              <a:rPr lang="cs-CZ" sz="2200" dirty="0"/>
              <a:t> – dobíjecí stanice pro obytné budovy</a:t>
            </a:r>
            <a:endParaRPr lang="en-US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3964" y="611472"/>
            <a:ext cx="563969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charakteristika aktivity</a:t>
            </a:r>
            <a:r>
              <a:rPr lang="cs-CZ" dirty="0"/>
              <a:t>:</a:t>
            </a:r>
          </a:p>
          <a:p>
            <a:endParaRPr lang="cs-CZ" dirty="0"/>
          </a:p>
          <a:p>
            <a:pPr marL="623888" indent="-515938">
              <a:spcAft>
                <a:spcPts val="600"/>
              </a:spcAft>
              <a:buNone/>
            </a:pPr>
            <a:r>
              <a:rPr lang="cs-CZ" b="1" dirty="0"/>
              <a:t>CÍL:</a:t>
            </a:r>
            <a:r>
              <a:rPr lang="cs-CZ" dirty="0"/>
              <a:t>  Instalace dobíjecích bodů pro elektromobily pro RD a BD (2880 dobíjecích bodů do konce roku 2025).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FE457EB-A418-4604-83C5-3F313CD4E60E}"/>
              </a:ext>
            </a:extLst>
          </p:cNvPr>
          <p:cNvSpPr/>
          <p:nvPr/>
        </p:nvSpPr>
        <p:spPr>
          <a:xfrm>
            <a:off x="6192095" y="919017"/>
            <a:ext cx="2437571" cy="953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0" algn="ctr">
              <a:spcAft>
                <a:spcPts val="400"/>
              </a:spcAft>
              <a:buNone/>
            </a:pPr>
            <a:r>
              <a:rPr lang="cs-CZ" sz="2000" b="1" cap="all" dirty="0"/>
              <a:t>ALOKACE </a:t>
            </a:r>
            <a:r>
              <a:rPr lang="cs-CZ" b="1" dirty="0"/>
              <a:t>0,144</a:t>
            </a:r>
            <a:endParaRPr lang="cs-CZ" sz="2000" b="1" cap="all" dirty="0"/>
          </a:p>
          <a:p>
            <a:pPr marL="138113" indent="0" algn="ctr">
              <a:spcAft>
                <a:spcPts val="400"/>
              </a:spcAft>
              <a:buNone/>
            </a:pPr>
            <a:r>
              <a:rPr lang="cs-CZ" sz="2000" b="1" dirty="0"/>
              <a:t>v mld. Kč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D010AE-AACA-49E7-A270-6324654856CC}"/>
              </a:ext>
            </a:extLst>
          </p:cNvPr>
          <p:cNvSpPr txBox="1"/>
          <p:nvPr/>
        </p:nvSpPr>
        <p:spPr>
          <a:xfrm>
            <a:off x="342850" y="1899807"/>
            <a:ext cx="826612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5938">
              <a:spcAft>
                <a:spcPts val="600"/>
              </a:spcAft>
              <a:buNone/>
            </a:pPr>
            <a:r>
              <a:rPr lang="cs-CZ" b="1" dirty="0"/>
              <a:t>INDIKÁTORY:  </a:t>
            </a:r>
          </a:p>
          <a:p>
            <a:pPr marL="623888" indent="-515938">
              <a:spcAft>
                <a:spcPts val="600"/>
              </a:spcAft>
              <a:buNone/>
            </a:pPr>
            <a:r>
              <a:rPr lang="cs-CZ" dirty="0"/>
              <a:t>Počet dobíjecích bodů (stanic) instalovaných v sektoru bydlení.</a:t>
            </a:r>
          </a:p>
          <a:p>
            <a:pPr marL="108000" indent="0">
              <a:spcAft>
                <a:spcPts val="600"/>
              </a:spcAft>
              <a:buNone/>
            </a:pPr>
            <a:endParaRPr lang="cs-CZ" b="1" dirty="0"/>
          </a:p>
          <a:p>
            <a:pPr marL="108000" indent="0">
              <a:spcAft>
                <a:spcPts val="600"/>
              </a:spcAft>
              <a:buNone/>
            </a:pPr>
            <a:r>
              <a:rPr lang="cs-CZ" b="1" dirty="0"/>
              <a:t>PODPOROVANÉ SUBJEKTY: 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cs-CZ" dirty="0"/>
              <a:t>Vlastníci rodinných a bytových domů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3663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812" y="161119"/>
            <a:ext cx="8418512" cy="555977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2.4.1.3 Budování infrastruktury – dobíjecí stanice pro obytné budovy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812" y="1037997"/>
            <a:ext cx="8229600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0">
              <a:spcAft>
                <a:spcPts val="400"/>
              </a:spcAft>
              <a:buNone/>
            </a:pPr>
            <a:r>
              <a:rPr lang="cs-CZ" b="1" dirty="0"/>
              <a:t>ZPŮSOB FINANCOVÁNÍ / UZNATELNÉ VÝDAJE: 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Uznatelné výdaje jsou všechny výdaje přímo a výhradně spojené s realizací podporovaných opatření splňujících podmínky programu NZÚ.</a:t>
            </a:r>
          </a:p>
          <a:p>
            <a:pPr marL="393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Dotace ve výši maximálně 50 % uznatelných nákladů.</a:t>
            </a:r>
          </a:p>
          <a:p>
            <a:pPr marL="108000">
              <a:spcAft>
                <a:spcPts val="400"/>
              </a:spcAft>
            </a:pPr>
            <a:endParaRPr lang="cs-CZ" b="1" dirty="0"/>
          </a:p>
          <a:p>
            <a:endParaRPr lang="cs-CZ" b="1" dirty="0"/>
          </a:p>
          <a:p>
            <a:r>
              <a:rPr lang="cs-CZ" b="1" dirty="0"/>
              <a:t>POPIS DÍLČÍCH PROGRAMŮ / AKTIVIT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Instalace dobíjecích bodů pro elektromobily pro RD a BD.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4119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812" y="73868"/>
            <a:ext cx="8418512" cy="661485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2.4.1.3 Budování infrastruktury – dobíjecí stanice pro obytné budovy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6268" y="1002089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VAZBA NA NÁRODNÍ ZDROJE (finanční i tematická):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Kofinancování ve výši min 50 % bude z vlastních prostředků žadatelů.</a:t>
            </a:r>
          </a:p>
          <a:p>
            <a:endParaRPr lang="cs-CZ" b="1" dirty="0"/>
          </a:p>
          <a:p>
            <a:r>
              <a:rPr lang="cs-CZ" b="1" dirty="0"/>
              <a:t>HARMONOGRAM (včetně plánu výzev):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současné době se dokončují pravidla pro poskytování podpory (Závazné pokyny pro žadatele a příjemce podpory v programu Nová zelená úsporám v rámci Národního plánu obnovy). Vydání Závazných pokynů se předpokládá do konce září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Vyhlášení dvou kontinuálních výzev (pro sektory rodinných a bytových domů) se předpokládá počátkem října 2021.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74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heme/theme1.xml><?xml version="1.0" encoding="utf-8"?>
<a:theme xmlns:a="http://schemas.openxmlformats.org/drawingml/2006/main" name="Prezentace modrá B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224C"/>
      </a:accent1>
      <a:accent2>
        <a:srgbClr val="004487"/>
      </a:accent2>
      <a:accent3>
        <a:srgbClr val="E61B31"/>
      </a:accent3>
      <a:accent4>
        <a:srgbClr val="B9DCFF"/>
      </a:accent4>
      <a:accent5>
        <a:srgbClr val="007DFA"/>
      </a:accent5>
      <a:accent6>
        <a:srgbClr val="0D697B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224C"/>
        </a:accent1>
        <a:accent2>
          <a:srgbClr val="004487"/>
        </a:accent2>
        <a:accent3>
          <a:srgbClr val="E61B31"/>
        </a:accent3>
        <a:accent4>
          <a:srgbClr val="B9DCFF"/>
        </a:accent4>
        <a:accent5>
          <a:srgbClr val="007DFA"/>
        </a:accent5>
        <a:accent6>
          <a:srgbClr val="0D697B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ERV 2020.potx" id="{0D39A3D2-511F-4F2E-9156-D618F03B1DFC}" vid="{738D19EC-329D-47BB-A21B-4732815868D7}"/>
    </a:ext>
  </a:extLst>
</a:theme>
</file>

<file path=ppt/theme/theme3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224C"/>
      </a:accent1>
      <a:accent2>
        <a:srgbClr val="004487"/>
      </a:accent2>
      <a:accent3>
        <a:srgbClr val="E61B31"/>
      </a:accent3>
      <a:accent4>
        <a:srgbClr val="B9DCFF"/>
      </a:accent4>
      <a:accent5>
        <a:srgbClr val="007DFA"/>
      </a:accent5>
      <a:accent6>
        <a:srgbClr val="0D697B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224C"/>
        </a:accent1>
        <a:accent2>
          <a:srgbClr val="004487"/>
        </a:accent2>
        <a:accent3>
          <a:srgbClr val="E61B31"/>
        </a:accent3>
        <a:accent4>
          <a:srgbClr val="B9DCFF"/>
        </a:accent4>
        <a:accent5>
          <a:srgbClr val="007DFA"/>
        </a:accent5>
        <a:accent6>
          <a:srgbClr val="0D697B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ERV 2020.potx" id="{0D39A3D2-511F-4F2E-9156-D618F03B1DFC}" vid="{738D19EC-329D-47BB-A21B-4732815868D7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6AFFD6CE014942BF86BBEEBCBDDF03" ma:contentTypeVersion="2" ma:contentTypeDescription="Vytvoří nový dokument" ma:contentTypeScope="" ma:versionID="87ee1b771bc1505a0cc8f37e48df88dd">
  <xsd:schema xmlns:xsd="http://www.w3.org/2001/XMLSchema" xmlns:xs="http://www.w3.org/2001/XMLSchema" xmlns:p="http://schemas.microsoft.com/office/2006/metadata/properties" xmlns:ns2="295e6b08-c03f-4e1d-b56f-d1230bb11cb2" targetNamespace="http://schemas.microsoft.com/office/2006/metadata/properties" ma:root="true" ma:fieldsID="02a6742d09bc8fa5b0b925ce3985a6ee" ns2:_="">
    <xsd:import namespace="295e6b08-c03f-4e1d-b56f-d1230bb11c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e6b08-c03f-4e1d-b56f-d1230bb11c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FFA94F-88BE-40B8-B5FC-CEB6CD9DF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e6b08-c03f-4e1d-b56f-d1230bb11c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A7A131-5F50-48E6-821F-715A06CF7DBE}">
  <ds:schemaRefs>
    <ds:schemaRef ds:uri="http://purl.org/dc/elements/1.1/"/>
    <ds:schemaRef ds:uri="http://schemas.microsoft.com/office/2006/metadata/properties"/>
    <ds:schemaRef ds:uri="295e6b08-c03f-4e1d-b56f-d1230bb11cb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777201-445A-4A0E-9C06-4A3E0DA4E8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B s číslováním</Template>
  <TotalTime>9142</TotalTime>
  <Words>20792</Words>
  <Application>Microsoft Macintosh PowerPoint</Application>
  <PresentationFormat>Předvádění na obrazovce (16:9)</PresentationFormat>
  <Paragraphs>2388</Paragraphs>
  <Slides>251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251</vt:i4>
      </vt:variant>
    </vt:vector>
  </HeadingPairs>
  <TitlesOfParts>
    <vt:vector size="262" baseType="lpstr">
      <vt:lpstr>Arial</vt:lpstr>
      <vt:lpstr>Calibri</vt:lpstr>
      <vt:lpstr>Courier New</vt:lpstr>
      <vt:lpstr>Georgia</vt:lpstr>
      <vt:lpstr>Segoe UI</vt:lpstr>
      <vt:lpstr>Times New Roman</vt:lpstr>
      <vt:lpstr>Wingdings</vt:lpstr>
      <vt:lpstr>Prezentace modrá B</vt:lpstr>
      <vt:lpstr>White</vt:lpstr>
      <vt:lpstr>1_White</vt:lpstr>
      <vt:lpstr>think-cell Slide</vt:lpstr>
      <vt:lpstr>Komponenty Národního plánu obnovy</vt:lpstr>
      <vt:lpstr>Národní plán obnovy  </vt:lpstr>
      <vt:lpstr>Architektura komponenty 1.1 – Digitální služby občanům a firmám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Národní plán obnovy  </vt:lpstr>
      <vt:lpstr>Architektura komponenty 1.2 – Digitální systémy veřejné správy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Komponenta 1.3  Digitální vysokokapacitní sítě</vt:lpstr>
      <vt:lpstr>Základní charakteristika komponenty</vt:lpstr>
      <vt:lpstr>Základní charakteristika komponenty (2)</vt:lpstr>
      <vt:lpstr>1.3.1  Zlepšení prostředí pro budování sítí   elektronických komunikací</vt:lpstr>
      <vt:lpstr>1.3.1  Zlepšení prostředí pro budování sítí   elektronických komunikací (2)</vt:lpstr>
      <vt:lpstr>1.3.2  Podpora rozvoje ekosystému sítí 5G</vt:lpstr>
      <vt:lpstr>1.3.2  Podpora rozvoje ekosystému sítí 5G (2)</vt:lpstr>
      <vt:lpstr>1.3.3  Vybudování vysokokapacitního připojení</vt:lpstr>
      <vt:lpstr>1.3.3   Vybudování vysokokapacitního připojení (2)</vt:lpstr>
      <vt:lpstr>1.3.4  Dokrytí 5G koridorů a podpora rozvoje 5G</vt:lpstr>
      <vt:lpstr>1.3. 4  Dokrytí 5G koridorů a podpora rozvoje 5G (2)</vt:lpstr>
      <vt:lpstr>1.3.5  Podpora rozvoje mobilní infrastruktury sítí 5G   v investičně náročných bílých místech na venkově</vt:lpstr>
      <vt:lpstr>1.3.5   Podpora rozvoje mobilní infrastruktury sítí 5G   v investičně náročných bílých místech na venkově(2)</vt:lpstr>
      <vt:lpstr>1.3.6  VaV činnosti související s rozvojem sítí   a služeb 5G</vt:lpstr>
      <vt:lpstr>1.3.6  VaV činnosti související s rozvojem sítí   a služeb 5G (2)</vt:lpstr>
      <vt:lpstr>Komponenta 1.4  Digitální ekonomika a společnost</vt:lpstr>
      <vt:lpstr>Základní charakteristika komponenty</vt:lpstr>
      <vt:lpstr>Základní charakteristika komponenty (2)</vt:lpstr>
      <vt:lpstr>1.4.1 Institucionální reforma systému koordinace a  podpory digitální agendy a digitální transformace, vč. RIS3</vt:lpstr>
      <vt:lpstr>1.4.1 Institucionální reforma systému koordinace a  podpory digitální agendy a digitální transformace, vč. RIS3</vt:lpstr>
      <vt:lpstr>1.4.1 Infrastruktura digitální transformace (navazující investice)</vt:lpstr>
      <vt:lpstr>1.4.1 Infrastruktura digitální transformace (navazující investice)</vt:lpstr>
      <vt:lpstr>1.4.2 Podpora start-upů a nových technologií (navazující investice)</vt:lpstr>
      <vt:lpstr>1.4.2 Podpora start-upů a nových technologií (navazující investice)</vt:lpstr>
      <vt:lpstr>1.4.3 Společná skupina pro podporu a certifikaci strategických technologií s Radou pro strategické technologie </vt:lpstr>
      <vt:lpstr>1.4.3 Společná skupina pro podporu a certifikaci strategických technologií s Radou pro strategické technologie </vt:lpstr>
      <vt:lpstr>1.4.3 Podpora strategických technologií (navazující investice)</vt:lpstr>
      <vt:lpstr>1.4.3 Podpora strategických technologií (navazující investice)</vt:lpstr>
      <vt:lpstr>Národní plán obnovy  </vt:lpstr>
      <vt:lpstr>Architektura investice 1.4.1.6 Demonstrativní projekty rozvoje aplikací pro města a průmyslové oblasti (např. 5G)</vt:lpstr>
      <vt:lpstr>Architektura  investice 1.4.1.6 Demonstrativní projekty rozvoje aplikací pro města a průmyslové oblasti (např. 5G)</vt:lpstr>
      <vt:lpstr>Architektura  investice 1.4.1.6 Demonstrativní projekty rozvoje aplikací pro města a průmyslové oblasti (např. 5G)</vt:lpstr>
      <vt:lpstr>Komponenta 1.5  Digitální transformace podniků</vt:lpstr>
      <vt:lpstr>Základní charakteristika komponenty</vt:lpstr>
      <vt:lpstr>Základní charakteristika komponenty (2)</vt:lpstr>
      <vt:lpstr>1.5.1 Vytvoření platformy pro digitalizaci hospodářství            (reforma)</vt:lpstr>
      <vt:lpstr>1.5.1 Vytvoření platformy pro digitalizaci hospodářství           (reforma)</vt:lpstr>
      <vt:lpstr>1.5.1.1 Evropská a národní centra digitálních                inovací (e/DIH)</vt:lpstr>
      <vt:lpstr>1.5.1.1 Evropská a národní centra digitálních                inovací (e/DIH)</vt:lpstr>
      <vt:lpstr>1.5.1.2 Evropská referenční testovací centra</vt:lpstr>
      <vt:lpstr>1.5.1.2 Evropská referenční testovací centra</vt:lpstr>
      <vt:lpstr>1.5.1.3 Programy přímé podpory digitální  transformace podniků</vt:lpstr>
      <vt:lpstr>1.5.1.3 Programy přímé podpory digitální  transformace podniků</vt:lpstr>
      <vt:lpstr>Národní plán obnovy  </vt:lpstr>
      <vt:lpstr>Architektura komponenty 1.6</vt:lpstr>
      <vt:lpstr>Architektura komponenty 1.6</vt:lpstr>
      <vt:lpstr>Architektura komponenty 1.6</vt:lpstr>
      <vt:lpstr>Architektura komponenty 1.6</vt:lpstr>
      <vt:lpstr>Národní plán obnovy  </vt:lpstr>
      <vt:lpstr>Komponenta 2.1 Udržitelná doprava – základní informace</vt:lpstr>
      <vt:lpstr>Architektura komponenty 2.1</vt:lpstr>
      <vt:lpstr>Reforma č.1 Vytváření alternativ k energeticky a prostorově náročné silniční dopravě </vt:lpstr>
      <vt:lpstr>Investice č.1 Aplikace moderních technologií na železniční infrastruktuře</vt:lpstr>
      <vt:lpstr>Investice č.2 Elektrizace železnic</vt:lpstr>
      <vt:lpstr>Investice č.3 Podpora železniční infrastruktury</vt:lpstr>
      <vt:lpstr>Investice č.4 Bezpečnost silniční  a železniční dopravy</vt:lpstr>
      <vt:lpstr>Implementace komponenty 2.1</vt:lpstr>
      <vt:lpstr>Národní plán obnovy  </vt:lpstr>
      <vt:lpstr>Architektura subkomponenty - Snížení energetické náročnosti budov ve vlastnictví organizačních složek státu (2.2.1)</vt:lpstr>
      <vt:lpstr>Architektura subkomponenty - Snížení energetické náročnosti budov ve vlastnictví organizačních složek státu (2.2.1)</vt:lpstr>
      <vt:lpstr>Architektura subkomponenty - Snížení energetické náročnosti budov ve vlastnictví organizačních složek státu (2.2.1)</vt:lpstr>
      <vt:lpstr>Architektura subkomponenty - Snížení energetické náročnosti systémů veřejného osvětlení (2.2.2)</vt:lpstr>
      <vt:lpstr>Architektura subkomponenty - Snížení energetické náročnosti systémů veřejného osvětlení (2.2.2)</vt:lpstr>
      <vt:lpstr>Architektura subkomponenty - Snížení energetické náročnosti systémů veřejného osvětlení (2.2.2)</vt:lpstr>
      <vt:lpstr>Národní plán obnovy  </vt:lpstr>
      <vt:lpstr>2.2.3: Realizace opatření ke snížení energetické náročnosti budov ve vlastnictví veřejných subjektů  </vt:lpstr>
      <vt:lpstr>2.2.3: Realizace opatření ke snížení energetické náročnosti budov ve vlastnictví veřejných subjektů</vt:lpstr>
      <vt:lpstr>2.2.3: Realizace opatření ke snížení energetické náročnosti budov ve vlastnictví veřejných subjektů</vt:lpstr>
      <vt:lpstr>2.2.3: Realizace opatření ke snížení energetické náročnosti budov ve vlastnictví veřejných subjektů</vt:lpstr>
      <vt:lpstr>Národní plán obnovy  </vt:lpstr>
      <vt:lpstr>2.3 Přechod na čistší zdroje energie</vt:lpstr>
      <vt:lpstr>Výstavba nových fotovoltaických zdrojů</vt:lpstr>
      <vt:lpstr>Výstavba nových fotovoltaických zdrojů</vt:lpstr>
      <vt:lpstr>Modernizace distribuce tepla</vt:lpstr>
      <vt:lpstr>Modernizace distribuce tepla</vt:lpstr>
      <vt:lpstr>Národní plán obnovy</vt:lpstr>
      <vt:lpstr>2.4.1.3 Budování infrastruktury – dobíjecí stanice pro obytné budovy</vt:lpstr>
      <vt:lpstr>2.4.1.3 Budování infrastruktury – dobíjecí stanice pro obytné budovy</vt:lpstr>
      <vt:lpstr>2.4.1.3 Budování infrastruktury – dobíjecí stanice pro obytné budovy</vt:lpstr>
      <vt:lpstr>2.4.2.2 Podpora nákupu vozidel (el. H2) a neveřejné dobíjecí infrastruktury pro obce, kraje, státní správu</vt:lpstr>
      <vt:lpstr>2.4.2.2 Podpora nákupu vozidel (el. H2) a neveřejné dobíjecí infrastruktury pro obce, kraje, státní správu</vt:lpstr>
      <vt:lpstr>2.4.2.2 Podpora nákupu vozidel (el. H2) a neveřejné dobíjecí infrastruktury pro obce, kraje, státní správu</vt:lpstr>
      <vt:lpstr>Národní plán obnovy  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Národní plán obnovy  </vt:lpstr>
      <vt:lpstr>2.5.1 Renovace a revitalizace budov pro energetickou úsporu</vt:lpstr>
      <vt:lpstr>2.5.1 Renovace a revitalizace budov pro energetickou úsporu</vt:lpstr>
      <vt:lpstr>2.5.1 Renovace a revitalizace budov pro energetickou úsporu</vt:lpstr>
      <vt:lpstr>2.5.2 Výměna stacionárních zdrojů znečišťování v domácnostech za obnovitelné zdroje energie a rozvoj obnovitelných zdrojů energie </vt:lpstr>
      <vt:lpstr>2.5.2 Výměna stacionárních zdrojů znečišťování v domácnostech za obnovitelné zdroje energie a rozvoj obnovitelných zdrojů energie </vt:lpstr>
      <vt:lpstr>2.5.2 Výměna stacionárních zdrojů znečišťování v domácnostech za obnovitelné zdroje energie a rozvoj obnovitelných zdrojů energie</vt:lpstr>
      <vt:lpstr>2.5.2 Výměna stacionárních zdrojů znečišťování v domácnostech za obnovitelné zdroje energie a rozvoj obnovitelných zdrojů energie</vt:lpstr>
      <vt:lpstr>2.5.3 Podpora předprojektové přípravy a osvěty, výchovy, vzdělávání a informovanosti v oblasti úspor energie, využívání OZE a snižování emisí skleníkových plynů a dalších znečisťujících látek v ovzduší</vt:lpstr>
      <vt:lpstr>2.5.3 Podpora předprojektové přípravy a osvěty, výchovy, vzdělávání a informovanosti v oblasti úspor energie, využívání OZE a snižování emisí skleníkových plynů a dalších znečisťujících látek v ovzduší</vt:lpstr>
      <vt:lpstr>2.5.3 Podpora předprojektové přípravy a osvěty, výchovy, vzdělávání a informovanosti v oblasti úspor energie, využívání OZE a snižování emisí skleníkových plynů a dalších znečisťujících látek v ovzduší</vt:lpstr>
      <vt:lpstr>2.5.3 Podpora předprojektové přípravy a osvěty, výchovy, vzdělávání a informovanosti v oblasti úspor energie, využívání OZE a snižování emisí skleníkových plynů a dalších znečisťujících látek v ovzduší</vt:lpstr>
      <vt:lpstr>2.5.3 Podpora předprojektové přípravy a osvěty, výchovy, vzdělávání a informovanosti v oblasti úspor energie, využívání OZE a snižování emisí skleníkových plynů a dalších znečisťujících látek v ovzduší</vt:lpstr>
      <vt:lpstr>2.5.3 Podpora předprojektové přípravy a osvěty, výchovy, vzdělávání a informovanosti v oblasti úspor energie, využívání OZE a snižování emisí skleníkových plynů a dalších znečisťujících látek v ovzduší</vt:lpstr>
      <vt:lpstr>2.5.3 Podpora předprojektové přípravy a osvěty, výchovy, vzdělávání a informovanosti v oblasti úspor energie, využívání OZE a snižování emisí skleníkových plynů a dalších znečisťujících látek v ovzduší</vt:lpstr>
      <vt:lpstr>Národní plán obnovy  </vt:lpstr>
      <vt:lpstr>Komponenta 2.6 - Ochrana přírody a adaptace na klimatickou změnu</vt:lpstr>
      <vt:lpstr>Komponenta 2.6 - Ochrana přírody a adaptace na klimatickou změnu</vt:lpstr>
      <vt:lpstr>Subkomponenta 2.6.1 - Protipovodňová ochrana</vt:lpstr>
      <vt:lpstr>Subkomponenta 2.6.1 - Protipovodňová ochrana</vt:lpstr>
      <vt:lpstr>Subkomponenta 2.6.2 - Podpora opatření na drobných vodních tocích a malých vodních nádržích</vt:lpstr>
      <vt:lpstr>Subkomponenta 2.6.2 - Podpora opatření na drobných vodních tocích a malých vodních nádržích</vt:lpstr>
      <vt:lpstr>Subkomponenta 2.6.4 - Provádění pozemkových úprav s pozitivním vlivem na prevenci eroze a zachycování srážek</vt:lpstr>
      <vt:lpstr>Subkomponenta 2.6.4 - Provádění pozemkových úprav s pozitivním vlivem na prevenci eroze a zachycování srážek</vt:lpstr>
      <vt:lpstr>Subkomponenta 2.6.5 - Budování lesů odolných klimatické změně</vt:lpstr>
      <vt:lpstr>Subkomponenta 2.6.5 - Budování lesů odolných klimatické změně</vt:lpstr>
      <vt:lpstr>Subkomponenta 2.6.6 - Zadržování vody v lese</vt:lpstr>
      <vt:lpstr>Subkomponenta 2.6.6 - Zadržování vody v lese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Prezentace aplikace PowerPoint</vt:lpstr>
      <vt:lpstr>Národní plán obnovy</vt:lpstr>
      <vt:lpstr>2.7.1.1 Budování recyklační infrastruktury</vt:lpstr>
      <vt:lpstr>2.7.1.1 Budování recyklační infrastruktury</vt:lpstr>
      <vt:lpstr>2.7.1.1 Budování recyklační infrastruktury</vt:lpstr>
      <vt:lpstr>?2.7.1.2 Budování odpadové – Energetické infrastruktury pro nakládání s vybranými druhy odpadů</vt:lpstr>
      <vt:lpstr>2.7.1.2 Budování odpadové – Energetické infrastruktury pro nakládání s vybranými druhy odpadů</vt:lpstr>
      <vt:lpstr>2.7.1.2 Budování odpadové – Energetické infrastruktury pro nakládání s vybranými druhy odpadů</vt:lpstr>
      <vt:lpstr>Národní plán obnovy  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Národní plán obnovy  </vt:lpstr>
      <vt:lpstr>Architektura investice 2.8.1 Investiční podpora regenerace specifických brownfieldů </vt:lpstr>
      <vt:lpstr>Architektura investice 2.8.1 Investiční podpora regenerace specifických brownfieldů </vt:lpstr>
      <vt:lpstr>Architektura investice 2.8.1 Investiční podpora regenerace specifických brownfieldů </vt:lpstr>
      <vt:lpstr>Architektura investice 2.8.2. Investiční podpora regenerace brownfieldů ve vlastnictví obcí a krajů pro nepodnikatelské využití </vt:lpstr>
      <vt:lpstr>Architektura investice 2.8.2. Investiční podpora regenerace brownfieldů ve vlastnictví obcí a krajů pro nepodnikatelské využití </vt:lpstr>
      <vt:lpstr>Architektura investice 2.8.2. Investiční podpora regenerace brownfieldů ve vlastnictví obcí a krajů pro nepodnikatelské využití </vt:lpstr>
      <vt:lpstr>Národní plán obnovy  </vt:lpstr>
      <vt:lpstr>Architektura komponenty / subkomponenty / programu / reformy – Revitalizace brownfieldů pro podnikatelské využití</vt:lpstr>
      <vt:lpstr>Architektura komponenty / subkomponenty / programu / reformy - název</vt:lpstr>
      <vt:lpstr>Architektura komponenty / subkomponenty / programu / reformy - název</vt:lpstr>
      <vt:lpstr>Národní plán obnovy</vt:lpstr>
      <vt:lpstr>2.9.1 Zajistit ochranu proti suchu a přírodě blízkou povodňovou ochranu intravilánu města Brna</vt:lpstr>
      <vt:lpstr>2.9.1 Zajistit ochranu proti suchu a přírodě blízkou povodňovou ochranu intravilánu města Brna</vt:lpstr>
      <vt:lpstr>2.9.1 Zajistit ochranu proti suchu a přírodě blízkou povodňovou ochranu intravilánu města Brna</vt:lpstr>
      <vt:lpstr>2.9.2 Hospodaření se srážkovými vodami v intravilánu</vt:lpstr>
      <vt:lpstr>2.9.2 Hospodaření se srážkovými vodami v intravilánu</vt:lpstr>
      <vt:lpstr>2.9.2 Hospodaření se srážkovými vodami v intravilánu</vt:lpstr>
      <vt:lpstr>2.9.3 Péče o zvláště chráněná území a území soustavy Natura 2000 a péče o zvláště chráněné druhy rostlin a živočichů</vt:lpstr>
      <vt:lpstr>2.9.3 Péče o zvláště chráněná území a území soustavy Natura 2000 a péče o zvláště chráněné druhy rostlin a živočichů</vt:lpstr>
      <vt:lpstr>2.9.3 Péče o zvláště chráněná území a území soustavy Natura 2000 a péče o zvláště chráněné druhy rostlin a živočichů</vt:lpstr>
      <vt:lpstr>2.9.4 Adaptace vodních, nelesních a lesních ekosystémů na změnu klimatu</vt:lpstr>
      <vt:lpstr>2.9.4 Adaptace vodních, nelesních a lesních ekosystémů na změnu klimatu</vt:lpstr>
      <vt:lpstr>2.9.4 Adaptace vodních, nelesních a lesních ekosystémů na změnu klimatu</vt:lpstr>
      <vt:lpstr>2.9.4 Adaptace vodních, nelesních a lesních ekosystémů na změnu klimatu</vt:lpstr>
      <vt:lpstr>Národní plán obnovy  </vt:lpstr>
      <vt:lpstr>3.1 Inovace ve vzdělávání v kontextu digitalizace</vt:lpstr>
      <vt:lpstr>3.1 Inovace ve vzdělávání v kontextu digitalizace</vt:lpstr>
      <vt:lpstr>3.1 Inovace ve vzdělávání v kontextu digitalizace</vt:lpstr>
      <vt:lpstr>Národní plán obnovy  </vt:lpstr>
      <vt:lpstr>3.2 Adaptace kapacity a zaměření školních programů</vt:lpstr>
      <vt:lpstr>3.2 Adaptace kapacity a zaměření školních programů</vt:lpstr>
      <vt:lpstr>3.2 Adaptace kapacity a zaměření školních programů</vt:lpstr>
      <vt:lpstr>3.2 Adaptace kapacity a zaměření školních programů</vt:lpstr>
      <vt:lpstr>3.2 Adaptace kapacity a zaměření školních programů</vt:lpstr>
      <vt:lpstr>3.2 Adaptace kapacity a zaměření školních programů</vt:lpstr>
      <vt:lpstr>3.2 Adaptace kapacity a zaměření školních programů</vt:lpstr>
      <vt:lpstr>3.2 Adaptace kapacity a zaměření školních programů</vt:lpstr>
      <vt:lpstr>3.2 Adaptace kapacity a zaměření školních programů</vt:lpstr>
      <vt:lpstr>Národní plán obnovy  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Národní plán obnovy  </vt:lpstr>
      <vt:lpstr>Architektura 4.1.1 Projektová příprava  </vt:lpstr>
      <vt:lpstr>Architektura 4.1.1 Projektová příprava </vt:lpstr>
      <vt:lpstr>Architektura 4.1.1 Projektová příprava</vt:lpstr>
      <vt:lpstr>Architektura 4.1.2 Analyticko – metodická podpora</vt:lpstr>
      <vt:lpstr>Architektura 4.1.2 Analyticko – metodická podpora</vt:lpstr>
      <vt:lpstr>Architektura 4.1.2 Analyticko – metodická podpora</vt:lpstr>
      <vt:lpstr>Národní plán obnovy  </vt:lpstr>
      <vt:lpstr>Popis komponenty 4.2</vt:lpstr>
      <vt:lpstr>Architektura komponenty 4.2</vt:lpstr>
      <vt:lpstr>Návaznost komponenty 4.2</vt:lpstr>
      <vt:lpstr>Národní plán obnovy  </vt:lpstr>
      <vt:lpstr>Komponenta č. 4.3 – Protikorupční reformy </vt:lpstr>
      <vt:lpstr>Komponenta č. 4.3 – Protikorupční reformy</vt:lpstr>
      <vt:lpstr>Komponenta č. 4.3 – Protikorupční reformy</vt:lpstr>
      <vt:lpstr>Komponenta č. 4.3 – Protikorupční reformy</vt:lpstr>
      <vt:lpstr>Komponenta č. 4.3 – Protikorupční reformy</vt:lpstr>
      <vt:lpstr>Národní plán obnovy  </vt:lpstr>
      <vt:lpstr>Architektura komponenty 4.4 – Zvýšení efektivity výkonu veřejné správy</vt:lpstr>
      <vt:lpstr>Architektura komponenty 4.4 – Zvýšení efektivity výkonu veřejné správy</vt:lpstr>
      <vt:lpstr>Architektura komponenty 4.4 – Zvýšení efektivity výkonu veřejné správy</vt:lpstr>
      <vt:lpstr>Národní plán obnovy  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Architektura komponenty / subkomponenty / programu / reformy - název</vt:lpstr>
      <vt:lpstr>Národní plán obnovy  </vt:lpstr>
      <vt:lpstr>5.1 Excelentní výzkum a vývoj v prioritních oblastech veřejného zájmu ve zdravotnictví</vt:lpstr>
      <vt:lpstr>5.1 Excelentní výzkum a vývoj v prioritních oblastech veřejného zájmu ve zdravotnictví</vt:lpstr>
      <vt:lpstr>5.1 Excelentní výzkum a vývoj v prioritních oblastech veřejného zájmu ve zdravotnictví</vt:lpstr>
      <vt:lpstr>Národní plán obnovy  </vt:lpstr>
      <vt:lpstr>Architektura komponenty 5.2: Podpora výzkumu a vývoje v podnicích a zavádění inovací do podnikové praxe</vt:lpstr>
      <vt:lpstr>Architektura komponenty 5.2: Podpora výzkumu a vývoje v podnicích a zavádění inovací do podnikové praxe</vt:lpstr>
      <vt:lpstr>Architektura komponenty 5.2: Podpora výzkumu a vývoje v podnicích a zavádění inovací do podnikové praxe</vt:lpstr>
      <vt:lpstr>Architektura komponenty 5.2: Podpora výzkumu a vývoje v podnicích a zavádění inovací do podnikové praxe</vt:lpstr>
      <vt:lpstr>Národní plán obnovy  </vt:lpstr>
      <vt:lpstr>Architektura komponenty - Zvýšení odolnosti systému zdravotní péče</vt:lpstr>
      <vt:lpstr>Architektura komponenty - Zvýšení odolnosti systému zdravotní péče</vt:lpstr>
      <vt:lpstr>Architektura komponenty - Zvýšení odolnosti systému zdravotní péče</vt:lpstr>
      <vt:lpstr>Architektura komponenty - Zvýšení odolnosti systému zdravotní péče</vt:lpstr>
      <vt:lpstr>Architektura komponenty - Zvýšení odolnosti systému zdravotní péče</vt:lpstr>
      <vt:lpstr>Národní plán obnovy  </vt:lpstr>
      <vt:lpstr>Architektura komponenty - Národní plán na posílení onkologické prevence a péče</vt:lpstr>
      <vt:lpstr>Architektura komponenty - Národní plán na posílení onkologické prevence a péče</vt:lpstr>
      <vt:lpstr>Architektura komponenty - Národní plán na posílení onkologické prevence a péče</vt:lpstr>
      <vt:lpstr>Architektura komponenty - Národní plán na posílení onkologické prevence a péče</vt:lpstr>
      <vt:lpstr>Architektura komponenty - Národní plán na posílení onkologické prevence a péče</vt:lpstr>
      <vt:lpstr>Architektura komponenty - Národní plán na posílení onkologické prevence a péče</vt:lpstr>
      <vt:lpstr>Komponenty představené zástupci vlastníků na ustavujícím  zasedání Řídícího výboru  NPO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plán obnovy Představení, současný stav a další postup prací</dc:title>
  <dc:creator>hronza</dc:creator>
  <cp:lastModifiedBy>Koppitz David</cp:lastModifiedBy>
  <cp:revision>155</cp:revision>
  <cp:lastPrinted>2020-10-20T06:57:33Z</cp:lastPrinted>
  <dcterms:created xsi:type="dcterms:W3CDTF">2020-10-20T06:14:06Z</dcterms:created>
  <dcterms:modified xsi:type="dcterms:W3CDTF">2021-10-11T06:06:45Z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0x010100FD6AFFD6CE014942BF86BBEEBCBDDF03</vt:lpwstr>
  </property>
</Properties>
</file>